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Work Sans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WorkSans-bold.fntdata"/><Relationship Id="rId10" Type="http://schemas.openxmlformats.org/officeDocument/2006/relationships/slide" Target="slides/slide5.xml"/><Relationship Id="rId32" Type="http://schemas.openxmlformats.org/officeDocument/2006/relationships/font" Target="fonts/WorkS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5757079b5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5757079b5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5757079b5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5757079b5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5757079b5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5757079b5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5757079b5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5757079b5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5757079b5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5757079b5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5757079b5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5757079b5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5757079b5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5757079b5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5757079b5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5757079b5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5757079b5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5757079b5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5757079b5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5757079b5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5757079b5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5757079b5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5757079b5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5757079b5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5757079b5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5757079b5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5757079b5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5757079b5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5757079b5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5757079b5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5757079b5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5757079b5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5757079b5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5757079b5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5757079b5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5757079b5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5757079b5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5757079b5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5757079b5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5757079b5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5757079b5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5757079b5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Char char="●"/>
              <a:defRPr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7912175" y="4745736"/>
            <a:ext cx="10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Bedell //</a:t>
            </a:r>
            <a:endParaRPr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97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Research Applications of Optimization: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Data-Driven Spectroscopy</a:t>
            </a:r>
            <a:endParaRPr sz="48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177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Megan Bedell, CCA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1800">
                <a:latin typeface="Work Sans"/>
                <a:ea typeface="Work Sans"/>
                <a:cs typeface="Work Sans"/>
                <a:sym typeface="Work Sans"/>
              </a:rPr>
              <a:t>w</a:t>
            </a:r>
            <a:r>
              <a:rPr i="1" lang="en" sz="1800">
                <a:latin typeface="Work Sans"/>
                <a:ea typeface="Work Sans"/>
                <a:cs typeface="Work Sans"/>
                <a:sym typeface="Work Sans"/>
              </a:rPr>
              <a:t>ith thanks to collaborators: Lily Zhao (Yale/CCA), </a:t>
            </a:r>
            <a:endParaRPr i="1"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Work Sans"/>
                <a:ea typeface="Work Sans"/>
                <a:cs typeface="Work Sans"/>
                <a:sym typeface="Work Sans"/>
              </a:rPr>
              <a:t>Dan Foreman-Mackey (CCA), Rodrigo Luger (CCA), </a:t>
            </a:r>
            <a:endParaRPr i="1"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Work Sans"/>
                <a:ea typeface="Work Sans"/>
                <a:cs typeface="Work Sans"/>
                <a:sym typeface="Work Sans"/>
              </a:rPr>
              <a:t>David W Hogg (NYU/CCA)</a:t>
            </a:r>
            <a:endParaRPr i="1"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754025" y="4817100"/>
            <a:ext cx="1221600" cy="32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 simple, fl</a:t>
            </a:r>
            <a:r>
              <a:rPr lang="en" sz="2800">
                <a:latin typeface="Work Sans"/>
                <a:ea typeface="Work Sans"/>
                <a:cs typeface="Work Sans"/>
                <a:sym typeface="Work Sans"/>
              </a:rPr>
              <a:t>exible, </a:t>
            </a: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data-driven model:</a:t>
            </a:r>
            <a:endParaRPr sz="28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600" y="1322275"/>
            <a:ext cx="3772575" cy="10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375" y="2762725"/>
            <a:ext cx="2378350" cy="7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5">
            <a:alphaModFix/>
          </a:blip>
          <a:srcRect b="0" l="0" r="40684" t="0"/>
          <a:stretch/>
        </p:blipFill>
        <p:spPr>
          <a:xfrm>
            <a:off x="4785925" y="2894075"/>
            <a:ext cx="1722700" cy="687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2"/>
          <p:cNvCxnSpPr/>
          <p:nvPr/>
        </p:nvCxnSpPr>
        <p:spPr>
          <a:xfrm flipH="1">
            <a:off x="3095675" y="2173250"/>
            <a:ext cx="612600" cy="6657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2"/>
          <p:cNvCxnSpPr/>
          <p:nvPr/>
        </p:nvCxnSpPr>
        <p:spPr>
          <a:xfrm>
            <a:off x="4612188" y="2173250"/>
            <a:ext cx="959100" cy="7440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2"/>
          <p:cNvSpPr txBox="1"/>
          <p:nvPr/>
        </p:nvSpPr>
        <p:spPr>
          <a:xfrm>
            <a:off x="693675" y="3813125"/>
            <a:ext cx="7651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Free parameters: </a:t>
            </a:r>
            <a:r>
              <a:rPr lang="en" sz="1800">
                <a:solidFill>
                  <a:srgbClr val="CC0000"/>
                </a:solidFill>
                <a:latin typeface="Work Sans"/>
                <a:ea typeface="Work Sans"/>
                <a:cs typeface="Work Sans"/>
                <a:sym typeface="Work Sans"/>
              </a:rPr>
              <a:t>observed stellar RVs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; </a:t>
            </a:r>
            <a:r>
              <a:rPr lang="en" sz="1800">
                <a:solidFill>
                  <a:srgbClr val="F1C232"/>
                </a:solidFill>
                <a:latin typeface="Work Sans"/>
                <a:ea typeface="Work Sans"/>
                <a:cs typeface="Work Sans"/>
                <a:sym typeface="Work Sans"/>
              </a:rPr>
              <a:t>stellar spectral template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 (M-length vector of normalized fluxes); </a:t>
            </a:r>
            <a:r>
              <a:rPr lang="en" sz="1800">
                <a:solidFill>
                  <a:srgbClr val="38761D"/>
                </a:solidFill>
                <a:latin typeface="Work Sans"/>
                <a:ea typeface="Work Sans"/>
                <a:cs typeface="Work Sans"/>
                <a:sym typeface="Work Sans"/>
              </a:rPr>
              <a:t>telluric spectral template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 (M-length vector)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46" name="Google Shape;146;p22"/>
          <p:cNvCxnSpPr/>
          <p:nvPr/>
        </p:nvCxnSpPr>
        <p:spPr>
          <a:xfrm>
            <a:off x="3161825" y="3433950"/>
            <a:ext cx="4803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2"/>
          <p:cNvCxnSpPr/>
          <p:nvPr/>
        </p:nvCxnSpPr>
        <p:spPr>
          <a:xfrm>
            <a:off x="3771425" y="3433950"/>
            <a:ext cx="405600" cy="4800"/>
          </a:xfrm>
          <a:prstGeom prst="straightConnector1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2"/>
          <p:cNvCxnSpPr/>
          <p:nvPr/>
        </p:nvCxnSpPr>
        <p:spPr>
          <a:xfrm flipH="1" rot="10800000">
            <a:off x="6209825" y="3429144"/>
            <a:ext cx="298800" cy="90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2"/>
          <p:cNvSpPr/>
          <p:nvPr/>
        </p:nvSpPr>
        <p:spPr>
          <a:xfrm>
            <a:off x="6075000" y="2894525"/>
            <a:ext cx="117000" cy="66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4695325" y="4715425"/>
            <a:ext cx="2887200" cy="393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github.com/megbedell/wobble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 simple, data-driven model:</a:t>
            </a:r>
            <a:endParaRPr sz="28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600" y="1322275"/>
            <a:ext cx="3772575" cy="10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375" y="2762725"/>
            <a:ext cx="2378350" cy="7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5">
            <a:alphaModFix/>
          </a:blip>
          <a:srcRect b="0" l="0" r="40684" t="0"/>
          <a:stretch/>
        </p:blipFill>
        <p:spPr>
          <a:xfrm>
            <a:off x="4785925" y="2894075"/>
            <a:ext cx="1722700" cy="687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3"/>
          <p:cNvCxnSpPr/>
          <p:nvPr/>
        </p:nvCxnSpPr>
        <p:spPr>
          <a:xfrm flipH="1">
            <a:off x="3095675" y="2173250"/>
            <a:ext cx="612600" cy="6657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3"/>
          <p:cNvCxnSpPr/>
          <p:nvPr/>
        </p:nvCxnSpPr>
        <p:spPr>
          <a:xfrm>
            <a:off x="4612188" y="2173250"/>
            <a:ext cx="959100" cy="7440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3"/>
          <p:cNvSpPr txBox="1"/>
          <p:nvPr/>
        </p:nvSpPr>
        <p:spPr>
          <a:xfrm>
            <a:off x="693675" y="3813125"/>
            <a:ext cx="7651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Free parameters: </a:t>
            </a:r>
            <a:r>
              <a:rPr lang="en" sz="1800">
                <a:solidFill>
                  <a:srgbClr val="CC0000"/>
                </a:solidFill>
                <a:latin typeface="Work Sans"/>
                <a:ea typeface="Work Sans"/>
                <a:cs typeface="Work Sans"/>
                <a:sym typeface="Work Sans"/>
              </a:rPr>
              <a:t>observed stellar RVs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; </a:t>
            </a:r>
            <a:r>
              <a:rPr lang="en" sz="1800">
                <a:solidFill>
                  <a:srgbClr val="F1C232"/>
                </a:solidFill>
                <a:latin typeface="Work Sans"/>
                <a:ea typeface="Work Sans"/>
                <a:cs typeface="Work Sans"/>
                <a:sym typeface="Work Sans"/>
              </a:rPr>
              <a:t>stellar spectral template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 (M-length vector of normalized fluxes); </a:t>
            </a:r>
            <a:r>
              <a:rPr lang="en" sz="1800">
                <a:solidFill>
                  <a:srgbClr val="38761D"/>
                </a:solidFill>
                <a:latin typeface="Work Sans"/>
                <a:ea typeface="Work Sans"/>
                <a:cs typeface="Work Sans"/>
                <a:sym typeface="Work Sans"/>
              </a:rPr>
              <a:t>telluric spectral template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 (M-length vector)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63" name="Google Shape;163;p23"/>
          <p:cNvCxnSpPr/>
          <p:nvPr/>
        </p:nvCxnSpPr>
        <p:spPr>
          <a:xfrm>
            <a:off x="3161825" y="3433950"/>
            <a:ext cx="4803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3"/>
          <p:cNvCxnSpPr/>
          <p:nvPr/>
        </p:nvCxnSpPr>
        <p:spPr>
          <a:xfrm>
            <a:off x="3771425" y="3433950"/>
            <a:ext cx="405600" cy="4800"/>
          </a:xfrm>
          <a:prstGeom prst="straightConnector1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3"/>
          <p:cNvCxnSpPr/>
          <p:nvPr/>
        </p:nvCxnSpPr>
        <p:spPr>
          <a:xfrm flipH="1" rot="10800000">
            <a:off x="6209825" y="3429144"/>
            <a:ext cx="298800" cy="90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3"/>
          <p:cNvSpPr/>
          <p:nvPr/>
        </p:nvSpPr>
        <p:spPr>
          <a:xfrm>
            <a:off x="6075000" y="2894525"/>
            <a:ext cx="117000" cy="66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3652625" y="4797500"/>
            <a:ext cx="6657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1497138" y="2122975"/>
            <a:ext cx="5617500" cy="931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For a typical data set: 2 x 250,000 + 100 free parameters 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8826" y="2606040"/>
            <a:ext cx="298800" cy="2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4695325" y="4715425"/>
            <a:ext cx="2887200" cy="393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github.com/megbedell/wobble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2867100" y="903075"/>
            <a:ext cx="34098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"/>
                <a:ea typeface="Work Sans"/>
                <a:cs typeface="Work Sans"/>
                <a:sym typeface="Work Sans"/>
              </a:rPr>
              <a:t>I need </a:t>
            </a:r>
            <a:r>
              <a:rPr b="1" lang="en" sz="3000">
                <a:solidFill>
                  <a:srgbClr val="3D85C6"/>
                </a:solidFill>
                <a:latin typeface="Work Sans"/>
                <a:ea typeface="Work Sans"/>
                <a:cs typeface="Work Sans"/>
                <a:sym typeface="Work Sans"/>
              </a:rPr>
              <a:t>gradients</a:t>
            </a:r>
            <a:r>
              <a:rPr lang="en" sz="3000">
                <a:latin typeface="Work Sans"/>
                <a:ea typeface="Work Sans"/>
                <a:cs typeface="Work Sans"/>
                <a:sym typeface="Work Sans"/>
              </a:rPr>
              <a:t>!</a:t>
            </a:r>
            <a:endParaRPr sz="30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2867100" y="903075"/>
            <a:ext cx="34098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"/>
                <a:ea typeface="Work Sans"/>
                <a:cs typeface="Work Sans"/>
                <a:sym typeface="Work Sans"/>
              </a:rPr>
              <a:t>I need </a:t>
            </a:r>
            <a:r>
              <a:rPr b="1" lang="en" sz="3000">
                <a:solidFill>
                  <a:srgbClr val="3D85C6"/>
                </a:solidFill>
                <a:latin typeface="Work Sans"/>
                <a:ea typeface="Work Sans"/>
                <a:cs typeface="Work Sans"/>
                <a:sym typeface="Work Sans"/>
              </a:rPr>
              <a:t>gradients</a:t>
            </a:r>
            <a:r>
              <a:rPr lang="en" sz="3000">
                <a:latin typeface="Work Sans"/>
                <a:ea typeface="Work Sans"/>
                <a:cs typeface="Work Sans"/>
                <a:sym typeface="Work Sans"/>
              </a:rPr>
              <a:t>!</a:t>
            </a:r>
            <a:endParaRPr sz="30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000" y="2072600"/>
            <a:ext cx="3686001" cy="207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 rot="-432798">
            <a:off x="2381851" y="2873631"/>
            <a:ext cx="893572" cy="81223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 rot="2104478">
            <a:off x="6024235" y="3786014"/>
            <a:ext cx="681815" cy="63553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 rot="-754670">
            <a:off x="5706951" y="1934794"/>
            <a:ext cx="874794" cy="79770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 rot="-1189811">
            <a:off x="3019049" y="1971316"/>
            <a:ext cx="681831" cy="63561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 rot="1148550">
            <a:off x="3781030" y="3941047"/>
            <a:ext cx="599234" cy="63025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 rot="1148550">
            <a:off x="4800305" y="1643047"/>
            <a:ext cx="599234" cy="63025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 rot="-957278">
            <a:off x="6486613" y="2961080"/>
            <a:ext cx="510775" cy="5089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 rot="-957278">
            <a:off x="2697588" y="3916155"/>
            <a:ext cx="510775" cy="5089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Automatic differentiation with TensorFlow</a:t>
            </a:r>
            <a:endParaRPr sz="2600"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461975" y="11409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Pros</a:t>
            </a:r>
            <a:endParaRPr b="1" sz="24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+"/>
            </a:pPr>
            <a:r>
              <a:rPr lang="en" sz="1800"/>
              <a:t>q</a:t>
            </a:r>
            <a:r>
              <a:rPr lang="en" sz="1800"/>
              <a:t>uick &amp; easy optimization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" sz="1800"/>
              <a:t>n</a:t>
            </a:r>
            <a:r>
              <a:rPr lang="en" sz="1800"/>
              <a:t>ice implementations of gradient-based optimizers like Adam, Adagrad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" sz="1800"/>
              <a:t>y</a:t>
            </a:r>
            <a:r>
              <a:rPr lang="en" sz="1800"/>
              <a:t>ou can change your model on the fly</a:t>
            </a:r>
            <a:endParaRPr sz="1800"/>
          </a:p>
        </p:txBody>
      </p:sp>
      <p:sp>
        <p:nvSpPr>
          <p:cNvPr id="199" name="Google Shape;199;p26"/>
          <p:cNvSpPr txBox="1"/>
          <p:nvPr>
            <p:ph idx="2" type="body"/>
          </p:nvPr>
        </p:nvSpPr>
        <p:spPr>
          <a:xfrm>
            <a:off x="4572000" y="11409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Cons</a:t>
            </a:r>
            <a:endParaRPr b="1" sz="24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</a:t>
            </a:r>
            <a:r>
              <a:rPr lang="en" sz="1800"/>
              <a:t>t’s only easy if TF has built-in ops for the functions you’ll use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</a:t>
            </a:r>
            <a:r>
              <a:rPr lang="en" sz="1800"/>
              <a:t>uilt-in TF optimizers may not be best for your problem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all the documentation assumes you’re doing deep learning</a:t>
            </a:r>
            <a:endParaRPr sz="1800"/>
          </a:p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2224100" y="675825"/>
            <a:ext cx="46350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Toy version, 164 free parameters, 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scipy.optimize.minimize: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3101413" y="2513950"/>
            <a:ext cx="2941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Same data, TensorFlow: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13" y="3203125"/>
            <a:ext cx="44196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288" y="1561275"/>
            <a:ext cx="45434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00" y="662450"/>
            <a:ext cx="7637201" cy="38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/>
        </p:nvSpPr>
        <p:spPr>
          <a:xfrm>
            <a:off x="828150" y="520850"/>
            <a:ext cx="73554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Other practical optimization lessons learned: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Don’t optimize every free parameter at once straight out of the gate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501675" y="2714050"/>
            <a:ext cx="3497700" cy="707100"/>
          </a:xfrm>
          <a:prstGeom prst="rect">
            <a:avLst/>
          </a:prstGeom>
          <a:solidFill>
            <a:srgbClr val="EAD1DC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Optimize RVs 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(with spectra fixed)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4871750" y="2714050"/>
            <a:ext cx="3497700" cy="707100"/>
          </a:xfrm>
          <a:prstGeom prst="rect">
            <a:avLst/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Optimize spectra 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(with RVs fixed)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3276000" y="4032325"/>
            <a:ext cx="2459700" cy="3936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Optimize everything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1691350" y="2327775"/>
            <a:ext cx="135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convex-ish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6228600" y="2327775"/>
            <a:ext cx="925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convex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3895950" y="3638725"/>
            <a:ext cx="135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non-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convex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28" name="Google Shape;228;p29"/>
          <p:cNvCxnSpPr>
            <a:stCxn id="222" idx="3"/>
            <a:endCxn id="223" idx="1"/>
          </p:cNvCxnSpPr>
          <p:nvPr/>
        </p:nvCxnSpPr>
        <p:spPr>
          <a:xfrm>
            <a:off x="3999375" y="3067600"/>
            <a:ext cx="87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9"/>
          <p:cNvCxnSpPr/>
          <p:nvPr/>
        </p:nvCxnSpPr>
        <p:spPr>
          <a:xfrm rot="10800000">
            <a:off x="3999350" y="3143800"/>
            <a:ext cx="87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29"/>
          <p:cNvCxnSpPr/>
          <p:nvPr/>
        </p:nvCxnSpPr>
        <p:spPr>
          <a:xfrm>
            <a:off x="3099150" y="3459850"/>
            <a:ext cx="347100" cy="48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9"/>
          <p:cNvCxnSpPr/>
          <p:nvPr/>
        </p:nvCxnSpPr>
        <p:spPr>
          <a:xfrm flipH="1">
            <a:off x="5477925" y="3459850"/>
            <a:ext cx="308700" cy="5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/>
        </p:nvSpPr>
        <p:spPr>
          <a:xfrm>
            <a:off x="828150" y="520850"/>
            <a:ext cx="73554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Other practical optimization lessons learned: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Don’t optimize every free parameter at once straight out of the gate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Check on optimizer progress with every step &amp; tune settings accordingly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7" name="Google Shape;237;p30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250" y="2972775"/>
            <a:ext cx="7235502" cy="176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828150" y="520850"/>
            <a:ext cx="73554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Other practical optimization lessons learned: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Don’t optimize every free parameter at once straight out of the gate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Check on optimizer progress with every step &amp; tune settings accordingly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Generally: make lots of plots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4" name="Google Shape;244;p31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175" y="3226725"/>
            <a:ext cx="2583874" cy="19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74800" y="877050"/>
            <a:ext cx="55944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A64D79"/>
                </a:solidFill>
                <a:latin typeface="Work Sans"/>
                <a:ea typeface="Work Sans"/>
                <a:cs typeface="Work Sans"/>
                <a:sym typeface="Work Sans"/>
              </a:rPr>
              <a:t>My objective:</a:t>
            </a:r>
            <a:r>
              <a:rPr lang="en" sz="3000">
                <a:latin typeface="Work Sans"/>
                <a:ea typeface="Work Sans"/>
                <a:cs typeface="Work Sans"/>
                <a:sym typeface="Work Sans"/>
              </a:rPr>
              <a:t> find Earth-like planets around other stars.</a:t>
            </a:r>
            <a:endParaRPr sz="30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3194"/>
            <a:ext cx="9144000" cy="25003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/>
        </p:nvSpPr>
        <p:spPr>
          <a:xfrm>
            <a:off x="828150" y="520850"/>
            <a:ext cx="73554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Other practical optimization lessons learned: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Don’t optimize every free parameter at once straight out of the gate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Check on optimizer progress with every step &amp; tune settings accordingly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Generally: make lots of plots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Don’t be afraid to re-parameterize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1" name="Google Shape;251;p32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/>
        </p:nvSpPr>
        <p:spPr>
          <a:xfrm>
            <a:off x="828150" y="520850"/>
            <a:ext cx="73554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Other practical optimization lessons learned: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Don’t optimize every free parameter at once straight out of the gate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Check on optimizer progress with every step &amp; tune settings accordingly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Generally: make lots of plots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AutoNum type="arabicPeriod"/>
            </a:pPr>
            <a:r>
              <a:rPr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Don’t be afraid to re-parameterize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AutoNum type="arabicPeriod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Consider use of priors/regularization</a:t>
            </a:r>
            <a:br>
              <a:rPr lang="en" sz="2400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(even the best optimizer is only as good as your objective function!)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7" name="Google Shape;257;p33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/>
        </p:nvSpPr>
        <p:spPr>
          <a:xfrm>
            <a:off x="1886250" y="2183400"/>
            <a:ext cx="53715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"/>
                <a:ea typeface="Work Sans"/>
                <a:cs typeface="Work Sans"/>
                <a:sym typeface="Work Sans"/>
              </a:rPr>
              <a:t>Thanks &amp; happy optimizing!</a:t>
            </a:r>
            <a:endParaRPr sz="30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512150" y="1062000"/>
            <a:ext cx="61197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C78D8"/>
                </a:solidFill>
                <a:latin typeface="Work Sans"/>
                <a:ea typeface="Work Sans"/>
                <a:cs typeface="Work Sans"/>
                <a:sym typeface="Work Sans"/>
              </a:rPr>
              <a:t>My data:</a:t>
            </a:r>
            <a:r>
              <a:rPr lang="en" sz="3000">
                <a:latin typeface="Work Sans"/>
                <a:ea typeface="Work Sans"/>
                <a:cs typeface="Work Sans"/>
                <a:sym typeface="Work Sans"/>
              </a:rPr>
              <a:t> high-signal-to-noise, high-resolution stellar spectra.</a:t>
            </a:r>
            <a:endParaRPr sz="30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750" y="2643675"/>
            <a:ext cx="2832326" cy="17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50" y="3305950"/>
            <a:ext cx="957050" cy="9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1497000" y="2822450"/>
            <a:ext cx="266400" cy="277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D966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2063575" y="3498325"/>
            <a:ext cx="393000" cy="27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889250" y="3498325"/>
            <a:ext cx="393000" cy="27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b="2058" l="6563" r="7856" t="9210"/>
          <a:stretch/>
        </p:blipFill>
        <p:spPr>
          <a:xfrm>
            <a:off x="6582425" y="3064200"/>
            <a:ext cx="2153816" cy="9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936425" y="3895975"/>
            <a:ext cx="78945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Planets cause stars to move, and I want to measure that motion in the stellar </a:t>
            </a:r>
            <a:r>
              <a:rPr b="1" lang="en" sz="2400">
                <a:solidFill>
                  <a:srgbClr val="F1C232"/>
                </a:solidFill>
                <a:latin typeface="Work Sans"/>
                <a:ea typeface="Work Sans"/>
                <a:cs typeface="Work Sans"/>
                <a:sym typeface="Work Sans"/>
              </a:rPr>
              <a:t>radial velocity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5" y="228600"/>
            <a:ext cx="5984137" cy="3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2058" l="6563" r="7856" t="9210"/>
          <a:stretch/>
        </p:blipFill>
        <p:spPr>
          <a:xfrm>
            <a:off x="314775" y="994775"/>
            <a:ext cx="8609976" cy="38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85050" y="248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How do you measure a radial velocity?</a:t>
            </a:r>
            <a:endParaRPr sz="28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2058" l="6563" r="7856" t="9210"/>
          <a:stretch/>
        </p:blipFill>
        <p:spPr>
          <a:xfrm>
            <a:off x="314775" y="994775"/>
            <a:ext cx="8609976" cy="38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85050" y="248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How do you measure a radial velocity?</a:t>
            </a:r>
            <a:endParaRPr sz="28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>
            <a:off x="2577675" y="1110350"/>
            <a:ext cx="5700" cy="3254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3825" y="3660950"/>
            <a:ext cx="2036350" cy="5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168612" y="2639875"/>
            <a:ext cx="2806800" cy="877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Solve for a well-known spectral feature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(simple but imprecise)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2058" l="6563" r="7856" t="9210"/>
          <a:stretch/>
        </p:blipFill>
        <p:spPr>
          <a:xfrm>
            <a:off x="314775" y="994775"/>
            <a:ext cx="8609976" cy="38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85050" y="248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How do you measure a radial velocity?</a:t>
            </a:r>
            <a:endParaRPr sz="28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>
            <a:off x="2577675" y="1110350"/>
            <a:ext cx="5700" cy="3254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9"/>
          <p:cNvCxnSpPr/>
          <p:nvPr/>
        </p:nvCxnSpPr>
        <p:spPr>
          <a:xfrm>
            <a:off x="4069080" y="1110350"/>
            <a:ext cx="5700" cy="325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6245975" y="1110350"/>
            <a:ext cx="5700" cy="325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9"/>
          <p:cNvCxnSpPr/>
          <p:nvPr/>
        </p:nvCxnSpPr>
        <p:spPr>
          <a:xfrm>
            <a:off x="8220456" y="1110350"/>
            <a:ext cx="5700" cy="325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9"/>
          <p:cNvCxnSpPr/>
          <p:nvPr/>
        </p:nvCxnSpPr>
        <p:spPr>
          <a:xfrm>
            <a:off x="3355848" y="1110350"/>
            <a:ext cx="5700" cy="325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9"/>
          <p:cNvCxnSpPr/>
          <p:nvPr/>
        </p:nvCxnSpPr>
        <p:spPr>
          <a:xfrm>
            <a:off x="5440680" y="1110350"/>
            <a:ext cx="5700" cy="325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9"/>
          <p:cNvSpPr txBox="1"/>
          <p:nvPr/>
        </p:nvSpPr>
        <p:spPr>
          <a:xfrm>
            <a:off x="3092375" y="2942975"/>
            <a:ext cx="3083100" cy="1072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Cross-correlate with many known 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features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(limited by knowledge of the star)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2077" l="7129" r="8702" t="8739"/>
          <a:stretch/>
        </p:blipFill>
        <p:spPr>
          <a:xfrm>
            <a:off x="310896" y="996696"/>
            <a:ext cx="8611024" cy="384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85050" y="248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How do you measure a radial velocity?</a:t>
            </a:r>
            <a:endParaRPr sz="28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033175" y="2989225"/>
            <a:ext cx="2846400" cy="1072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Use a “template observation” of the star itself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2077" l="7129" r="8702" t="8739"/>
          <a:stretch/>
        </p:blipFill>
        <p:spPr>
          <a:xfrm>
            <a:off x="310896" y="996696"/>
            <a:ext cx="8611024" cy="384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485050" y="248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How do you measure a radial velocity?</a:t>
            </a:r>
            <a:endParaRPr sz="28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033175" y="2989225"/>
            <a:ext cx="2838600" cy="1265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If you’re going to use all the data, you need to have a model that fits it all!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716825" y="1237500"/>
            <a:ext cx="450900" cy="8901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2690875" y="1571475"/>
            <a:ext cx="342300" cy="6675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1264350" y="1162350"/>
            <a:ext cx="342300" cy="10404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7108325" y="1162350"/>
            <a:ext cx="243000" cy="5727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602425" y="4739425"/>
            <a:ext cx="495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