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mov" ContentType="video/unknown"/>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94" r:id="rId2"/>
    <p:sldId id="400" r:id="rId3"/>
    <p:sldId id="395" r:id="rId4"/>
    <p:sldId id="409" r:id="rId5"/>
    <p:sldId id="381" r:id="rId6"/>
    <p:sldId id="410" r:id="rId7"/>
    <p:sldId id="256" r:id="rId8"/>
    <p:sldId id="377" r:id="rId9"/>
    <p:sldId id="257" r:id="rId10"/>
    <p:sldId id="258" r:id="rId11"/>
    <p:sldId id="259" r:id="rId12"/>
    <p:sldId id="260" r:id="rId13"/>
    <p:sldId id="261" r:id="rId14"/>
    <p:sldId id="316" r:id="rId15"/>
    <p:sldId id="262" r:id="rId16"/>
    <p:sldId id="263" r:id="rId17"/>
    <p:sldId id="264" r:id="rId18"/>
    <p:sldId id="315" r:id="rId19"/>
    <p:sldId id="266" r:id="rId20"/>
    <p:sldId id="267" r:id="rId21"/>
    <p:sldId id="268" r:id="rId22"/>
    <p:sldId id="269" r:id="rId23"/>
    <p:sldId id="270" r:id="rId24"/>
    <p:sldId id="401" r:id="rId25"/>
    <p:sldId id="402" r:id="rId26"/>
    <p:sldId id="403" r:id="rId27"/>
    <p:sldId id="404" r:id="rId28"/>
    <p:sldId id="405" r:id="rId29"/>
    <p:sldId id="406" r:id="rId30"/>
    <p:sldId id="407" r:id="rId31"/>
    <p:sldId id="408" r:id="rId32"/>
    <p:sldId id="393"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675" autoAdjust="0"/>
    <p:restoredTop sz="95846" autoAdjust="0"/>
  </p:normalViewPr>
  <p:slideViewPr>
    <p:cSldViewPr>
      <p:cViewPr varScale="1">
        <p:scale>
          <a:sx n="107" d="100"/>
          <a:sy n="107" d="100"/>
        </p:scale>
        <p:origin x="-176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1FBD63-089B-489E-9912-6DFF29BF61BB}" type="datetimeFigureOut">
              <a:rPr lang="en-US" smtClean="0"/>
              <a:t>3/19/20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7BD7CD-AD51-4DB8-91C8-E6FE94FF8DDA}" type="slidenum">
              <a:rPr lang="en-US" smtClean="0"/>
              <a:t>‹#›</a:t>
            </a:fld>
            <a:endParaRPr lang="en-US"/>
          </a:p>
        </p:txBody>
      </p:sp>
    </p:spTree>
    <p:extLst>
      <p:ext uri="{BB962C8B-B14F-4D97-AF65-F5344CB8AC3E}">
        <p14:creationId xmlns:p14="http://schemas.microsoft.com/office/powerpoint/2010/main" val="2128282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0125C4-ADA4-1345-975C-FD51A767240B}" type="slidenum">
              <a:rPr lang="en-US" smtClean="0"/>
              <a:t>1</a:t>
            </a:fld>
            <a:endParaRPr lang="en-US"/>
          </a:p>
        </p:txBody>
      </p:sp>
    </p:spTree>
    <p:extLst>
      <p:ext uri="{BB962C8B-B14F-4D97-AF65-F5344CB8AC3E}">
        <p14:creationId xmlns:p14="http://schemas.microsoft.com/office/powerpoint/2010/main" val="2711703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a:solidFill>
                  <a:srgbClr val="000000"/>
                </a:solidFill>
                <a:latin typeface="Calibri" charset="0"/>
                <a:cs typeface="Calibri" charset="0"/>
                <a:sym typeface="Calibri" charset="0"/>
              </a:rPr>
              <a:t>Previous work on mass transport with fermions, mostly using mesoscopic systems such as channels, or bulk systems, including lattice experiments. In this experiment, we study a Fermions in a </a:t>
            </a:r>
            <a:r>
              <a:rPr lang="ja-JP" altLang="en-US" dirty="0">
                <a:solidFill>
                  <a:srgbClr val="000000"/>
                </a:solidFill>
                <a:latin typeface="Arial"/>
                <a:cs typeface="Calibri" charset="0"/>
                <a:sym typeface="Calibri" charset="0"/>
              </a:rPr>
              <a:t>“</a:t>
            </a:r>
            <a:r>
              <a:rPr lang="en-US" dirty="0">
                <a:solidFill>
                  <a:srgbClr val="000000"/>
                </a:solidFill>
                <a:latin typeface="Calibri" charset="0"/>
                <a:cs typeface="Calibri" charset="0"/>
                <a:sym typeface="Calibri" charset="0"/>
              </a:rPr>
              <a:t>bulk</a:t>
            </a:r>
            <a:r>
              <a:rPr lang="ja-JP" altLang="en-US" dirty="0">
                <a:solidFill>
                  <a:srgbClr val="000000"/>
                </a:solidFill>
                <a:latin typeface="Arial"/>
                <a:cs typeface="Calibri" charset="0"/>
                <a:sym typeface="Calibri" charset="0"/>
              </a:rPr>
              <a:t>”</a:t>
            </a:r>
            <a:r>
              <a:rPr lang="en-US" dirty="0">
                <a:solidFill>
                  <a:srgbClr val="000000"/>
                </a:solidFill>
                <a:latin typeface="Calibri" charset="0"/>
                <a:cs typeface="Calibri" charset="0"/>
                <a:sym typeface="Calibri" charset="0"/>
              </a:rPr>
              <a:t> 2D lattice, which is described by the Fermi Hubbard Hamiltonian. This Fermi Hubbard system is a model for strong correlation physics. We use a quantum gas microscope to observe the atomic density on a single site level.</a:t>
            </a:r>
          </a:p>
          <a:p>
            <a:pPr eaLnBrk="1" hangingPunct="1">
              <a:defRPr/>
            </a:pPr>
            <a:endParaRPr lang="en-US" dirty="0">
              <a:solidFill>
                <a:srgbClr val="000000"/>
              </a:solidFill>
              <a:latin typeface="Calibri" charset="0"/>
              <a:cs typeface="Calibri" charset="0"/>
              <a:sym typeface="Calibri" charset="0"/>
            </a:endParaRPr>
          </a:p>
          <a:p>
            <a:pPr eaLnBrk="1" hangingPunct="1">
              <a:defRPr/>
            </a:pPr>
            <a:r>
              <a:rPr lang="en-US" dirty="0">
                <a:solidFill>
                  <a:srgbClr val="000000"/>
                </a:solidFill>
                <a:latin typeface="Calibri" charset="0"/>
                <a:cs typeface="Calibri" charset="0"/>
                <a:sym typeface="Calibri" charset="0"/>
              </a:rPr>
              <a:t>We want to study unconventional transport in a strongly interacting system: a 2D fermi </a:t>
            </a:r>
            <a:r>
              <a:rPr lang="en-US" dirty="0" err="1">
                <a:solidFill>
                  <a:srgbClr val="000000"/>
                </a:solidFill>
                <a:latin typeface="Calibri" charset="0"/>
                <a:cs typeface="Calibri" charset="0"/>
                <a:sym typeface="Calibri" charset="0"/>
              </a:rPr>
              <a:t>hubbard</a:t>
            </a:r>
            <a:r>
              <a:rPr lang="en-US" dirty="0">
                <a:solidFill>
                  <a:srgbClr val="000000"/>
                </a:solidFill>
                <a:latin typeface="Calibri" charset="0"/>
                <a:cs typeface="Calibri" charset="0"/>
                <a:sym typeface="Calibri" charset="0"/>
              </a:rPr>
              <a:t> model using a quantum gas microscope. As opposed to a two terminal setup, where we apply a voltage and measure a current we study microscopic charge transport. We impose a density modulation on our gas and observe its decay. The macroscopic and microscopic pictures are connected through the Nernst-Einstein relation, which gives the resistivity in terms of the mass diffusion constant and the compressibility, which is a static quantity.</a:t>
            </a:r>
          </a:p>
          <a:p>
            <a:pPr eaLnBrk="1" hangingPunct="1">
              <a:defRPr/>
            </a:pPr>
            <a:endParaRPr lang="en-US" dirty="0">
              <a:solidFill>
                <a:srgbClr val="000000"/>
              </a:solidFill>
              <a:latin typeface="Calibri" charset="0"/>
              <a:cs typeface="Calibri" charset="0"/>
              <a:sym typeface="Calibri" charset="0"/>
            </a:endParaRPr>
          </a:p>
          <a:p>
            <a:pPr eaLnBrk="1" hangingPunct="1">
              <a:defRPr/>
            </a:pPr>
            <a:r>
              <a:rPr lang="en-US" dirty="0">
                <a:solidFill>
                  <a:srgbClr val="000000"/>
                </a:solidFill>
                <a:latin typeface="Calibri" charset="0"/>
                <a:cs typeface="Calibri" charset="0"/>
                <a:sym typeface="Calibri" charset="0"/>
              </a:rPr>
              <a:t>We load atoms into an optical lattice and project a sinusoidally modulated potential using a spatial light modulator. Here is a schematic of this projection through our objective. This produces a density modulation. Here is a schematic view, with an exaggerated density modulation. Here is a fluorescence image of the actual modulation.</a:t>
            </a:r>
          </a:p>
          <a:p>
            <a:pPr eaLnBrk="1" hangingPunct="1">
              <a:defRPr/>
            </a:pPr>
            <a:endParaRPr lang="en-US" dirty="0">
              <a:solidFill>
                <a:srgbClr val="000000"/>
              </a:solidFill>
              <a:latin typeface="Calibri" charset="0"/>
              <a:cs typeface="Calibri" charset="0"/>
              <a:sym typeface="Calibri" charset="0"/>
            </a:endParaRPr>
          </a:p>
          <a:p>
            <a:pPr eaLnBrk="1" hangingPunct="1">
              <a:defRPr/>
            </a:pPr>
            <a:r>
              <a:rPr lang="en-US" dirty="0">
                <a:solidFill>
                  <a:srgbClr val="000000"/>
                </a:solidFill>
                <a:latin typeface="Calibri" charset="0"/>
                <a:cs typeface="Calibri" charset="0"/>
                <a:sym typeface="Calibri" charset="0"/>
              </a:rPr>
              <a:t>After applying the potential modulation, we snap it off and observe the decay of the density modulation pattern. Here is a 1D cut through the potential created by the spatial light modulator. The 2D density of the cloud looks like this. We focus on the central region where the density is flat and average orthogonal to the modulation to produce a 1D image. We rapidly turn of the modulation potential. The modulation pattern decays until at long times the </a:t>
            </a:r>
            <a:r>
              <a:rPr lang="en-US" dirty="0" err="1">
                <a:solidFill>
                  <a:srgbClr val="000000"/>
                </a:solidFill>
                <a:latin typeface="Calibri" charset="0"/>
                <a:cs typeface="Calibri" charset="0"/>
                <a:sym typeface="Calibri" charset="0"/>
              </a:rPr>
              <a:t>denity</a:t>
            </a:r>
            <a:r>
              <a:rPr lang="en-US" dirty="0">
                <a:solidFill>
                  <a:srgbClr val="000000"/>
                </a:solidFill>
                <a:latin typeface="Calibri" charset="0"/>
                <a:cs typeface="Calibri" charset="0"/>
                <a:sym typeface="Calibri" charset="0"/>
              </a:rPr>
              <a:t> is flat.</a:t>
            </a:r>
          </a:p>
          <a:p>
            <a:pPr eaLnBrk="1" hangingPunct="1">
              <a:defRPr/>
            </a:pPr>
            <a:endParaRPr lang="en-US" dirty="0">
              <a:solidFill>
                <a:srgbClr val="000000"/>
              </a:solidFill>
              <a:latin typeface="Calibri" charset="0"/>
              <a:cs typeface="Calibri" charset="0"/>
              <a:sym typeface="Calibri" charset="0"/>
            </a:endParaRPr>
          </a:p>
          <a:p>
            <a:pPr eaLnBrk="1" hangingPunct="1">
              <a:defRPr/>
            </a:pPr>
            <a:r>
              <a:rPr lang="en-US" dirty="0">
                <a:solidFill>
                  <a:srgbClr val="000000"/>
                </a:solidFill>
                <a:latin typeface="Calibri" charset="0"/>
                <a:cs typeface="Calibri" charset="0"/>
                <a:sym typeface="Calibri" charset="0"/>
              </a:rPr>
              <a:t>Also: work on spin transport Nichols … </a:t>
            </a:r>
            <a:r>
              <a:rPr lang="en-US" dirty="0" err="1">
                <a:solidFill>
                  <a:srgbClr val="000000"/>
                </a:solidFill>
                <a:latin typeface="Calibri" charset="0"/>
                <a:cs typeface="Calibri" charset="0"/>
                <a:sym typeface="Calibri" charset="0"/>
              </a:rPr>
              <a:t>Zwierlein</a:t>
            </a:r>
            <a:r>
              <a:rPr lang="en-US" dirty="0">
                <a:solidFill>
                  <a:srgbClr val="000000"/>
                </a:solidFill>
                <a:latin typeface="Calibri" charset="0"/>
                <a:cs typeface="Calibri" charset="0"/>
                <a:sym typeface="Calibri" charset="0"/>
              </a:rPr>
              <a:t> </a:t>
            </a:r>
            <a:r>
              <a:rPr lang="en-US" dirty="0"/>
              <a:t>Science 363, 383 (2019)</a:t>
            </a:r>
            <a:endParaRPr lang="en-US" dirty="0">
              <a:solidFill>
                <a:srgbClr val="000000"/>
              </a:solidFill>
              <a:latin typeface="Calibri" charset="0"/>
              <a:cs typeface="Calibri" charset="0"/>
              <a:sym typeface="Calibri" charset="0"/>
            </a:endParaRPr>
          </a:p>
          <a:p>
            <a:pPr eaLnBrk="1" hangingPunct="1">
              <a:defRPr/>
            </a:pPr>
            <a:endParaRPr lang="en-US" dirty="0">
              <a:solidFill>
                <a:srgbClr val="000000"/>
              </a:solidFill>
              <a:latin typeface="Calibri" charset="0"/>
              <a:cs typeface="Calibri" charset="0"/>
              <a:sym typeface="Calibri" charset="0"/>
            </a:endParaRPr>
          </a:p>
          <a:p>
            <a:pPr eaLnBrk="1" hangingPunct="1">
              <a:defRPr/>
            </a:pPr>
            <a:r>
              <a:rPr lang="en-US" dirty="0">
                <a:solidFill>
                  <a:srgbClr val="000000"/>
                </a:solidFill>
                <a:latin typeface="Calibri" charset="0"/>
                <a:cs typeface="Calibri" charset="0"/>
                <a:sym typeface="Calibri" charset="0"/>
              </a:rPr>
              <a:t> </a:t>
            </a:r>
            <a:r>
              <a:rPr lang="en-US" dirty="0">
                <a:solidFill>
                  <a:srgbClr val="000000"/>
                </a:solidFill>
                <a:latin typeface="Cambria Math" charset="0"/>
                <a:cs typeface="Cambria Math" charset="0"/>
                <a:sym typeface="Cambria Math" charset="0"/>
              </a:rPr>
              <a:t>𝑡⁄ℎ=925(10)𝐻𝑧</a:t>
            </a:r>
            <a:endParaRPr lang="en-US" dirty="0">
              <a:solidFill>
                <a:srgbClr val="000000"/>
              </a:solidFill>
              <a:latin typeface="Calibri" charset="0"/>
              <a:cs typeface="Calibri" charset="0"/>
              <a:sym typeface="Calibri" charset="0"/>
            </a:endParaRPr>
          </a:p>
          <a:p>
            <a:pPr eaLnBrk="1" hangingPunct="1">
              <a:defRPr/>
            </a:pPr>
            <a:r>
              <a:rPr lang="en-US" dirty="0">
                <a:solidFill>
                  <a:srgbClr val="000000"/>
                </a:solidFill>
                <a:latin typeface="Cambria Math" charset="0"/>
                <a:cs typeface="Cambria Math" charset="0"/>
                <a:sym typeface="Cambria Math" charset="0"/>
              </a:rPr>
              <a:t>𝑎_13=1070(10) 𝑎_𝑜</a:t>
            </a:r>
            <a:r>
              <a:rPr lang="en-US" dirty="0">
                <a:solidFill>
                  <a:srgbClr val="000000"/>
                </a:solidFill>
                <a:latin typeface="Calibri" charset="0"/>
                <a:cs typeface="Calibri" charset="0"/>
                <a:sym typeface="Calibri" charset="0"/>
              </a:rPr>
              <a:t> @ </a:t>
            </a:r>
            <a:r>
              <a:rPr lang="en-US" dirty="0">
                <a:solidFill>
                  <a:srgbClr val="000000"/>
                </a:solidFill>
                <a:latin typeface="Cambria Math" charset="0"/>
                <a:cs typeface="Cambria Math" charset="0"/>
                <a:sym typeface="Cambria Math" charset="0"/>
              </a:rPr>
              <a:t>𝐵=616 𝐺</a:t>
            </a:r>
          </a:p>
          <a:p>
            <a:endParaRPr lang="en-US" dirty="0"/>
          </a:p>
        </p:txBody>
      </p:sp>
      <p:sp>
        <p:nvSpPr>
          <p:cNvPr id="4" name="Slide Number Placeholder 3"/>
          <p:cNvSpPr>
            <a:spLocks noGrp="1"/>
          </p:cNvSpPr>
          <p:nvPr>
            <p:ph type="sldNum" sz="quarter" idx="5"/>
          </p:nvPr>
        </p:nvSpPr>
        <p:spPr/>
        <p:txBody>
          <a:bodyPr/>
          <a:lstStyle/>
          <a:p>
            <a:fld id="{137BD7CD-AD51-4DB8-91C8-E6FE94FF8DDA}" type="slidenum">
              <a:rPr lang="en-US" smtClean="0"/>
              <a:t>12</a:t>
            </a:fld>
            <a:endParaRPr lang="en-US"/>
          </a:p>
        </p:txBody>
      </p:sp>
    </p:spTree>
    <p:extLst>
      <p:ext uri="{BB962C8B-B14F-4D97-AF65-F5344CB8AC3E}">
        <p14:creationId xmlns:p14="http://schemas.microsoft.com/office/powerpoint/2010/main" val="3642074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a:solidFill>
                  <a:srgbClr val="000000"/>
                </a:solidFill>
                <a:latin typeface="Calibri" charset="0"/>
                <a:cs typeface="Calibri" charset="0"/>
                <a:sym typeface="Calibri" charset="0"/>
              </a:rPr>
              <a:t>Previous work on mass transport with fermions, mostly using mesoscopic systems such as channels, or bulk systems, including lattice experiments. In this experiment, we study a Fermions in a </a:t>
            </a:r>
            <a:r>
              <a:rPr lang="ja-JP" altLang="en-US" dirty="0">
                <a:solidFill>
                  <a:srgbClr val="000000"/>
                </a:solidFill>
                <a:latin typeface="Arial"/>
                <a:cs typeface="Calibri" charset="0"/>
                <a:sym typeface="Calibri" charset="0"/>
              </a:rPr>
              <a:t>“</a:t>
            </a:r>
            <a:r>
              <a:rPr lang="en-US" dirty="0">
                <a:solidFill>
                  <a:srgbClr val="000000"/>
                </a:solidFill>
                <a:latin typeface="Calibri" charset="0"/>
                <a:cs typeface="Calibri" charset="0"/>
                <a:sym typeface="Calibri" charset="0"/>
              </a:rPr>
              <a:t>bulk</a:t>
            </a:r>
            <a:r>
              <a:rPr lang="ja-JP" altLang="en-US" dirty="0">
                <a:solidFill>
                  <a:srgbClr val="000000"/>
                </a:solidFill>
                <a:latin typeface="Arial"/>
                <a:cs typeface="Calibri" charset="0"/>
                <a:sym typeface="Calibri" charset="0"/>
              </a:rPr>
              <a:t>”</a:t>
            </a:r>
            <a:r>
              <a:rPr lang="en-US" dirty="0">
                <a:solidFill>
                  <a:srgbClr val="000000"/>
                </a:solidFill>
                <a:latin typeface="Calibri" charset="0"/>
                <a:cs typeface="Calibri" charset="0"/>
                <a:sym typeface="Calibri" charset="0"/>
              </a:rPr>
              <a:t> 2D lattice, which is described by the Fermi Hubbard Hamiltonian. This Fermi Hubbard system is a model for strong correlation physics. We use a quantum gas microscope to observe the atomic density on a single site level.</a:t>
            </a:r>
          </a:p>
          <a:p>
            <a:pPr eaLnBrk="1" hangingPunct="1">
              <a:defRPr/>
            </a:pPr>
            <a:endParaRPr lang="en-US" dirty="0">
              <a:solidFill>
                <a:srgbClr val="000000"/>
              </a:solidFill>
              <a:latin typeface="Calibri" charset="0"/>
              <a:cs typeface="Calibri" charset="0"/>
              <a:sym typeface="Calibri" charset="0"/>
            </a:endParaRPr>
          </a:p>
          <a:p>
            <a:pPr eaLnBrk="1" hangingPunct="1">
              <a:defRPr/>
            </a:pPr>
            <a:r>
              <a:rPr lang="en-US" dirty="0">
                <a:solidFill>
                  <a:srgbClr val="000000"/>
                </a:solidFill>
                <a:latin typeface="Calibri" charset="0"/>
                <a:cs typeface="Calibri" charset="0"/>
                <a:sym typeface="Calibri" charset="0"/>
              </a:rPr>
              <a:t>We want to study unconventional transport in a strongly interacting system: a 2D fermi </a:t>
            </a:r>
            <a:r>
              <a:rPr lang="en-US" dirty="0" err="1">
                <a:solidFill>
                  <a:srgbClr val="000000"/>
                </a:solidFill>
                <a:latin typeface="Calibri" charset="0"/>
                <a:cs typeface="Calibri" charset="0"/>
                <a:sym typeface="Calibri" charset="0"/>
              </a:rPr>
              <a:t>hubbard</a:t>
            </a:r>
            <a:r>
              <a:rPr lang="en-US" dirty="0">
                <a:solidFill>
                  <a:srgbClr val="000000"/>
                </a:solidFill>
                <a:latin typeface="Calibri" charset="0"/>
                <a:cs typeface="Calibri" charset="0"/>
                <a:sym typeface="Calibri" charset="0"/>
              </a:rPr>
              <a:t> model using a quantum gas microscope. As opposed to a two terminal setup, where we apply a voltage and measure a current we study microscopic charge transport. We impose a density modulation on our gas and observe its decay. The macroscopic and microscopic pictures are connected through the Nernst-Einstein relation, which gives the resistivity in terms of the mass diffusion constant and the compressibility, which is a static quantity.</a:t>
            </a:r>
          </a:p>
          <a:p>
            <a:pPr eaLnBrk="1" hangingPunct="1">
              <a:defRPr/>
            </a:pPr>
            <a:endParaRPr lang="en-US" dirty="0">
              <a:solidFill>
                <a:srgbClr val="000000"/>
              </a:solidFill>
              <a:latin typeface="Calibri" charset="0"/>
              <a:cs typeface="Calibri" charset="0"/>
              <a:sym typeface="Calibri" charset="0"/>
            </a:endParaRPr>
          </a:p>
          <a:p>
            <a:pPr eaLnBrk="1" hangingPunct="1">
              <a:defRPr/>
            </a:pPr>
            <a:r>
              <a:rPr lang="en-US" dirty="0">
                <a:solidFill>
                  <a:srgbClr val="000000"/>
                </a:solidFill>
                <a:latin typeface="Calibri" charset="0"/>
                <a:cs typeface="Calibri" charset="0"/>
                <a:sym typeface="Calibri" charset="0"/>
              </a:rPr>
              <a:t>We load atoms into an optical lattice and project a sinusoidally modulated potential using a spatial light modulator. Here is a schematic of this projection through our objective. This produces a density modulation. Here is a schematic view, with an exaggerated density modulation. Here is a fluorescence image of the actual modulation.</a:t>
            </a:r>
          </a:p>
          <a:p>
            <a:pPr eaLnBrk="1" hangingPunct="1">
              <a:defRPr/>
            </a:pPr>
            <a:endParaRPr lang="en-US" dirty="0">
              <a:solidFill>
                <a:srgbClr val="000000"/>
              </a:solidFill>
              <a:latin typeface="Calibri" charset="0"/>
              <a:cs typeface="Calibri" charset="0"/>
              <a:sym typeface="Calibri" charset="0"/>
            </a:endParaRPr>
          </a:p>
          <a:p>
            <a:pPr eaLnBrk="1" hangingPunct="1">
              <a:defRPr/>
            </a:pPr>
            <a:r>
              <a:rPr lang="en-US" dirty="0">
                <a:solidFill>
                  <a:srgbClr val="000000"/>
                </a:solidFill>
                <a:latin typeface="Calibri" charset="0"/>
                <a:cs typeface="Calibri" charset="0"/>
                <a:sym typeface="Calibri" charset="0"/>
              </a:rPr>
              <a:t>After applying the potential modulation, we snap it off and observe the decay of the density modulation pattern. Here is a 1D cut through the potential created by the spatial light modulator. The 2D density of the cloud looks like this. We focus on the central region where the density is flat and average orthogonal to the modulation to produce a 1D image. We rapidly turn of the modulation potential. The modulation pattern decays until at long times the </a:t>
            </a:r>
            <a:r>
              <a:rPr lang="en-US" dirty="0" err="1">
                <a:solidFill>
                  <a:srgbClr val="000000"/>
                </a:solidFill>
                <a:latin typeface="Calibri" charset="0"/>
                <a:cs typeface="Calibri" charset="0"/>
                <a:sym typeface="Calibri" charset="0"/>
              </a:rPr>
              <a:t>denity</a:t>
            </a:r>
            <a:r>
              <a:rPr lang="en-US" dirty="0">
                <a:solidFill>
                  <a:srgbClr val="000000"/>
                </a:solidFill>
                <a:latin typeface="Calibri" charset="0"/>
                <a:cs typeface="Calibri" charset="0"/>
                <a:sym typeface="Calibri" charset="0"/>
              </a:rPr>
              <a:t> is flat.</a:t>
            </a:r>
          </a:p>
          <a:p>
            <a:pPr eaLnBrk="1" hangingPunct="1">
              <a:defRPr/>
            </a:pPr>
            <a:endParaRPr lang="en-US" dirty="0">
              <a:solidFill>
                <a:srgbClr val="000000"/>
              </a:solidFill>
              <a:latin typeface="Calibri" charset="0"/>
              <a:cs typeface="Calibri" charset="0"/>
              <a:sym typeface="Calibri" charset="0"/>
            </a:endParaRPr>
          </a:p>
          <a:p>
            <a:pPr eaLnBrk="1" hangingPunct="1">
              <a:defRPr/>
            </a:pPr>
            <a:r>
              <a:rPr lang="en-US" dirty="0">
                <a:solidFill>
                  <a:srgbClr val="000000"/>
                </a:solidFill>
                <a:latin typeface="Calibri" charset="0"/>
                <a:cs typeface="Calibri" charset="0"/>
                <a:sym typeface="Calibri" charset="0"/>
              </a:rPr>
              <a:t>Also: work on spin transport Nichols … </a:t>
            </a:r>
            <a:r>
              <a:rPr lang="en-US" dirty="0" err="1">
                <a:solidFill>
                  <a:srgbClr val="000000"/>
                </a:solidFill>
                <a:latin typeface="Calibri" charset="0"/>
                <a:cs typeface="Calibri" charset="0"/>
                <a:sym typeface="Calibri" charset="0"/>
              </a:rPr>
              <a:t>Zwierlein</a:t>
            </a:r>
            <a:r>
              <a:rPr lang="en-US" dirty="0">
                <a:solidFill>
                  <a:srgbClr val="000000"/>
                </a:solidFill>
                <a:latin typeface="Calibri" charset="0"/>
                <a:cs typeface="Calibri" charset="0"/>
                <a:sym typeface="Calibri" charset="0"/>
              </a:rPr>
              <a:t> </a:t>
            </a:r>
            <a:r>
              <a:rPr lang="en-US" dirty="0"/>
              <a:t>Science 363, 383 (2019)</a:t>
            </a:r>
            <a:endParaRPr lang="en-US" dirty="0">
              <a:solidFill>
                <a:srgbClr val="000000"/>
              </a:solidFill>
              <a:latin typeface="Calibri" charset="0"/>
              <a:cs typeface="Calibri" charset="0"/>
              <a:sym typeface="Calibri" charset="0"/>
            </a:endParaRPr>
          </a:p>
          <a:p>
            <a:pPr eaLnBrk="1" hangingPunct="1">
              <a:defRPr/>
            </a:pPr>
            <a:endParaRPr lang="en-US" dirty="0">
              <a:solidFill>
                <a:srgbClr val="000000"/>
              </a:solidFill>
              <a:latin typeface="Calibri" charset="0"/>
              <a:cs typeface="Calibri" charset="0"/>
              <a:sym typeface="Calibri" charset="0"/>
            </a:endParaRPr>
          </a:p>
          <a:p>
            <a:pPr eaLnBrk="1" hangingPunct="1">
              <a:defRPr/>
            </a:pPr>
            <a:r>
              <a:rPr lang="en-US" dirty="0">
                <a:solidFill>
                  <a:srgbClr val="000000"/>
                </a:solidFill>
                <a:latin typeface="Calibri" charset="0"/>
                <a:cs typeface="Calibri" charset="0"/>
                <a:sym typeface="Calibri" charset="0"/>
              </a:rPr>
              <a:t> </a:t>
            </a:r>
            <a:r>
              <a:rPr lang="en-US" dirty="0">
                <a:solidFill>
                  <a:srgbClr val="000000"/>
                </a:solidFill>
                <a:latin typeface="Cambria Math" charset="0"/>
                <a:cs typeface="Cambria Math" charset="0"/>
                <a:sym typeface="Cambria Math" charset="0"/>
              </a:rPr>
              <a:t>𝑡⁄ℎ=925(10)𝐻𝑧</a:t>
            </a:r>
            <a:endParaRPr lang="en-US" dirty="0">
              <a:solidFill>
                <a:srgbClr val="000000"/>
              </a:solidFill>
              <a:latin typeface="Calibri" charset="0"/>
              <a:cs typeface="Calibri" charset="0"/>
              <a:sym typeface="Calibri" charset="0"/>
            </a:endParaRPr>
          </a:p>
          <a:p>
            <a:pPr eaLnBrk="1" hangingPunct="1">
              <a:defRPr/>
            </a:pPr>
            <a:r>
              <a:rPr lang="en-US" dirty="0">
                <a:solidFill>
                  <a:srgbClr val="000000"/>
                </a:solidFill>
                <a:latin typeface="Cambria Math" charset="0"/>
                <a:cs typeface="Cambria Math" charset="0"/>
                <a:sym typeface="Cambria Math" charset="0"/>
              </a:rPr>
              <a:t>𝑎_13=1070(10) 𝑎_𝑜</a:t>
            </a:r>
            <a:r>
              <a:rPr lang="en-US" dirty="0">
                <a:solidFill>
                  <a:srgbClr val="000000"/>
                </a:solidFill>
                <a:latin typeface="Calibri" charset="0"/>
                <a:cs typeface="Calibri" charset="0"/>
                <a:sym typeface="Calibri" charset="0"/>
              </a:rPr>
              <a:t> @ </a:t>
            </a:r>
            <a:r>
              <a:rPr lang="en-US" dirty="0">
                <a:solidFill>
                  <a:srgbClr val="000000"/>
                </a:solidFill>
                <a:latin typeface="Cambria Math" charset="0"/>
                <a:cs typeface="Cambria Math" charset="0"/>
                <a:sym typeface="Cambria Math" charset="0"/>
              </a:rPr>
              <a:t>𝐵=616 𝐺</a:t>
            </a:r>
          </a:p>
          <a:p>
            <a:endParaRPr lang="en-US" dirty="0"/>
          </a:p>
        </p:txBody>
      </p:sp>
      <p:sp>
        <p:nvSpPr>
          <p:cNvPr id="4" name="Slide Number Placeholder 3"/>
          <p:cNvSpPr>
            <a:spLocks noGrp="1"/>
          </p:cNvSpPr>
          <p:nvPr>
            <p:ph type="sldNum" sz="quarter" idx="5"/>
          </p:nvPr>
        </p:nvSpPr>
        <p:spPr/>
        <p:txBody>
          <a:bodyPr/>
          <a:lstStyle/>
          <a:p>
            <a:fld id="{137BD7CD-AD51-4DB8-91C8-E6FE94FF8DDA}" type="slidenum">
              <a:rPr lang="en-US" smtClean="0"/>
              <a:t>13</a:t>
            </a:fld>
            <a:endParaRPr lang="en-US"/>
          </a:p>
        </p:txBody>
      </p:sp>
    </p:spTree>
    <p:extLst>
      <p:ext uri="{BB962C8B-B14F-4D97-AF65-F5344CB8AC3E}">
        <p14:creationId xmlns:p14="http://schemas.microsoft.com/office/powerpoint/2010/main" val="1321333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Rot="1" noChangeAspect="1" noChangeArrowheads="1"/>
          </p:cNvSpPr>
          <p:nvPr>
            <p:ph type="sldImg"/>
          </p:nvPr>
        </p:nvSpPr>
        <p:spPr>
          <a:solidFill>
            <a:srgbClr val="FFFFFF"/>
          </a:solidFill>
          <a:ln/>
        </p:spPr>
      </p:sp>
      <p:sp>
        <p:nvSpPr>
          <p:cNvPr id="17410" name="Rectangle 2"/>
          <p:cNvSpPr>
            <a:spLocks noGrp="1" noChangeArrowheads="1"/>
          </p:cNvSpPr>
          <p:nvPr>
            <p:ph type="body" idx="1"/>
          </p:nvPr>
        </p:nvSpPr>
        <p:spPr>
          <a:ln/>
        </p:spPr>
        <p:txBody>
          <a:bodyPr/>
          <a:lstStyle/>
          <a:p>
            <a:pPr eaLnBrk="1" hangingPunct="1">
              <a:defRPr/>
            </a:pPr>
            <a:r>
              <a:rPr lang="en-US" dirty="0">
                <a:solidFill>
                  <a:srgbClr val="000000"/>
                </a:solidFill>
                <a:latin typeface="Calibri" charset="0"/>
                <a:cs typeface="Calibri" charset="0"/>
                <a:sym typeface="Calibri" charset="0"/>
              </a:rPr>
              <a:t>Studying system in strongly</a:t>
            </a:r>
            <a:r>
              <a:rPr lang="en-US" baseline="0" dirty="0">
                <a:solidFill>
                  <a:srgbClr val="000000"/>
                </a:solidFill>
                <a:latin typeface="Calibri" charset="0"/>
                <a:cs typeface="Calibri" charset="0"/>
                <a:sym typeface="Calibri" charset="0"/>
              </a:rPr>
              <a:t> correlated regime, U/t = 7.5, and near optimal doping in </a:t>
            </a:r>
            <a:r>
              <a:rPr lang="en-US" baseline="0" dirty="0" err="1">
                <a:solidFill>
                  <a:srgbClr val="000000"/>
                </a:solidFill>
                <a:latin typeface="Calibri" charset="0"/>
                <a:cs typeface="Calibri" charset="0"/>
                <a:sym typeface="Calibri" charset="0"/>
              </a:rPr>
              <a:t>cuprates</a:t>
            </a:r>
            <a:endParaRPr lang="en-US" dirty="0">
              <a:solidFill>
                <a:srgbClr val="000000"/>
              </a:solidFill>
              <a:latin typeface="Calibri" charset="0"/>
              <a:cs typeface="Calibri" charset="0"/>
              <a:sym typeface="Calibri" charset="0"/>
            </a:endParaRPr>
          </a:p>
          <a:p>
            <a:pPr eaLnBrk="1" hangingPunct="1">
              <a:defRPr/>
            </a:pPr>
            <a:endParaRPr lang="en-US" dirty="0">
              <a:solidFill>
                <a:srgbClr val="000000"/>
              </a:solidFill>
              <a:latin typeface="Calibri" charset="0"/>
              <a:cs typeface="Calibri" charset="0"/>
              <a:sym typeface="Calibri" charset="0"/>
            </a:endParaRPr>
          </a:p>
          <a:p>
            <a:pPr eaLnBrk="1" hangingPunct="1">
              <a:defRPr/>
            </a:pPr>
            <a:r>
              <a:rPr lang="en-US" dirty="0">
                <a:solidFill>
                  <a:srgbClr val="000000"/>
                </a:solidFill>
                <a:latin typeface="Calibri" charset="0"/>
                <a:cs typeface="Calibri" charset="0"/>
                <a:sym typeface="Calibri" charset="0"/>
              </a:rPr>
              <a:t>We fit the amplitude of sinusoids at different points during the decay. We fix the phase of the sinusoid to match the initial pattern. We expected that the modulation would decay diffusively and we would see an exponential decay of amplitude versus time. </a:t>
            </a:r>
          </a:p>
          <a:p>
            <a:pPr eaLnBrk="1" hangingPunct="1">
              <a:defRPr/>
            </a:pPr>
            <a:endParaRPr lang="en-US" dirty="0">
              <a:solidFill>
                <a:srgbClr val="000000"/>
              </a:solidFill>
              <a:latin typeface="Calibri" charset="0"/>
              <a:cs typeface="Calibri" charset="0"/>
              <a:sym typeface="Calibri" charset="0"/>
            </a:endParaRPr>
          </a:p>
          <a:p>
            <a:pPr eaLnBrk="1" hangingPunct="1">
              <a:defRPr/>
            </a:pPr>
            <a:r>
              <a:rPr lang="en-US" dirty="0">
                <a:solidFill>
                  <a:srgbClr val="000000"/>
                </a:solidFill>
                <a:latin typeface="Calibri" charset="0"/>
                <a:cs typeface="Calibri" charset="0"/>
                <a:sym typeface="Calibri" charset="0"/>
              </a:rPr>
              <a:t>Two deviations from this. (1) at early time, the decay is very flat. It requires a finite amount of time to establish a current, which is not accounted for in the diffusion equation. (2) At some time, the density modulation is 180 degrees out of phase with the initial pattern. In this case, we are exciting an extremely damped soundwave in the system.</a:t>
            </a:r>
          </a:p>
          <a:p>
            <a:pPr eaLnBrk="1" hangingPunct="1">
              <a:defRPr/>
            </a:pPr>
            <a:endParaRPr lang="en-US" dirty="0">
              <a:solidFill>
                <a:srgbClr val="000000"/>
              </a:solidFill>
              <a:latin typeface="Calibri" charset="0"/>
              <a:cs typeface="Calibri" charset="0"/>
              <a:sym typeface="Calibri" charset="0"/>
            </a:endParaRPr>
          </a:p>
          <a:p>
            <a:pPr eaLnBrk="1" hangingPunct="1">
              <a:defRPr/>
            </a:pPr>
            <a:r>
              <a:rPr lang="en-US" dirty="0">
                <a:solidFill>
                  <a:srgbClr val="000000"/>
                </a:solidFill>
                <a:latin typeface="Calibri" charset="0"/>
                <a:cs typeface="Calibri" charset="0"/>
                <a:sym typeface="Calibri" charset="0"/>
              </a:rPr>
              <a:t>We imposed modulations of different period on the system and observed the decay. 5, 10, 15, 20. For the longer wavelengths, the behavior is closer to diffusive (i.e. exponential decay with time constant </a:t>
            </a:r>
            <a:r>
              <a:rPr lang="en-US" dirty="0" err="1">
                <a:solidFill>
                  <a:srgbClr val="000000"/>
                </a:solidFill>
                <a:latin typeface="Calibri" charset="0"/>
                <a:cs typeface="Calibri" charset="0"/>
                <a:sym typeface="Calibri" charset="0"/>
              </a:rPr>
              <a:t>scalling</a:t>
            </a:r>
            <a:r>
              <a:rPr lang="en-US" dirty="0">
                <a:solidFill>
                  <a:srgbClr val="000000"/>
                </a:solidFill>
                <a:latin typeface="Calibri" charset="0"/>
                <a:cs typeface="Calibri" charset="0"/>
                <a:sym typeface="Calibri" charset="0"/>
              </a:rPr>
              <a:t> like k^2)</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Rot="1" noChangeAspect="1" noChangeArrowheads="1"/>
          </p:cNvSpPr>
          <p:nvPr>
            <p:ph type="sldImg"/>
          </p:nvPr>
        </p:nvSpPr>
        <p:spPr>
          <a:solidFill>
            <a:srgbClr val="FFFFFF"/>
          </a:solidFill>
          <a:ln/>
        </p:spPr>
      </p:sp>
      <p:sp>
        <p:nvSpPr>
          <p:cNvPr id="17410" name="Rectangle 2"/>
          <p:cNvSpPr>
            <a:spLocks noGrp="1" noChangeArrowheads="1"/>
          </p:cNvSpPr>
          <p:nvPr>
            <p:ph type="body" idx="1"/>
          </p:nvPr>
        </p:nvSpPr>
        <p:spPr>
          <a:ln/>
        </p:spPr>
        <p:txBody>
          <a:bodyPr/>
          <a:lstStyle/>
          <a:p>
            <a:pPr eaLnBrk="1" hangingPunct="1">
              <a:defRPr/>
            </a:pPr>
            <a:r>
              <a:rPr lang="en-US">
                <a:solidFill>
                  <a:srgbClr val="000000"/>
                </a:solidFill>
                <a:latin typeface="Calibri" charset="0"/>
                <a:cs typeface="Calibri" charset="0"/>
                <a:sym typeface="Calibri" charset="0"/>
              </a:rPr>
              <a:t>We fit the amplitude of sinusoids at different points during the decay. We fix the phase of the sinusoid to match the initial pattern. We expected that the modulation would decay diffusively and we would see an exponential decay of amplitude versus time. </a:t>
            </a:r>
          </a:p>
          <a:p>
            <a:pPr eaLnBrk="1" hangingPunct="1">
              <a:defRPr/>
            </a:pPr>
            <a:endParaRPr lang="en-US">
              <a:solidFill>
                <a:srgbClr val="000000"/>
              </a:solidFill>
              <a:latin typeface="Calibri" charset="0"/>
              <a:cs typeface="Calibri" charset="0"/>
              <a:sym typeface="Calibri" charset="0"/>
            </a:endParaRPr>
          </a:p>
          <a:p>
            <a:pPr eaLnBrk="1" hangingPunct="1">
              <a:defRPr/>
            </a:pPr>
            <a:r>
              <a:rPr lang="en-US">
                <a:solidFill>
                  <a:srgbClr val="000000"/>
                </a:solidFill>
                <a:latin typeface="Calibri" charset="0"/>
                <a:cs typeface="Calibri" charset="0"/>
                <a:sym typeface="Calibri" charset="0"/>
              </a:rPr>
              <a:t>Two deviations from this. (1) at early time, the decay is very flat. It requires a finite amount of time to establish a current, which is not accounted for in the diffusion equation. (2) At some time, the density modulation is 180 degrees out of phase with the initial pattern. In this case, we are exciting an extremely damped soundwave in the system.</a:t>
            </a:r>
          </a:p>
          <a:p>
            <a:pPr eaLnBrk="1" hangingPunct="1">
              <a:defRPr/>
            </a:pPr>
            <a:endParaRPr lang="en-US">
              <a:solidFill>
                <a:srgbClr val="000000"/>
              </a:solidFill>
              <a:latin typeface="Calibri" charset="0"/>
              <a:cs typeface="Calibri" charset="0"/>
              <a:sym typeface="Calibri" charset="0"/>
            </a:endParaRPr>
          </a:p>
          <a:p>
            <a:pPr eaLnBrk="1" hangingPunct="1">
              <a:defRPr/>
            </a:pPr>
            <a:r>
              <a:rPr lang="en-US">
                <a:solidFill>
                  <a:srgbClr val="000000"/>
                </a:solidFill>
                <a:latin typeface="Calibri" charset="0"/>
                <a:cs typeface="Calibri" charset="0"/>
                <a:sym typeface="Calibri" charset="0"/>
              </a:rPr>
              <a:t>We imposed modulations of different period on the system and observed the decay. 5, 10, 15, 20. For the longer wavelengths, the behavior is closer to diffusive (i.e. exponential decay with time constant scalling like k^2)</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Rot="1" noChangeAspect="1" noChangeArrowheads="1"/>
          </p:cNvSpPr>
          <p:nvPr>
            <p:ph type="sldImg"/>
          </p:nvPr>
        </p:nvSpPr>
        <p:spPr>
          <a:solidFill>
            <a:srgbClr val="FFFFFF"/>
          </a:solidFill>
          <a:ln/>
        </p:spPr>
      </p:sp>
      <p:sp>
        <p:nvSpPr>
          <p:cNvPr id="22530" name="Rectangle 2"/>
          <p:cNvSpPr>
            <a:spLocks noGrp="1" noChangeArrowheads="1"/>
          </p:cNvSpPr>
          <p:nvPr>
            <p:ph type="body" idx="1"/>
          </p:nvPr>
        </p:nvSpPr>
        <p:spPr>
          <a:ln/>
        </p:spPr>
        <p:txBody>
          <a:bodyPr/>
          <a:lstStyle/>
          <a:p>
            <a:pPr eaLnBrk="1" hangingPunct="1">
              <a:defRPr/>
            </a:pPr>
            <a:r>
              <a:rPr lang="en-US">
                <a:solidFill>
                  <a:srgbClr val="000000"/>
                </a:solidFill>
                <a:latin typeface="Calibri" charset="0"/>
                <a:cs typeface="Calibri" charset="0"/>
                <a:sym typeface="Calibri" charset="0"/>
              </a:rPr>
              <a:t>To better quantify what is going on, we developed a hydrodynamic model. As per diffusion, included current conservation and </a:t>
            </a:r>
            <a:r>
              <a:rPr lang="ja-JP" altLang="en-US">
                <a:solidFill>
                  <a:srgbClr val="000000"/>
                </a:solidFill>
                <a:latin typeface="Arial"/>
                <a:cs typeface="Calibri" charset="0"/>
                <a:sym typeface="Calibri" charset="0"/>
              </a:rPr>
              <a:t>“</a:t>
            </a:r>
            <a:r>
              <a:rPr lang="en-US">
                <a:solidFill>
                  <a:srgbClr val="000000"/>
                </a:solidFill>
                <a:latin typeface="Calibri" charset="0"/>
                <a:cs typeface="Calibri" charset="0"/>
                <a:sym typeface="Calibri" charset="0"/>
              </a:rPr>
              <a:t>fick</a:t>
            </a:r>
            <a:r>
              <a:rPr lang="ja-JP" altLang="en-US">
                <a:solidFill>
                  <a:srgbClr val="000000"/>
                </a:solidFill>
                <a:latin typeface="Arial"/>
                <a:cs typeface="Calibri" charset="0"/>
                <a:sym typeface="Calibri" charset="0"/>
              </a:rPr>
              <a:t>’</a:t>
            </a:r>
            <a:r>
              <a:rPr lang="en-US">
                <a:solidFill>
                  <a:srgbClr val="000000"/>
                </a:solidFill>
                <a:latin typeface="Calibri" charset="0"/>
                <a:cs typeface="Calibri" charset="0"/>
                <a:sym typeface="Calibri" charset="0"/>
              </a:rPr>
              <a:t>s law equation</a:t>
            </a:r>
            <a:r>
              <a:rPr lang="ja-JP" altLang="en-US">
                <a:solidFill>
                  <a:srgbClr val="000000"/>
                </a:solidFill>
                <a:latin typeface="Arial"/>
                <a:cs typeface="Calibri" charset="0"/>
                <a:sym typeface="Calibri" charset="0"/>
              </a:rPr>
              <a:t>”</a:t>
            </a:r>
            <a:r>
              <a:rPr lang="en-US">
                <a:solidFill>
                  <a:srgbClr val="000000"/>
                </a:solidFill>
                <a:latin typeface="Calibri" charset="0"/>
                <a:cs typeface="Calibri" charset="0"/>
                <a:sym typeface="Calibri" charset="0"/>
              </a:rPr>
              <a:t>. We later understood that this second equation can also be viewed as a </a:t>
            </a:r>
            <a:r>
              <a:rPr lang="ja-JP" altLang="en-US">
                <a:solidFill>
                  <a:srgbClr val="000000"/>
                </a:solidFill>
                <a:latin typeface="Arial"/>
                <a:cs typeface="Calibri" charset="0"/>
                <a:sym typeface="Calibri" charset="0"/>
              </a:rPr>
              <a:t>“</a:t>
            </a:r>
            <a:r>
              <a:rPr lang="en-US">
                <a:solidFill>
                  <a:srgbClr val="000000"/>
                </a:solidFill>
                <a:latin typeface="Calibri" charset="0"/>
                <a:cs typeface="Calibri" charset="0"/>
                <a:sym typeface="Calibri" charset="0"/>
              </a:rPr>
              <a:t>momentum conservation equation</a:t>
            </a:r>
            <a:r>
              <a:rPr lang="ja-JP" altLang="en-US">
                <a:solidFill>
                  <a:srgbClr val="000000"/>
                </a:solidFill>
                <a:latin typeface="Arial"/>
                <a:cs typeface="Calibri" charset="0"/>
                <a:sym typeface="Calibri" charset="0"/>
              </a:rPr>
              <a:t>”</a:t>
            </a:r>
            <a:r>
              <a:rPr lang="en-US">
                <a:solidFill>
                  <a:srgbClr val="000000"/>
                </a:solidFill>
                <a:latin typeface="Calibri" charset="0"/>
                <a:cs typeface="Calibri" charset="0"/>
                <a:sym typeface="Calibri" charset="0"/>
              </a:rPr>
              <a:t>, like the Navier stokes equation in some approximation (linear reponse, no viscosity, etc). Here D is the diffusion constant, and </a:t>
            </a:r>
            <a:r>
              <a:rPr lang="en-US">
                <a:solidFill>
                  <a:srgbClr val="000000"/>
                </a:solidFill>
                <a:latin typeface="Cambria Math" charset="0"/>
                <a:cs typeface="Cambria Math" charset="0"/>
                <a:sym typeface="Cambria Math" charset="0"/>
              </a:rPr>
              <a:t>Γ</a:t>
            </a:r>
            <a:r>
              <a:rPr lang="en-US">
                <a:solidFill>
                  <a:srgbClr val="000000"/>
                </a:solidFill>
                <a:latin typeface="Calibri" charset="0"/>
                <a:cs typeface="Calibri" charset="0"/>
                <a:sym typeface="Calibri" charset="0"/>
              </a:rPr>
              <a:t> is the momentum relaxation rate.</a:t>
            </a:r>
          </a:p>
          <a:p>
            <a:pPr eaLnBrk="1" hangingPunct="1">
              <a:defRPr/>
            </a:pPr>
            <a:endParaRPr lang="en-US">
              <a:solidFill>
                <a:srgbClr val="000000"/>
              </a:solidFill>
              <a:latin typeface="Calibri" charset="0"/>
              <a:cs typeface="Calibri" charset="0"/>
              <a:sym typeface="Calibri" charset="0"/>
            </a:endParaRPr>
          </a:p>
          <a:p>
            <a:pPr eaLnBrk="1" hangingPunct="1">
              <a:defRPr/>
            </a:pPr>
            <a:r>
              <a:rPr lang="en-US">
                <a:solidFill>
                  <a:srgbClr val="000000"/>
                </a:solidFill>
                <a:latin typeface="Calibri" charset="0"/>
                <a:cs typeface="Calibri" charset="0"/>
                <a:sym typeface="Calibri" charset="0"/>
              </a:rPr>
              <a:t>This gives a damped harmonic oscillator equation. You have a characteristic frequency, which is really a sound speed, and a decay rate. For very fast decay rate, this is overdamped equation and describes diffusion. In that case, Gamma drops out of the problem entirely. For gamma slow, you have underdamped oscillations, which are decaying sound waves.</a:t>
            </a:r>
          </a:p>
          <a:p>
            <a:pPr eaLnBrk="1" hangingPunct="1">
              <a:defRPr/>
            </a:pPr>
            <a:endParaRPr lang="en-US">
              <a:solidFill>
                <a:srgbClr val="000000"/>
              </a:solidFill>
              <a:latin typeface="Calibri" charset="0"/>
              <a:cs typeface="Calibri" charset="0"/>
              <a:sym typeface="Calibri" charset="0"/>
            </a:endParaRPr>
          </a:p>
          <a:p>
            <a:pPr eaLnBrk="1" hangingPunct="1">
              <a:defRPr/>
            </a:pPr>
            <a:r>
              <a:rPr lang="en-US">
                <a:solidFill>
                  <a:srgbClr val="000000"/>
                </a:solidFill>
                <a:latin typeface="Calibri" charset="0"/>
                <a:cs typeface="Calibri" charset="0"/>
                <a:sym typeface="Calibri" charset="0"/>
              </a:rPr>
              <a:t>Our system is a Hubbard model. We haven</a:t>
            </a:r>
            <a:r>
              <a:rPr lang="ja-JP" altLang="en-US">
                <a:solidFill>
                  <a:srgbClr val="000000"/>
                </a:solidFill>
                <a:latin typeface="Arial"/>
                <a:cs typeface="Calibri" charset="0"/>
                <a:sym typeface="Calibri" charset="0"/>
              </a:rPr>
              <a:t>’</a:t>
            </a:r>
            <a:r>
              <a:rPr lang="en-US">
                <a:solidFill>
                  <a:srgbClr val="000000"/>
                </a:solidFill>
                <a:latin typeface="Calibri" charset="0"/>
                <a:cs typeface="Calibri" charset="0"/>
                <a:sym typeface="Calibri" charset="0"/>
              </a:rPr>
              <a:t>t explicitely included any dissipation. But momentum is not conserved because we don</a:t>
            </a:r>
            <a:r>
              <a:rPr lang="ja-JP" altLang="en-US">
                <a:solidFill>
                  <a:srgbClr val="000000"/>
                </a:solidFill>
                <a:latin typeface="Arial"/>
                <a:cs typeface="Calibri" charset="0"/>
                <a:sym typeface="Calibri" charset="0"/>
              </a:rPr>
              <a:t>’</a:t>
            </a:r>
            <a:r>
              <a:rPr lang="en-US">
                <a:solidFill>
                  <a:srgbClr val="000000"/>
                </a:solidFill>
                <a:latin typeface="Calibri" charset="0"/>
                <a:cs typeface="Calibri" charset="0"/>
                <a:sym typeface="Calibri" charset="0"/>
              </a:rPr>
              <a:t>t have translational invariance. Instead, we have discrete translational invariance with lattice momentum conservation. So in some collisions, momentum will not be conserved up to a reciprocal lattice vector (i.e. lattice absorbs some momentum). This is umklapp scattering.</a:t>
            </a:r>
          </a:p>
          <a:p>
            <a:pPr eaLnBrk="1" hangingPunct="1">
              <a:defRPr/>
            </a:pPr>
            <a:endParaRPr lang="en-US">
              <a:solidFill>
                <a:srgbClr val="000000"/>
              </a:solidFill>
              <a:latin typeface="Calibri" charset="0"/>
              <a:cs typeface="Calibri" charset="0"/>
              <a:sym typeface="Calibri" charset="0"/>
            </a:endParaRPr>
          </a:p>
          <a:p>
            <a:pPr eaLnBrk="1" hangingPunct="1">
              <a:defRPr/>
            </a:pPr>
            <a:r>
              <a:rPr lang="en-US">
                <a:solidFill>
                  <a:srgbClr val="000000"/>
                </a:solidFill>
                <a:latin typeface="Calibri" charset="0"/>
                <a:cs typeface="Calibri" charset="0"/>
                <a:sym typeface="Calibri" charset="0"/>
              </a:rPr>
              <a:t>Possible to include shear and bulk viscosity, but data quality not sufficient to determine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Rot="1" noChangeAspect="1" noChangeArrowheads="1"/>
          </p:cNvSpPr>
          <p:nvPr>
            <p:ph type="sldImg"/>
          </p:nvPr>
        </p:nvSpPr>
        <p:spPr>
          <a:solidFill>
            <a:srgbClr val="FFFFFF"/>
          </a:solidFill>
          <a:ln/>
        </p:spPr>
      </p:sp>
      <p:sp>
        <p:nvSpPr>
          <p:cNvPr id="24578" name="Rectangle 2"/>
          <p:cNvSpPr>
            <a:spLocks noGrp="1" noChangeArrowheads="1"/>
          </p:cNvSpPr>
          <p:nvPr>
            <p:ph type="body" idx="1"/>
          </p:nvPr>
        </p:nvSpPr>
        <p:spPr>
          <a:ln/>
        </p:spPr>
        <p:txBody>
          <a:bodyPr/>
          <a:lstStyle/>
          <a:p>
            <a:pPr eaLnBrk="1" hangingPunct="1">
              <a:defRPr/>
            </a:pPr>
            <a:r>
              <a:rPr lang="en-US">
                <a:solidFill>
                  <a:srgbClr val="000000"/>
                </a:solidFill>
                <a:latin typeface="Calibri" charset="0"/>
                <a:cs typeface="Calibri" charset="0"/>
                <a:sym typeface="Calibri" charset="0"/>
              </a:rPr>
              <a:t>D is a dynamical quantity (as opposed to a thermodynamic), which is difficult to calculate in (exact) theory. Because requires working in the limit as wavelength gets very large, limited to small system sizes in exact diagonalization, dqmc, etc. Even the infinite temperature limiting value is non-trivial to determine. That is still a quantum problem in the single band limit.</a:t>
            </a:r>
          </a:p>
          <a:p>
            <a:pPr eaLnBrk="1" hangingPunct="1">
              <a:defRPr/>
            </a:pPr>
            <a:endParaRPr lang="en-US">
              <a:solidFill>
                <a:srgbClr val="000000"/>
              </a:solidFill>
              <a:latin typeface="Calibri" charset="0"/>
              <a:cs typeface="Calibri" charset="0"/>
              <a:sym typeface="Calibri" charset="0"/>
            </a:endParaRPr>
          </a:p>
          <a:p>
            <a:pPr eaLnBrk="1" hangingPunct="1">
              <a:defRPr/>
            </a:pPr>
            <a:r>
              <a:rPr lang="en-US">
                <a:solidFill>
                  <a:srgbClr val="000000"/>
                </a:solidFill>
                <a:latin typeface="Calibri" charset="0"/>
                <a:cs typeface="Calibri" charset="0"/>
                <a:sym typeface="Calibri" charset="0"/>
              </a:rPr>
              <a:t>On the other hand, Gamma is accessible. Width of the Drude peak in the optical conductivity. We used an exact theory, finite temperature lanczos method. And an approximate theory dynamical mean field theory, which goes down to lower temperatures.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Rot="1" noChangeAspect="1" noChangeArrowheads="1"/>
          </p:cNvSpPr>
          <p:nvPr>
            <p:ph type="sldImg"/>
          </p:nvPr>
        </p:nvSpPr>
        <p:spPr>
          <a:solidFill>
            <a:srgbClr val="FFFFFF"/>
          </a:solidFill>
          <a:ln/>
        </p:spPr>
      </p:sp>
      <p:sp>
        <p:nvSpPr>
          <p:cNvPr id="26626" name="Rectangle 2"/>
          <p:cNvSpPr>
            <a:spLocks noGrp="1" noChangeArrowheads="1"/>
          </p:cNvSpPr>
          <p:nvPr>
            <p:ph type="body" idx="1"/>
          </p:nvPr>
        </p:nvSpPr>
        <p:spPr>
          <a:ln/>
        </p:spPr>
        <p:txBody>
          <a:bodyPr/>
          <a:lstStyle/>
          <a:p>
            <a:pPr eaLnBrk="1" hangingPunct="1">
              <a:defRPr/>
            </a:pPr>
            <a:r>
              <a:rPr lang="en-US" dirty="0">
                <a:solidFill>
                  <a:srgbClr val="000000"/>
                </a:solidFill>
                <a:latin typeface="Calibri" charset="0"/>
                <a:cs typeface="Calibri" charset="0"/>
                <a:sym typeface="Calibri" charset="0"/>
              </a:rPr>
              <a:t>Compressibility changes with temperature</a:t>
            </a:r>
          </a:p>
          <a:p>
            <a:pPr eaLnBrk="1" hangingPunct="1">
              <a:defRPr/>
            </a:pPr>
            <a:endParaRPr lang="en-US" dirty="0">
              <a:solidFill>
                <a:srgbClr val="000000"/>
              </a:solidFill>
              <a:latin typeface="Calibri" charset="0"/>
              <a:cs typeface="Calibri" charset="0"/>
              <a:sym typeface="Calibri" charset="0"/>
            </a:endParaRPr>
          </a:p>
          <a:p>
            <a:pPr eaLnBrk="1" hangingPunct="1">
              <a:defRPr/>
            </a:pPr>
            <a:r>
              <a:rPr lang="en-US" dirty="0">
                <a:solidFill>
                  <a:srgbClr val="000000"/>
                </a:solidFill>
                <a:latin typeface="Calibri" charset="0"/>
                <a:cs typeface="Calibri" charset="0"/>
                <a:sym typeface="Calibri" charset="0"/>
              </a:rPr>
              <a:t>It has been suggested one simple way to get a linear scaling is to go to the high temperature limit</a:t>
            </a:r>
            <a:r>
              <a:rPr lang="en-US" baseline="0" dirty="0">
                <a:solidFill>
                  <a:srgbClr val="000000"/>
                </a:solidFill>
                <a:latin typeface="Calibri" charset="0"/>
                <a:cs typeface="Calibri" charset="0"/>
                <a:sym typeface="Calibri" charset="0"/>
              </a:rPr>
              <a:t> (T &gt;&gt; W) where the diffusion constant has saturated and the compressibility scales like 1/T. We are not in this trivial limit, but some more interesting regime where combined </a:t>
            </a:r>
            <a:r>
              <a:rPr lang="en-US" baseline="0" dirty="0" err="1">
                <a:solidFill>
                  <a:srgbClr val="000000"/>
                </a:solidFill>
                <a:latin typeface="Calibri" charset="0"/>
                <a:cs typeface="Calibri" charset="0"/>
                <a:sym typeface="Calibri" charset="0"/>
              </a:rPr>
              <a:t>scalling</a:t>
            </a:r>
            <a:r>
              <a:rPr lang="en-US" baseline="0" dirty="0">
                <a:solidFill>
                  <a:srgbClr val="000000"/>
                </a:solidFill>
                <a:latin typeface="Calibri" charset="0"/>
                <a:cs typeface="Calibri" charset="0"/>
                <a:sym typeface="Calibri" charset="0"/>
              </a:rPr>
              <a:t> of D and Chi conspires to show linear resistivity scaling.</a:t>
            </a:r>
            <a:endParaRPr lang="en-US" dirty="0">
              <a:solidFill>
                <a:srgbClr val="000000"/>
              </a:solidFill>
              <a:latin typeface="Calibri" charset="0"/>
              <a:cs typeface="Calibri" charset="0"/>
              <a:sym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Combine two measurements to obtain resistivity.</a:t>
            </a:r>
          </a:p>
          <a:p>
            <a:r>
              <a:rPr lang="en-US" dirty="0"/>
              <a:t>Fit to polynomial form including both FL quadratic portion and linear portion. Linear to very good approximation.</a:t>
            </a:r>
          </a:p>
          <a:p>
            <a:r>
              <a:rPr lang="en-US" dirty="0"/>
              <a:t>Reproducing strange metal </a:t>
            </a:r>
            <a:r>
              <a:rPr lang="en-US" dirty="0" err="1"/>
              <a:t>phenomonolgoy</a:t>
            </a:r>
            <a:r>
              <a:rPr lang="en-US" dirty="0"/>
              <a:t> in that </a:t>
            </a:r>
            <a:r>
              <a:rPr lang="en-US" dirty="0" err="1"/>
              <a:t>sence</a:t>
            </a:r>
            <a:r>
              <a:rPr lang="en-US" dirty="0"/>
              <a:t>.</a:t>
            </a:r>
          </a:p>
          <a:p>
            <a:r>
              <a:rPr lang="en-US" dirty="0"/>
              <a:t>Also violating MIR bound, although unlike in real bad metal we understand the origin of this effect, at least in high temperature limit: temperature dependent compressibility</a:t>
            </a:r>
          </a:p>
          <a:p>
            <a:r>
              <a:rPr lang="en-US" dirty="0"/>
              <a:t>FTLM agrees reasonable well. Small systematic shift (possible miscalibration in U/t). Did not repeat FTLM b/c full calculation took of order 1 month. FTLM can only reach T/t = 1.</a:t>
            </a:r>
          </a:p>
          <a:p>
            <a:r>
              <a:rPr lang="en-US" dirty="0"/>
              <a:t>Therefore, also look @ approximate theory. Can go to low temp, but not guaranteed approximation fulfilled. See disagreement even at high T =&gt; more theoretical work.</a:t>
            </a:r>
          </a:p>
          <a:p>
            <a:r>
              <a:rPr lang="en-US" dirty="0"/>
              <a:t>Does suggest one important lesson: quantum simulators can serve as benchmark to theory techniques and test approximation in low temps regime where theory fails.</a:t>
            </a:r>
          </a:p>
        </p:txBody>
      </p:sp>
      <p:sp>
        <p:nvSpPr>
          <p:cNvPr id="4" name="Slide Number Placeholder 3"/>
          <p:cNvSpPr>
            <a:spLocks noGrp="1"/>
          </p:cNvSpPr>
          <p:nvPr>
            <p:ph type="sldNum" sz="quarter" idx="10"/>
          </p:nvPr>
        </p:nvSpPr>
        <p:spPr/>
        <p:txBody>
          <a:bodyPr/>
          <a:lstStyle/>
          <a:p>
            <a:fld id="{137BD7CD-AD51-4DB8-91C8-E6FE94FF8DDA}" type="slidenum">
              <a:rPr lang="en-US" smtClean="0"/>
              <a:t>22</a:t>
            </a:fld>
            <a:endParaRPr lang="en-US"/>
          </a:p>
        </p:txBody>
      </p:sp>
    </p:spTree>
    <p:extLst>
      <p:ext uri="{BB962C8B-B14F-4D97-AF65-F5344CB8AC3E}">
        <p14:creationId xmlns:p14="http://schemas.microsoft.com/office/powerpoint/2010/main" val="5086190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Combine two measurements to obtain resistivity.</a:t>
            </a:r>
          </a:p>
          <a:p>
            <a:r>
              <a:rPr lang="en-US" dirty="0"/>
              <a:t>Fit to polynomial form including both FL quadratic portion and linear portion. Linear to very good approximation.</a:t>
            </a:r>
          </a:p>
          <a:p>
            <a:r>
              <a:rPr lang="en-US" dirty="0"/>
              <a:t>Reproducing strange metal </a:t>
            </a:r>
            <a:r>
              <a:rPr lang="en-US" dirty="0" err="1"/>
              <a:t>phenomonolgoy</a:t>
            </a:r>
            <a:r>
              <a:rPr lang="en-US" dirty="0"/>
              <a:t> in that </a:t>
            </a:r>
            <a:r>
              <a:rPr lang="en-US" dirty="0" err="1"/>
              <a:t>sence</a:t>
            </a:r>
            <a:r>
              <a:rPr lang="en-US" dirty="0"/>
              <a:t>.</a:t>
            </a:r>
          </a:p>
          <a:p>
            <a:r>
              <a:rPr lang="en-US" dirty="0"/>
              <a:t>Also violating MIR bound, although unlike in real bad metal we understand the origin of this effect, at least in high temperature limit: temperature dependent compressibility</a:t>
            </a:r>
          </a:p>
          <a:p>
            <a:r>
              <a:rPr lang="en-US" dirty="0"/>
              <a:t>FTLM agrees reasonable well. Small systematic shift (possible miscalibration in U/t). Did not repeat FTLM b/c full calculation took of order 1 month. FTLM can only reach T/t = 1.</a:t>
            </a:r>
          </a:p>
          <a:p>
            <a:r>
              <a:rPr lang="en-US" dirty="0"/>
              <a:t>Therefore, also look @ approximate theory. Can go to low temp, but not guaranteed approximation fulfilled. See disagreement even at high T =&gt; more theoretical work.</a:t>
            </a:r>
          </a:p>
          <a:p>
            <a:r>
              <a:rPr lang="en-US" dirty="0"/>
              <a:t>Does suggest one important lesson: quantum simulators can serve as benchmark to theory techniques and test approximation in low temps regime where theory fails.</a:t>
            </a:r>
          </a:p>
          <a:p>
            <a:endParaRPr lang="en-US" dirty="0"/>
          </a:p>
        </p:txBody>
      </p:sp>
      <p:sp>
        <p:nvSpPr>
          <p:cNvPr id="4" name="Slide Number Placeholder 3"/>
          <p:cNvSpPr>
            <a:spLocks noGrp="1"/>
          </p:cNvSpPr>
          <p:nvPr>
            <p:ph type="sldNum" sz="quarter" idx="5"/>
          </p:nvPr>
        </p:nvSpPr>
        <p:spPr/>
        <p:txBody>
          <a:bodyPr/>
          <a:lstStyle/>
          <a:p>
            <a:fld id="{137BD7CD-AD51-4DB8-91C8-E6FE94FF8DDA}" type="slidenum">
              <a:rPr lang="en-US" smtClean="0"/>
              <a:t>23</a:t>
            </a:fld>
            <a:endParaRPr lang="en-US"/>
          </a:p>
        </p:txBody>
      </p:sp>
    </p:spTree>
    <p:extLst>
      <p:ext uri="{BB962C8B-B14F-4D97-AF65-F5344CB8AC3E}">
        <p14:creationId xmlns:p14="http://schemas.microsoft.com/office/powerpoint/2010/main" val="34402138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Combine two measurements to obtain resistivity.</a:t>
            </a:r>
          </a:p>
          <a:p>
            <a:r>
              <a:rPr lang="en-US" dirty="0"/>
              <a:t>Fit to polynomial form including both FL quadratic portion and linear portion. Linear to very good approximation.</a:t>
            </a:r>
          </a:p>
          <a:p>
            <a:r>
              <a:rPr lang="en-US" dirty="0"/>
              <a:t>Reproducing strange metal </a:t>
            </a:r>
            <a:r>
              <a:rPr lang="en-US" dirty="0" err="1"/>
              <a:t>phenomonolgoy</a:t>
            </a:r>
            <a:r>
              <a:rPr lang="en-US" dirty="0"/>
              <a:t> in that </a:t>
            </a:r>
            <a:r>
              <a:rPr lang="en-US" dirty="0" err="1"/>
              <a:t>sence</a:t>
            </a:r>
            <a:r>
              <a:rPr lang="en-US" dirty="0"/>
              <a:t>.</a:t>
            </a:r>
          </a:p>
          <a:p>
            <a:r>
              <a:rPr lang="en-US" dirty="0"/>
              <a:t>Also violating MIR bound, although unlike in real bad metal we understand the origin of this effect, at least in high temperature limit: temperature dependent compressibility</a:t>
            </a:r>
          </a:p>
          <a:p>
            <a:r>
              <a:rPr lang="en-US" dirty="0"/>
              <a:t>FTLM agrees reasonable well. Small systematic shift (possible miscalibration in U/t). Did not repeat FTLM b/c full calculation took of order 1 month. FTLM can only reach T/t = 1.</a:t>
            </a:r>
          </a:p>
          <a:p>
            <a:r>
              <a:rPr lang="en-US" dirty="0"/>
              <a:t>Therefore, also look @ approximate theory. Can go to low temp, but not guaranteed approximation fulfilled. See disagreement even at high T =&gt; more theoretical work.</a:t>
            </a:r>
          </a:p>
          <a:p>
            <a:r>
              <a:rPr lang="en-US" dirty="0"/>
              <a:t>Does suggest one important lesson: quantum simulators can serve as benchmark to theory techniques and test approximation in low temps regime where theory fails.</a:t>
            </a:r>
          </a:p>
          <a:p>
            <a:endParaRPr lang="en-US" dirty="0"/>
          </a:p>
        </p:txBody>
      </p:sp>
      <p:sp>
        <p:nvSpPr>
          <p:cNvPr id="4" name="Slide Number Placeholder 3"/>
          <p:cNvSpPr>
            <a:spLocks noGrp="1"/>
          </p:cNvSpPr>
          <p:nvPr>
            <p:ph type="sldNum" sz="quarter" idx="5"/>
          </p:nvPr>
        </p:nvSpPr>
        <p:spPr/>
        <p:txBody>
          <a:bodyPr/>
          <a:lstStyle/>
          <a:p>
            <a:fld id="{137BD7CD-AD51-4DB8-91C8-E6FE94FF8DDA}" type="slidenum">
              <a:rPr lang="en-US" smtClean="0"/>
              <a:t>24</a:t>
            </a:fld>
            <a:endParaRPr lang="en-US"/>
          </a:p>
        </p:txBody>
      </p:sp>
    </p:spTree>
    <p:extLst>
      <p:ext uri="{BB962C8B-B14F-4D97-AF65-F5344CB8AC3E}">
        <p14:creationId xmlns:p14="http://schemas.microsoft.com/office/powerpoint/2010/main" val="3440213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14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Combine two measurements to obtain resistivity.</a:t>
            </a:r>
          </a:p>
          <a:p>
            <a:r>
              <a:rPr lang="en-US" dirty="0"/>
              <a:t>Fit to polynomial form including both FL quadratic portion and linear portion. Linear to very good approximation.</a:t>
            </a:r>
          </a:p>
          <a:p>
            <a:r>
              <a:rPr lang="en-US" dirty="0"/>
              <a:t>Reproducing strange metal </a:t>
            </a:r>
            <a:r>
              <a:rPr lang="en-US" dirty="0" err="1"/>
              <a:t>phenomonolgoy</a:t>
            </a:r>
            <a:r>
              <a:rPr lang="en-US" dirty="0"/>
              <a:t> in that </a:t>
            </a:r>
            <a:r>
              <a:rPr lang="en-US" dirty="0" err="1"/>
              <a:t>sence</a:t>
            </a:r>
            <a:r>
              <a:rPr lang="en-US" dirty="0"/>
              <a:t>.</a:t>
            </a:r>
          </a:p>
          <a:p>
            <a:r>
              <a:rPr lang="en-US" dirty="0"/>
              <a:t>Also violating MIR bound, although unlike in real bad metal we understand the origin of this effect, at least in high temperature limit: temperature dependent compressibility</a:t>
            </a:r>
          </a:p>
          <a:p>
            <a:r>
              <a:rPr lang="en-US" dirty="0"/>
              <a:t>FTLM agrees reasonable well. Small systematic shift (possible miscalibration in U/t). Did not repeat FTLM b/c full calculation took of order 1 month. FTLM can only reach T/t = 1.</a:t>
            </a:r>
          </a:p>
          <a:p>
            <a:r>
              <a:rPr lang="en-US" dirty="0"/>
              <a:t>Therefore, also look @ approximate theory. Can go to low temp, but not guaranteed approximation fulfilled. See disagreement even at high T =&gt; more theoretical work.</a:t>
            </a:r>
          </a:p>
          <a:p>
            <a:r>
              <a:rPr lang="en-US" dirty="0"/>
              <a:t>Does suggest one important lesson: quantum simulators can serve as benchmark to theory techniques and test approximation in low temps regime where theory fails.</a:t>
            </a:r>
          </a:p>
          <a:p>
            <a:endParaRPr lang="en-US" dirty="0"/>
          </a:p>
        </p:txBody>
      </p:sp>
      <p:sp>
        <p:nvSpPr>
          <p:cNvPr id="4" name="Slide Number Placeholder 3"/>
          <p:cNvSpPr>
            <a:spLocks noGrp="1"/>
          </p:cNvSpPr>
          <p:nvPr>
            <p:ph type="sldNum" sz="quarter" idx="5"/>
          </p:nvPr>
        </p:nvSpPr>
        <p:spPr/>
        <p:txBody>
          <a:bodyPr/>
          <a:lstStyle/>
          <a:p>
            <a:fld id="{137BD7CD-AD51-4DB8-91C8-E6FE94FF8DDA}" type="slidenum">
              <a:rPr lang="en-US" smtClean="0"/>
              <a:t>25</a:t>
            </a:fld>
            <a:endParaRPr lang="en-US"/>
          </a:p>
        </p:txBody>
      </p:sp>
    </p:spTree>
    <p:extLst>
      <p:ext uri="{BB962C8B-B14F-4D97-AF65-F5344CB8AC3E}">
        <p14:creationId xmlns:p14="http://schemas.microsoft.com/office/powerpoint/2010/main" val="34402138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Combine two measurements to obtain resistivity.</a:t>
            </a:r>
          </a:p>
          <a:p>
            <a:r>
              <a:rPr lang="en-US" dirty="0"/>
              <a:t>Fit to polynomial form including both FL quadratic portion and linear portion. Linear to very good approximation.</a:t>
            </a:r>
          </a:p>
          <a:p>
            <a:r>
              <a:rPr lang="en-US" dirty="0"/>
              <a:t>Reproducing strange metal </a:t>
            </a:r>
            <a:r>
              <a:rPr lang="en-US" dirty="0" err="1"/>
              <a:t>phenomonolgoy</a:t>
            </a:r>
            <a:r>
              <a:rPr lang="en-US" dirty="0"/>
              <a:t> in that </a:t>
            </a:r>
            <a:r>
              <a:rPr lang="en-US" dirty="0" err="1"/>
              <a:t>sence</a:t>
            </a:r>
            <a:r>
              <a:rPr lang="en-US" dirty="0"/>
              <a:t>.</a:t>
            </a:r>
          </a:p>
          <a:p>
            <a:r>
              <a:rPr lang="en-US" dirty="0"/>
              <a:t>Also violating MIR bound, although unlike in real bad metal we understand the origin of this effect, at least in high temperature limit: temperature dependent compressibility</a:t>
            </a:r>
          </a:p>
          <a:p>
            <a:r>
              <a:rPr lang="en-US" dirty="0"/>
              <a:t>FTLM agrees reasonable well. Small systematic shift (possible miscalibration in U/t). Did not repeat FTLM b/c full calculation took of order 1 month. FTLM can only reach T/t = 1.</a:t>
            </a:r>
          </a:p>
          <a:p>
            <a:r>
              <a:rPr lang="en-US" dirty="0"/>
              <a:t>Therefore, also look @ approximate theory. Can go to low temp, but not guaranteed approximation fulfilled. See disagreement even at high T =&gt; more theoretical work.</a:t>
            </a:r>
          </a:p>
          <a:p>
            <a:r>
              <a:rPr lang="en-US" dirty="0"/>
              <a:t>Does suggest one important lesson: quantum simulators can serve as benchmark to theory techniques and test approximation in low temps regime where theory fails.</a:t>
            </a:r>
          </a:p>
          <a:p>
            <a:endParaRPr lang="en-US" dirty="0"/>
          </a:p>
        </p:txBody>
      </p:sp>
      <p:sp>
        <p:nvSpPr>
          <p:cNvPr id="4" name="Slide Number Placeholder 3"/>
          <p:cNvSpPr>
            <a:spLocks noGrp="1"/>
          </p:cNvSpPr>
          <p:nvPr>
            <p:ph type="sldNum" sz="quarter" idx="5"/>
          </p:nvPr>
        </p:nvSpPr>
        <p:spPr/>
        <p:txBody>
          <a:bodyPr/>
          <a:lstStyle/>
          <a:p>
            <a:fld id="{137BD7CD-AD51-4DB8-91C8-E6FE94FF8DDA}" type="slidenum">
              <a:rPr lang="en-US" smtClean="0"/>
              <a:t>26</a:t>
            </a:fld>
            <a:endParaRPr lang="en-US"/>
          </a:p>
        </p:txBody>
      </p:sp>
    </p:spTree>
    <p:extLst>
      <p:ext uri="{BB962C8B-B14F-4D97-AF65-F5344CB8AC3E}">
        <p14:creationId xmlns:p14="http://schemas.microsoft.com/office/powerpoint/2010/main" val="34402138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Combine two measurements to obtain resistivity.</a:t>
            </a:r>
          </a:p>
          <a:p>
            <a:r>
              <a:rPr lang="en-US" dirty="0"/>
              <a:t>Fit to polynomial form including both FL quadratic portion and linear portion. Linear to very good approximation.</a:t>
            </a:r>
          </a:p>
          <a:p>
            <a:r>
              <a:rPr lang="en-US" dirty="0"/>
              <a:t>Reproducing strange metal </a:t>
            </a:r>
            <a:r>
              <a:rPr lang="en-US" dirty="0" err="1"/>
              <a:t>phenomonolgoy</a:t>
            </a:r>
            <a:r>
              <a:rPr lang="en-US" dirty="0"/>
              <a:t> in that </a:t>
            </a:r>
            <a:r>
              <a:rPr lang="en-US" dirty="0" err="1"/>
              <a:t>sence</a:t>
            </a:r>
            <a:r>
              <a:rPr lang="en-US" dirty="0"/>
              <a:t>.</a:t>
            </a:r>
          </a:p>
          <a:p>
            <a:r>
              <a:rPr lang="en-US" dirty="0"/>
              <a:t>Also violating MIR bound, although unlike in real bad metal we understand the origin of this effect, at least in high temperature limit: temperature dependent compressibility</a:t>
            </a:r>
          </a:p>
          <a:p>
            <a:r>
              <a:rPr lang="en-US" dirty="0"/>
              <a:t>FTLM agrees reasonable well. Small systematic shift (possible miscalibration in U/t). Did not repeat FTLM b/c full calculation took of order 1 month. FTLM can only reach T/t = 1.</a:t>
            </a:r>
          </a:p>
          <a:p>
            <a:r>
              <a:rPr lang="en-US" dirty="0"/>
              <a:t>Therefore, also look @ approximate theory. Can go to low temp, but not guaranteed approximation fulfilled. See disagreement even at high T =&gt; more theoretical work.</a:t>
            </a:r>
          </a:p>
          <a:p>
            <a:r>
              <a:rPr lang="en-US" dirty="0"/>
              <a:t>Does suggest one important lesson: quantum simulators can serve as benchmark to theory techniques and test approximation in low temps regime where theory fails.</a:t>
            </a:r>
          </a:p>
          <a:p>
            <a:endParaRPr lang="en-US" dirty="0"/>
          </a:p>
        </p:txBody>
      </p:sp>
      <p:sp>
        <p:nvSpPr>
          <p:cNvPr id="4" name="Slide Number Placeholder 3"/>
          <p:cNvSpPr>
            <a:spLocks noGrp="1"/>
          </p:cNvSpPr>
          <p:nvPr>
            <p:ph type="sldNum" sz="quarter" idx="5"/>
          </p:nvPr>
        </p:nvSpPr>
        <p:spPr/>
        <p:txBody>
          <a:bodyPr/>
          <a:lstStyle/>
          <a:p>
            <a:fld id="{137BD7CD-AD51-4DB8-91C8-E6FE94FF8DDA}" type="slidenum">
              <a:rPr lang="en-US" smtClean="0"/>
              <a:t>27</a:t>
            </a:fld>
            <a:endParaRPr lang="en-US"/>
          </a:p>
        </p:txBody>
      </p:sp>
    </p:spTree>
    <p:extLst>
      <p:ext uri="{BB962C8B-B14F-4D97-AF65-F5344CB8AC3E}">
        <p14:creationId xmlns:p14="http://schemas.microsoft.com/office/powerpoint/2010/main" val="34402138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Combine two measurements to obtain resistivity.</a:t>
            </a:r>
          </a:p>
          <a:p>
            <a:r>
              <a:rPr lang="en-US" dirty="0"/>
              <a:t>Fit to polynomial form including both FL quadratic portion and linear portion. Linear to very good approximation.</a:t>
            </a:r>
          </a:p>
          <a:p>
            <a:r>
              <a:rPr lang="en-US" dirty="0"/>
              <a:t>Reproducing strange metal </a:t>
            </a:r>
            <a:r>
              <a:rPr lang="en-US" dirty="0" err="1"/>
              <a:t>phenomonolgoy</a:t>
            </a:r>
            <a:r>
              <a:rPr lang="en-US" dirty="0"/>
              <a:t> in that </a:t>
            </a:r>
            <a:r>
              <a:rPr lang="en-US" dirty="0" err="1"/>
              <a:t>sence</a:t>
            </a:r>
            <a:r>
              <a:rPr lang="en-US" dirty="0"/>
              <a:t>.</a:t>
            </a:r>
          </a:p>
          <a:p>
            <a:r>
              <a:rPr lang="en-US" dirty="0"/>
              <a:t>Also violating MIR bound, although unlike in real bad metal we understand the origin of this effect, at least in high temperature limit: temperature dependent compressibility</a:t>
            </a:r>
          </a:p>
          <a:p>
            <a:r>
              <a:rPr lang="en-US" dirty="0"/>
              <a:t>FTLM agrees reasonable well. Small systematic shift (possible miscalibration in U/t). Did not repeat FTLM b/c full calculation took of order 1 month. FTLM can only reach T/t = 1.</a:t>
            </a:r>
          </a:p>
          <a:p>
            <a:r>
              <a:rPr lang="en-US" dirty="0"/>
              <a:t>Therefore, also look @ approximate theory. Can go to low temp, but not guaranteed approximation fulfilled. See disagreement even at high T =&gt; more theoretical work.</a:t>
            </a:r>
          </a:p>
          <a:p>
            <a:r>
              <a:rPr lang="en-US" dirty="0"/>
              <a:t>Does suggest one important lesson: quantum simulators can serve as benchmark to theory techniques and test approximation in low temps regime where theory fails.</a:t>
            </a:r>
          </a:p>
          <a:p>
            <a:endParaRPr lang="en-US" dirty="0"/>
          </a:p>
        </p:txBody>
      </p:sp>
      <p:sp>
        <p:nvSpPr>
          <p:cNvPr id="4" name="Slide Number Placeholder 3"/>
          <p:cNvSpPr>
            <a:spLocks noGrp="1"/>
          </p:cNvSpPr>
          <p:nvPr>
            <p:ph type="sldNum" sz="quarter" idx="5"/>
          </p:nvPr>
        </p:nvSpPr>
        <p:spPr/>
        <p:txBody>
          <a:bodyPr/>
          <a:lstStyle/>
          <a:p>
            <a:fld id="{137BD7CD-AD51-4DB8-91C8-E6FE94FF8DDA}" type="slidenum">
              <a:rPr lang="en-US" smtClean="0"/>
              <a:t>28</a:t>
            </a:fld>
            <a:endParaRPr lang="en-US"/>
          </a:p>
        </p:txBody>
      </p:sp>
    </p:spTree>
    <p:extLst>
      <p:ext uri="{BB962C8B-B14F-4D97-AF65-F5344CB8AC3E}">
        <p14:creationId xmlns:p14="http://schemas.microsoft.com/office/powerpoint/2010/main" val="34402138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Combine two measurements to obtain resistivity.</a:t>
            </a:r>
          </a:p>
          <a:p>
            <a:r>
              <a:rPr lang="en-US" dirty="0"/>
              <a:t>Fit to polynomial form including both FL quadratic portion and linear portion. Linear to very good approximation.</a:t>
            </a:r>
          </a:p>
          <a:p>
            <a:r>
              <a:rPr lang="en-US" dirty="0"/>
              <a:t>Reproducing strange metal </a:t>
            </a:r>
            <a:r>
              <a:rPr lang="en-US" dirty="0" err="1"/>
              <a:t>phenomonolgoy</a:t>
            </a:r>
            <a:r>
              <a:rPr lang="en-US" dirty="0"/>
              <a:t> in that </a:t>
            </a:r>
            <a:r>
              <a:rPr lang="en-US" dirty="0" err="1"/>
              <a:t>sence</a:t>
            </a:r>
            <a:r>
              <a:rPr lang="en-US" dirty="0"/>
              <a:t>.</a:t>
            </a:r>
          </a:p>
          <a:p>
            <a:r>
              <a:rPr lang="en-US" dirty="0"/>
              <a:t>Also violating MIR bound, although unlike in real bad metal we understand the origin of this effect, at least in high temperature limit: temperature dependent compressibility</a:t>
            </a:r>
          </a:p>
          <a:p>
            <a:r>
              <a:rPr lang="en-US" dirty="0"/>
              <a:t>FTLM agrees reasonable well. Small systematic shift (possible miscalibration in U/t). Did not repeat FTLM b/c full calculation took of order 1 month. FTLM can only reach T/t = 1.</a:t>
            </a:r>
          </a:p>
          <a:p>
            <a:r>
              <a:rPr lang="en-US" dirty="0"/>
              <a:t>Therefore, also look @ approximate theory. Can go to low temp, but not guaranteed approximation fulfilled. See disagreement even at high T =&gt; more theoretical work.</a:t>
            </a:r>
          </a:p>
          <a:p>
            <a:r>
              <a:rPr lang="en-US" dirty="0"/>
              <a:t>Does suggest one important lesson: quantum simulators can serve as benchmark to theory techniques and test approximation in low temps regime where theory fails.</a:t>
            </a:r>
          </a:p>
          <a:p>
            <a:endParaRPr lang="en-US" dirty="0"/>
          </a:p>
        </p:txBody>
      </p:sp>
      <p:sp>
        <p:nvSpPr>
          <p:cNvPr id="4" name="Slide Number Placeholder 3"/>
          <p:cNvSpPr>
            <a:spLocks noGrp="1"/>
          </p:cNvSpPr>
          <p:nvPr>
            <p:ph type="sldNum" sz="quarter" idx="5"/>
          </p:nvPr>
        </p:nvSpPr>
        <p:spPr/>
        <p:txBody>
          <a:bodyPr/>
          <a:lstStyle/>
          <a:p>
            <a:fld id="{137BD7CD-AD51-4DB8-91C8-E6FE94FF8DDA}" type="slidenum">
              <a:rPr lang="en-US" smtClean="0"/>
              <a:t>29</a:t>
            </a:fld>
            <a:endParaRPr lang="en-US"/>
          </a:p>
        </p:txBody>
      </p:sp>
    </p:spTree>
    <p:extLst>
      <p:ext uri="{BB962C8B-B14F-4D97-AF65-F5344CB8AC3E}">
        <p14:creationId xmlns:p14="http://schemas.microsoft.com/office/powerpoint/2010/main" val="34402138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Combine two measurements to obtain resistivity.</a:t>
            </a:r>
          </a:p>
          <a:p>
            <a:r>
              <a:rPr lang="en-US" dirty="0"/>
              <a:t>Fit to polynomial form including both FL quadratic portion and linear portion. Linear to very good approximation.</a:t>
            </a:r>
          </a:p>
          <a:p>
            <a:r>
              <a:rPr lang="en-US" dirty="0"/>
              <a:t>Reproducing strange metal </a:t>
            </a:r>
            <a:r>
              <a:rPr lang="en-US" dirty="0" err="1"/>
              <a:t>phenomonolgoy</a:t>
            </a:r>
            <a:r>
              <a:rPr lang="en-US" dirty="0"/>
              <a:t> in that </a:t>
            </a:r>
            <a:r>
              <a:rPr lang="en-US" dirty="0" err="1"/>
              <a:t>sence</a:t>
            </a:r>
            <a:r>
              <a:rPr lang="en-US" dirty="0"/>
              <a:t>.</a:t>
            </a:r>
          </a:p>
          <a:p>
            <a:r>
              <a:rPr lang="en-US" dirty="0"/>
              <a:t>Also violating MIR bound, although unlike in real bad metal we understand the origin of this effect, at least in high temperature limit: temperature dependent compressibility</a:t>
            </a:r>
          </a:p>
          <a:p>
            <a:r>
              <a:rPr lang="en-US" dirty="0"/>
              <a:t>FTLM agrees reasonable well. Small systematic shift (possible miscalibration in U/t). Did not repeat FTLM b/c full calculation took of order 1 month. FTLM can only reach T/t = 1.</a:t>
            </a:r>
          </a:p>
          <a:p>
            <a:r>
              <a:rPr lang="en-US" dirty="0"/>
              <a:t>Therefore, also look @ approximate theory. Can go to low temp, but not guaranteed approximation fulfilled. See disagreement even at high T =&gt; more theoretical work.</a:t>
            </a:r>
          </a:p>
          <a:p>
            <a:r>
              <a:rPr lang="en-US" dirty="0"/>
              <a:t>Does suggest one important lesson: quantum simulators can serve as benchmark to theory techniques and test approximation in low temps regime where theory fails.</a:t>
            </a:r>
          </a:p>
          <a:p>
            <a:endParaRPr lang="en-US" dirty="0"/>
          </a:p>
        </p:txBody>
      </p:sp>
      <p:sp>
        <p:nvSpPr>
          <p:cNvPr id="4" name="Slide Number Placeholder 3"/>
          <p:cNvSpPr>
            <a:spLocks noGrp="1"/>
          </p:cNvSpPr>
          <p:nvPr>
            <p:ph type="sldNum" sz="quarter" idx="5"/>
          </p:nvPr>
        </p:nvSpPr>
        <p:spPr/>
        <p:txBody>
          <a:bodyPr/>
          <a:lstStyle/>
          <a:p>
            <a:fld id="{137BD7CD-AD51-4DB8-91C8-E6FE94FF8DDA}" type="slidenum">
              <a:rPr lang="en-US" smtClean="0"/>
              <a:t>30</a:t>
            </a:fld>
            <a:endParaRPr lang="en-US"/>
          </a:p>
        </p:txBody>
      </p:sp>
    </p:spTree>
    <p:extLst>
      <p:ext uri="{BB962C8B-B14F-4D97-AF65-F5344CB8AC3E}">
        <p14:creationId xmlns:p14="http://schemas.microsoft.com/office/powerpoint/2010/main" val="34402138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Combine two measurements to obtain resistivity.</a:t>
            </a:r>
          </a:p>
          <a:p>
            <a:r>
              <a:rPr lang="en-US" dirty="0"/>
              <a:t>Fit to polynomial form including both FL quadratic portion and linear portion. Linear to very good approximation.</a:t>
            </a:r>
          </a:p>
          <a:p>
            <a:r>
              <a:rPr lang="en-US" dirty="0"/>
              <a:t>Reproducing strange metal </a:t>
            </a:r>
            <a:r>
              <a:rPr lang="en-US" dirty="0" err="1"/>
              <a:t>phenomonolgoy</a:t>
            </a:r>
            <a:r>
              <a:rPr lang="en-US" dirty="0"/>
              <a:t> in that </a:t>
            </a:r>
            <a:r>
              <a:rPr lang="en-US" dirty="0" err="1"/>
              <a:t>sence</a:t>
            </a:r>
            <a:r>
              <a:rPr lang="en-US" dirty="0"/>
              <a:t>.</a:t>
            </a:r>
          </a:p>
          <a:p>
            <a:r>
              <a:rPr lang="en-US" dirty="0"/>
              <a:t>Also violating MIR bound, although unlike in real bad metal we understand the origin of this effect, at least in high temperature limit: temperature dependent compressibility</a:t>
            </a:r>
          </a:p>
          <a:p>
            <a:r>
              <a:rPr lang="en-US" dirty="0"/>
              <a:t>FTLM agrees reasonable well. Small systematic shift (possible miscalibration in U/t). Did not repeat FTLM b/c full calculation took of order 1 month. FTLM can only reach T/t = 1.</a:t>
            </a:r>
          </a:p>
          <a:p>
            <a:r>
              <a:rPr lang="en-US" dirty="0"/>
              <a:t>Therefore, also look @ approximate theory. Can go to low temp, but not guaranteed approximation fulfilled. See disagreement even at high T =&gt; more theoretical work.</a:t>
            </a:r>
          </a:p>
          <a:p>
            <a:r>
              <a:rPr lang="en-US" dirty="0"/>
              <a:t>Does suggest one important lesson: quantum simulators can serve as benchmark to theory techniques and test approximation in low temps regime where theory fails.</a:t>
            </a:r>
          </a:p>
          <a:p>
            <a:endParaRPr lang="en-US" dirty="0"/>
          </a:p>
        </p:txBody>
      </p:sp>
      <p:sp>
        <p:nvSpPr>
          <p:cNvPr id="4" name="Slide Number Placeholder 3"/>
          <p:cNvSpPr>
            <a:spLocks noGrp="1"/>
          </p:cNvSpPr>
          <p:nvPr>
            <p:ph type="sldNum" sz="quarter" idx="5"/>
          </p:nvPr>
        </p:nvSpPr>
        <p:spPr/>
        <p:txBody>
          <a:bodyPr/>
          <a:lstStyle/>
          <a:p>
            <a:fld id="{137BD7CD-AD51-4DB8-91C8-E6FE94FF8DDA}" type="slidenum">
              <a:rPr lang="en-US" smtClean="0"/>
              <a:t>31</a:t>
            </a:fld>
            <a:endParaRPr lang="en-US"/>
          </a:p>
        </p:txBody>
      </p:sp>
    </p:spTree>
    <p:extLst>
      <p:ext uri="{BB962C8B-B14F-4D97-AF65-F5344CB8AC3E}">
        <p14:creationId xmlns:p14="http://schemas.microsoft.com/office/powerpoint/2010/main" val="3440213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a:t>
            </a:r>
            <a:r>
              <a:rPr lang="en-US" baseline="0" dirty="0"/>
              <a:t> the </a:t>
            </a:r>
            <a:r>
              <a:rPr lang="en-US" baseline="0" dirty="0" err="1"/>
              <a:t>phenomonology</a:t>
            </a:r>
            <a:r>
              <a:rPr lang="en-US" baseline="0" dirty="0"/>
              <a:t> to reproduce?</a:t>
            </a:r>
          </a:p>
          <a:p>
            <a:r>
              <a:rPr lang="en-US" baseline="0" dirty="0"/>
              <a:t>Look in temperature and doping axis.</a:t>
            </a:r>
          </a:p>
          <a:p>
            <a:r>
              <a:rPr lang="en-US" baseline="0" dirty="0"/>
              <a:t>Would like to study SC, but don’t reach cold enough temperatures.</a:t>
            </a:r>
          </a:p>
          <a:p>
            <a:r>
              <a:rPr lang="en-US" baseline="0" dirty="0"/>
              <a:t>Instead, focus on also very interesting higher temperature phases.</a:t>
            </a:r>
          </a:p>
          <a:p>
            <a:endParaRPr lang="en-US" baseline="0" dirty="0"/>
          </a:p>
          <a:p>
            <a:r>
              <a:rPr lang="en-US" baseline="0" dirty="0"/>
              <a:t>Most previous work focused on antiferromagnet: static quantity. Many results from fermionic QGM microscopes soon after they came online. Also previous work in non-microscope systems. Excellent demonstration of power of the microscopes.</a:t>
            </a:r>
          </a:p>
          <a:p>
            <a:endParaRPr lang="en-US" baseline="0" dirty="0"/>
          </a:p>
          <a:p>
            <a:r>
              <a:rPr lang="en-US" baseline="0" dirty="0"/>
              <a:t>To explore rest of phase diagram, need to look at </a:t>
            </a:r>
            <a:r>
              <a:rPr lang="en-US" i="1" baseline="0" dirty="0"/>
              <a:t>dynamical quantities</a:t>
            </a:r>
            <a:endParaRPr lang="en-US" baseline="0" dirty="0"/>
          </a:p>
          <a:p>
            <a:endParaRPr lang="en-US" baseline="0" dirty="0"/>
          </a:p>
          <a:p>
            <a:r>
              <a:rPr lang="en-US" baseline="0" dirty="0"/>
              <a:t>Strange metal phase: anomalous scaling of transport quantities (resistivity, thermopower, etc.)</a:t>
            </a:r>
          </a:p>
          <a:p>
            <a:r>
              <a:rPr lang="en-US" baseline="0" dirty="0" err="1"/>
              <a:t>Pseudogap</a:t>
            </a:r>
            <a:r>
              <a:rPr lang="en-US" baseline="0" dirty="0"/>
              <a:t>: anomalous spectral properties. Primarily, remnant of the </a:t>
            </a:r>
            <a:r>
              <a:rPr lang="en-US" baseline="0" dirty="0" err="1"/>
              <a:t>sc</a:t>
            </a:r>
            <a:r>
              <a:rPr lang="en-US" baseline="0" dirty="0"/>
              <a:t> gap above Tc. Finite, but decreased, spectral weight where the gap was.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Characterized by dynamical quantities.</a:t>
            </a:r>
          </a:p>
          <a:p>
            <a:r>
              <a:rPr lang="en-US" baseline="0" dirty="0"/>
              <a:t>If controlled by same physics as SC, will give us information about that state.</a:t>
            </a:r>
          </a:p>
          <a:p>
            <a:r>
              <a:rPr lang="en-US" baseline="0" dirty="0"/>
              <a:t>Can we study these states in our QGM?</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37BD7CD-AD51-4DB8-91C8-E6FE94FF8DDA}" type="slidenum">
              <a:rPr lang="en-US" smtClean="0"/>
              <a:t>5</a:t>
            </a:fld>
            <a:endParaRPr lang="en-US"/>
          </a:p>
        </p:txBody>
      </p:sp>
    </p:spTree>
    <p:extLst>
      <p:ext uri="{BB962C8B-B14F-4D97-AF65-F5344CB8AC3E}">
        <p14:creationId xmlns:p14="http://schemas.microsoft.com/office/powerpoint/2010/main" val="1462326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a:t>
            </a:r>
            <a:r>
              <a:rPr lang="en-US" baseline="0" dirty="0"/>
              <a:t> the </a:t>
            </a:r>
            <a:r>
              <a:rPr lang="en-US" baseline="0" dirty="0" err="1"/>
              <a:t>phenomonology</a:t>
            </a:r>
            <a:r>
              <a:rPr lang="en-US" baseline="0" dirty="0"/>
              <a:t> to reproduce?</a:t>
            </a:r>
          </a:p>
          <a:p>
            <a:r>
              <a:rPr lang="en-US" baseline="0" dirty="0"/>
              <a:t>Look in temperature and doping axis.</a:t>
            </a:r>
          </a:p>
          <a:p>
            <a:r>
              <a:rPr lang="en-US" baseline="0" dirty="0"/>
              <a:t>Would like to study SC, but don’t reach cold enough temperatures.</a:t>
            </a:r>
          </a:p>
          <a:p>
            <a:r>
              <a:rPr lang="en-US" baseline="0" dirty="0"/>
              <a:t>Instead, focus on also very interesting higher temperature phases.</a:t>
            </a:r>
          </a:p>
          <a:p>
            <a:endParaRPr lang="en-US" baseline="0" dirty="0"/>
          </a:p>
          <a:p>
            <a:r>
              <a:rPr lang="en-US" baseline="0" dirty="0"/>
              <a:t>Most previous work focused on antiferromagnet: static quantity. Many results from fermionic QGM microscopes soon after they came online. Also previous work in non-microscope systems. Excellent demonstration of power of the microscopes.</a:t>
            </a:r>
          </a:p>
          <a:p>
            <a:endParaRPr lang="en-US" baseline="0" dirty="0"/>
          </a:p>
          <a:p>
            <a:r>
              <a:rPr lang="en-US" baseline="0" dirty="0"/>
              <a:t>To explore rest of phase diagram, need to look at </a:t>
            </a:r>
            <a:r>
              <a:rPr lang="en-US" i="1" baseline="0" dirty="0"/>
              <a:t>dynamical quantities</a:t>
            </a:r>
            <a:endParaRPr lang="en-US" baseline="0" dirty="0"/>
          </a:p>
          <a:p>
            <a:endParaRPr lang="en-US" baseline="0" dirty="0"/>
          </a:p>
          <a:p>
            <a:r>
              <a:rPr lang="en-US" baseline="0" dirty="0"/>
              <a:t>Strange metal phase: anomalous scaling of transport quantities (resistivity, thermopower, etc.)</a:t>
            </a:r>
          </a:p>
          <a:p>
            <a:r>
              <a:rPr lang="en-US" baseline="0" dirty="0" err="1"/>
              <a:t>Pseudogap</a:t>
            </a:r>
            <a:r>
              <a:rPr lang="en-US" baseline="0" dirty="0"/>
              <a:t>: anomalous spectral properties. Primarily, remnant of the </a:t>
            </a:r>
            <a:r>
              <a:rPr lang="en-US" baseline="0" dirty="0" err="1"/>
              <a:t>sc</a:t>
            </a:r>
            <a:r>
              <a:rPr lang="en-US" baseline="0" dirty="0"/>
              <a:t> gap above Tc. Finite, but decreased, spectral weight where the gap was.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Characterized by dynamical quantities.</a:t>
            </a:r>
          </a:p>
          <a:p>
            <a:r>
              <a:rPr lang="en-US" baseline="0" dirty="0"/>
              <a:t>If controlled by same physics as SC, will give us information about that state.</a:t>
            </a:r>
          </a:p>
          <a:p>
            <a:r>
              <a:rPr lang="en-US" baseline="0" dirty="0"/>
              <a:t>Can we study these states in our QGM?</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37BD7CD-AD51-4DB8-91C8-E6FE94FF8DDA}" type="slidenum">
              <a:rPr lang="en-US" smtClean="0"/>
              <a:t>6</a:t>
            </a:fld>
            <a:endParaRPr lang="en-US"/>
          </a:p>
        </p:txBody>
      </p:sp>
    </p:spTree>
    <p:extLst>
      <p:ext uri="{BB962C8B-B14F-4D97-AF65-F5344CB8AC3E}">
        <p14:creationId xmlns:p14="http://schemas.microsoft.com/office/powerpoint/2010/main" val="1462326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Rot="1" noChangeAspect="1" noChangeArrowheads="1"/>
          </p:cNvSpPr>
          <p:nvPr>
            <p:ph type="sldImg"/>
          </p:nvPr>
        </p:nvSpPr>
        <p:spPr>
          <a:solidFill>
            <a:srgbClr val="FFFFFF"/>
          </a:solidFill>
          <a:ln/>
        </p:spPr>
      </p:sp>
      <p:sp>
        <p:nvSpPr>
          <p:cNvPr id="7170" name="Rectangle 2"/>
          <p:cNvSpPr>
            <a:spLocks noGrp="1" noChangeArrowheads="1"/>
          </p:cNvSpPr>
          <p:nvPr>
            <p:ph type="body" idx="1"/>
          </p:nvPr>
        </p:nvSpPr>
        <p:spPr>
          <a:ln/>
        </p:spPr>
        <p:txBody>
          <a:bodyPr/>
          <a:lstStyle/>
          <a:p>
            <a:pPr eaLnBrk="1" hangingPunct="1">
              <a:defRPr/>
            </a:pPr>
            <a:r>
              <a:rPr lang="en-US" dirty="0">
                <a:solidFill>
                  <a:srgbClr val="000000"/>
                </a:solidFill>
                <a:latin typeface="Calibri" charset="0"/>
                <a:cs typeface="Calibri" charset="0"/>
                <a:sym typeface="Calibri" charset="0"/>
              </a:rPr>
              <a:t>Before I tell</a:t>
            </a:r>
            <a:r>
              <a:rPr lang="en-US" baseline="0" dirty="0">
                <a:solidFill>
                  <a:srgbClr val="000000"/>
                </a:solidFill>
                <a:latin typeface="Calibri" charset="0"/>
                <a:cs typeface="Calibri" charset="0"/>
                <a:sym typeface="Calibri" charset="0"/>
              </a:rPr>
              <a:t> you how we measure the resistivity, let me step back and contrast transport in weakly and strongly interacting systems.</a:t>
            </a:r>
            <a:endParaRPr lang="en-US" dirty="0">
              <a:solidFill>
                <a:srgbClr val="000000"/>
              </a:solidFill>
              <a:latin typeface="Calibri" charset="0"/>
              <a:cs typeface="Calibri" charset="0"/>
              <a:sym typeface="Calibri" charset="0"/>
            </a:endParaRPr>
          </a:p>
          <a:p>
            <a:pPr eaLnBrk="1" hangingPunct="1">
              <a:defRPr/>
            </a:pPr>
            <a:endParaRPr lang="en-US" dirty="0">
              <a:solidFill>
                <a:srgbClr val="000000"/>
              </a:solidFill>
              <a:latin typeface="Calibri" charset="0"/>
              <a:cs typeface="Calibri" charset="0"/>
              <a:sym typeface="Calibri" charset="0"/>
            </a:endParaRPr>
          </a:p>
          <a:p>
            <a:pPr eaLnBrk="1" hangingPunct="1">
              <a:defRPr/>
            </a:pPr>
            <a:r>
              <a:rPr lang="en-US" dirty="0">
                <a:solidFill>
                  <a:srgbClr val="000000"/>
                </a:solidFill>
                <a:latin typeface="Calibri" charset="0"/>
                <a:cs typeface="Calibri" charset="0"/>
                <a:sym typeface="Calibri" charset="0"/>
              </a:rPr>
              <a:t>Transport is well understood phenomenon in weakly interacting systems. Here we think of charge, spin, other conserved quantities as being transported by quasiparticles. Boltzmann theory (</a:t>
            </a:r>
            <a:r>
              <a:rPr lang="en-US" dirty="0" err="1">
                <a:solidFill>
                  <a:srgbClr val="000000"/>
                </a:solidFill>
                <a:latin typeface="Calibri" charset="0"/>
                <a:cs typeface="Calibri" charset="0"/>
                <a:sym typeface="Calibri" charset="0"/>
              </a:rPr>
              <a:t>semiclassical</a:t>
            </a:r>
            <a:r>
              <a:rPr lang="en-US" dirty="0">
                <a:solidFill>
                  <a:srgbClr val="000000"/>
                </a:solidFill>
                <a:latin typeface="Calibri" charset="0"/>
                <a:cs typeface="Calibri" charset="0"/>
                <a:sym typeface="Calibri" charset="0"/>
              </a:rPr>
              <a:t>) describes transport. For the case of charge transport, get the </a:t>
            </a:r>
            <a:r>
              <a:rPr lang="en-US" dirty="0" err="1">
                <a:solidFill>
                  <a:srgbClr val="000000"/>
                </a:solidFill>
                <a:latin typeface="Calibri" charset="0"/>
                <a:cs typeface="Calibri" charset="0"/>
                <a:sym typeface="Calibri" charset="0"/>
              </a:rPr>
              <a:t>drude</a:t>
            </a:r>
            <a:r>
              <a:rPr lang="en-US" dirty="0">
                <a:solidFill>
                  <a:srgbClr val="000000"/>
                </a:solidFill>
                <a:latin typeface="Calibri" charset="0"/>
                <a:cs typeface="Calibri" charset="0"/>
                <a:sym typeface="Calibri" charset="0"/>
              </a:rPr>
              <a:t> theory. Scattering time determines the resistivity. We imagine a particle with mean velocity that travels on average distance l, the mean free path, between collisions. We can alternatively think of the scattering rate, Gamma, which is in some sense interchangeable with the mean free path. </a:t>
            </a:r>
          </a:p>
          <a:p>
            <a:pPr eaLnBrk="1" hangingPunct="1">
              <a:defRPr/>
            </a:pPr>
            <a:endParaRPr lang="en-US" dirty="0">
              <a:solidFill>
                <a:srgbClr val="000000"/>
              </a:solidFill>
              <a:latin typeface="Calibri" charset="0"/>
              <a:cs typeface="Calibri" charset="0"/>
              <a:sym typeface="Calibri" charset="0"/>
            </a:endParaRPr>
          </a:p>
          <a:p>
            <a:pPr eaLnBrk="1" hangingPunct="1">
              <a:defRPr/>
            </a:pPr>
            <a:r>
              <a:rPr lang="en-US" dirty="0">
                <a:solidFill>
                  <a:srgbClr val="000000"/>
                </a:solidFill>
                <a:latin typeface="Calibri" charset="0"/>
                <a:cs typeface="Calibri" charset="0"/>
                <a:sym typeface="Calibri" charset="0"/>
              </a:rPr>
              <a:t>Setting implies limits on transport: minimum mean free path is </a:t>
            </a:r>
            <a:r>
              <a:rPr lang="en-US" dirty="0" err="1">
                <a:solidFill>
                  <a:srgbClr val="000000"/>
                </a:solidFill>
                <a:latin typeface="Calibri" charset="0"/>
                <a:cs typeface="Calibri" charset="0"/>
                <a:sym typeface="Calibri" charset="0"/>
              </a:rPr>
              <a:t>interparticle</a:t>
            </a:r>
            <a:r>
              <a:rPr lang="en-US" dirty="0">
                <a:solidFill>
                  <a:srgbClr val="000000"/>
                </a:solidFill>
                <a:latin typeface="Calibri" charset="0"/>
                <a:cs typeface="Calibri" charset="0"/>
                <a:sym typeface="Calibri" charset="0"/>
              </a:rPr>
              <a:t> spacing. Translation</a:t>
            </a:r>
            <a:r>
              <a:rPr lang="en-US" baseline="0" dirty="0">
                <a:solidFill>
                  <a:srgbClr val="000000"/>
                </a:solidFill>
                <a:latin typeface="Calibri" charset="0"/>
                <a:cs typeface="Calibri" charset="0"/>
                <a:sym typeface="Calibri" charset="0"/>
              </a:rPr>
              <a:t> to lattice system: lattice constant. This implies upper bound on resistivity through </a:t>
            </a:r>
            <a:r>
              <a:rPr lang="en-US" baseline="0" dirty="0" err="1">
                <a:solidFill>
                  <a:srgbClr val="000000"/>
                </a:solidFill>
                <a:latin typeface="Calibri" charset="0"/>
                <a:cs typeface="Calibri" charset="0"/>
                <a:sym typeface="Calibri" charset="0"/>
              </a:rPr>
              <a:t>Drude</a:t>
            </a:r>
            <a:r>
              <a:rPr lang="en-US" baseline="0" dirty="0">
                <a:solidFill>
                  <a:srgbClr val="000000"/>
                </a:solidFill>
                <a:latin typeface="Calibri" charset="0"/>
                <a:cs typeface="Calibri" charset="0"/>
                <a:sym typeface="Calibri" charset="0"/>
              </a:rPr>
              <a:t> formula. So called MIR limit. Can also show that resistivity scales </a:t>
            </a:r>
            <a:r>
              <a:rPr lang="en-US" baseline="0" dirty="0" err="1">
                <a:solidFill>
                  <a:srgbClr val="000000"/>
                </a:solidFill>
                <a:latin typeface="Calibri" charset="0"/>
                <a:cs typeface="Calibri" charset="0"/>
                <a:sym typeface="Calibri" charset="0"/>
              </a:rPr>
              <a:t>quadratically</a:t>
            </a:r>
            <a:r>
              <a:rPr lang="en-US" baseline="0" dirty="0">
                <a:solidFill>
                  <a:srgbClr val="000000"/>
                </a:solidFill>
                <a:latin typeface="Calibri" charset="0"/>
                <a:cs typeface="Calibri" charset="0"/>
                <a:sym typeface="Calibri" charset="0"/>
              </a:rPr>
              <a:t> for FL.</a:t>
            </a:r>
            <a:endParaRPr lang="en-US" dirty="0">
              <a:solidFill>
                <a:srgbClr val="000000"/>
              </a:solidFill>
              <a:latin typeface="Calibri" charset="0"/>
              <a:cs typeface="Calibri" charset="0"/>
              <a:sym typeface="Calibri" charset="0"/>
            </a:endParaRPr>
          </a:p>
          <a:p>
            <a:pPr eaLnBrk="1" hangingPunct="1">
              <a:defRPr/>
            </a:pPr>
            <a:endParaRPr lang="en-US" dirty="0">
              <a:solidFill>
                <a:srgbClr val="000000"/>
              </a:solidFill>
              <a:latin typeface="Calibri" charset="0"/>
              <a:cs typeface="Calibri" charset="0"/>
              <a:sym typeface="Calibri" charset="0"/>
            </a:endParaRPr>
          </a:p>
          <a:p>
            <a:pPr eaLnBrk="1" hangingPunct="1">
              <a:defRPr/>
            </a:pPr>
            <a:r>
              <a:rPr lang="en-US" dirty="0">
                <a:solidFill>
                  <a:srgbClr val="000000"/>
                </a:solidFill>
                <a:latin typeface="Calibri" charset="0"/>
                <a:cs typeface="Calibri" charset="0"/>
                <a:sym typeface="Calibri" charset="0"/>
              </a:rPr>
              <a:t>If the lifetime of the quasiparticle is much shorter than other characteristic time scales of your system, it is not sensible to describe transport this way. We cannot think of a </a:t>
            </a:r>
            <a:r>
              <a:rPr lang="ja-JP" altLang="en-US" dirty="0">
                <a:solidFill>
                  <a:srgbClr val="000000"/>
                </a:solidFill>
                <a:latin typeface="Arial"/>
                <a:cs typeface="Calibri" charset="0"/>
                <a:sym typeface="Calibri" charset="0"/>
              </a:rPr>
              <a:t>“</a:t>
            </a:r>
            <a:r>
              <a:rPr lang="en-US" dirty="0">
                <a:solidFill>
                  <a:srgbClr val="000000"/>
                </a:solidFill>
                <a:latin typeface="Calibri" charset="0"/>
                <a:cs typeface="Calibri" charset="0"/>
                <a:sym typeface="Calibri" charset="0"/>
              </a:rPr>
              <a:t>scattering rate</a:t>
            </a:r>
            <a:r>
              <a:rPr lang="ja-JP" altLang="en-US" dirty="0">
                <a:solidFill>
                  <a:srgbClr val="000000"/>
                </a:solidFill>
                <a:latin typeface="Arial"/>
                <a:cs typeface="Calibri" charset="0"/>
                <a:sym typeface="Calibri" charset="0"/>
              </a:rPr>
              <a:t>”</a:t>
            </a:r>
            <a:r>
              <a:rPr lang="en-US" dirty="0">
                <a:solidFill>
                  <a:srgbClr val="000000"/>
                </a:solidFill>
                <a:latin typeface="Calibri" charset="0"/>
                <a:cs typeface="Calibri" charset="0"/>
                <a:sym typeface="Calibri" charset="0"/>
              </a:rPr>
              <a:t> anymore, but instead a </a:t>
            </a:r>
            <a:r>
              <a:rPr lang="ja-JP" altLang="en-US" dirty="0">
                <a:solidFill>
                  <a:srgbClr val="000000"/>
                </a:solidFill>
                <a:latin typeface="Arial"/>
                <a:cs typeface="Calibri" charset="0"/>
                <a:sym typeface="Calibri" charset="0"/>
              </a:rPr>
              <a:t>“</a:t>
            </a:r>
            <a:r>
              <a:rPr lang="en-US" dirty="0">
                <a:solidFill>
                  <a:srgbClr val="000000"/>
                </a:solidFill>
                <a:latin typeface="Calibri" charset="0"/>
                <a:cs typeface="Calibri" charset="0"/>
                <a:sym typeface="Calibri" charset="0"/>
              </a:rPr>
              <a:t>current relaxation rate</a:t>
            </a:r>
            <a:r>
              <a:rPr lang="ja-JP" altLang="en-US" dirty="0">
                <a:solidFill>
                  <a:srgbClr val="000000"/>
                </a:solidFill>
                <a:latin typeface="Arial"/>
                <a:cs typeface="Calibri" charset="0"/>
                <a:sym typeface="Calibri" charset="0"/>
              </a:rPr>
              <a:t>”</a:t>
            </a:r>
            <a:r>
              <a:rPr lang="en-US" dirty="0">
                <a:solidFill>
                  <a:srgbClr val="000000"/>
                </a:solidFill>
                <a:latin typeface="Calibri" charset="0"/>
                <a:cs typeface="Calibri" charset="0"/>
                <a:sym typeface="Calibri" charset="0"/>
              </a:rPr>
              <a:t>. How fast is a current damped. Cannot think of mean free path – closely related concept is the mass diffusion constant. Not exactly 1-1. A lot of work, towards developing theories.</a:t>
            </a:r>
          </a:p>
          <a:p>
            <a:pPr eaLnBrk="1" hangingPunct="1">
              <a:defRPr/>
            </a:pPr>
            <a:endParaRPr lang="en-US" dirty="0">
              <a:solidFill>
                <a:srgbClr val="000000"/>
              </a:solidFill>
              <a:latin typeface="Calibri" charset="0"/>
              <a:cs typeface="Calibri" charset="0"/>
              <a:sym typeface="Calibri" charset="0"/>
            </a:endParaRPr>
          </a:p>
          <a:p>
            <a:pPr eaLnBrk="1" hangingPunct="1">
              <a:defRPr/>
            </a:pPr>
            <a:r>
              <a:rPr lang="en-US" dirty="0">
                <a:solidFill>
                  <a:srgbClr val="000000"/>
                </a:solidFill>
                <a:latin typeface="Calibri" charset="0"/>
                <a:cs typeface="Calibri" charset="0"/>
                <a:sym typeface="Calibri" charset="0"/>
              </a:rPr>
              <a:t>No</a:t>
            </a:r>
            <a:r>
              <a:rPr lang="en-US" baseline="0" dirty="0">
                <a:solidFill>
                  <a:srgbClr val="000000"/>
                </a:solidFill>
                <a:latin typeface="Calibri" charset="0"/>
                <a:cs typeface="Calibri" charset="0"/>
                <a:sym typeface="Calibri" charset="0"/>
              </a:rPr>
              <a:t> </a:t>
            </a:r>
            <a:r>
              <a:rPr lang="en-US" baseline="0" dirty="0" err="1">
                <a:solidFill>
                  <a:srgbClr val="000000"/>
                </a:solidFill>
                <a:latin typeface="Calibri" charset="0"/>
                <a:cs typeface="Calibri" charset="0"/>
                <a:sym typeface="Calibri" charset="0"/>
              </a:rPr>
              <a:t>drude</a:t>
            </a:r>
            <a:r>
              <a:rPr lang="en-US" baseline="0" dirty="0">
                <a:solidFill>
                  <a:srgbClr val="000000"/>
                </a:solidFill>
                <a:latin typeface="Calibri" charset="0"/>
                <a:cs typeface="Calibri" charset="0"/>
                <a:sym typeface="Calibri" charset="0"/>
              </a:rPr>
              <a:t> formula, so can violate MIR. -&gt; bad metal</a:t>
            </a:r>
          </a:p>
          <a:p>
            <a:pPr eaLnBrk="1" hangingPunct="1">
              <a:defRPr/>
            </a:pPr>
            <a:r>
              <a:rPr lang="en-US" baseline="0" dirty="0">
                <a:solidFill>
                  <a:srgbClr val="000000"/>
                </a:solidFill>
                <a:latin typeface="Calibri" charset="0"/>
                <a:cs typeface="Calibri" charset="0"/>
                <a:sym typeface="Calibri" charset="0"/>
              </a:rPr>
              <a:t>Also violate resistivity scaling. E.g. linear scaling. Call these strange metals by analogy with </a:t>
            </a:r>
            <a:r>
              <a:rPr lang="en-US" baseline="0" dirty="0" err="1">
                <a:solidFill>
                  <a:srgbClr val="000000"/>
                </a:solidFill>
                <a:latin typeface="Calibri" charset="0"/>
                <a:cs typeface="Calibri" charset="0"/>
                <a:sym typeface="Calibri" charset="0"/>
              </a:rPr>
              <a:t>cuprates</a:t>
            </a:r>
            <a:r>
              <a:rPr lang="en-US" baseline="0" dirty="0">
                <a:solidFill>
                  <a:srgbClr val="000000"/>
                </a:solidFill>
                <a:latin typeface="Calibri" charset="0"/>
                <a:cs typeface="Calibri" charset="0"/>
                <a:sym typeface="Calibri" charset="0"/>
              </a:rPr>
              <a:t>.</a:t>
            </a:r>
            <a:endParaRPr lang="en-US" dirty="0">
              <a:solidFill>
                <a:srgbClr val="000000"/>
              </a:solidFill>
              <a:latin typeface="Calibri" charset="0"/>
              <a:cs typeface="Calibri" charset="0"/>
              <a:sym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eaLnBrk="1" hangingPunct="1">
                  <a:defRPr/>
                </a:pPr>
                <a:r>
                  <a:rPr lang="en-US" dirty="0">
                    <a:solidFill>
                      <a:srgbClr val="000000"/>
                    </a:solidFill>
                    <a:latin typeface="Calibri" charset="0"/>
                    <a:cs typeface="Calibri" charset="0"/>
                    <a:sym typeface="Calibri" charset="0"/>
                  </a:rPr>
                  <a:t>Previous work on mass transport with fermions, mostly using mesoscopic systems such as channels, or bulk systems, including lattice experiments. In this experiment, we study a Fermions in a </a:t>
                </a:r>
                <a:r>
                  <a:rPr lang="ja-JP" altLang="en-US" dirty="0">
                    <a:solidFill>
                      <a:srgbClr val="000000"/>
                    </a:solidFill>
                    <a:latin typeface="Arial"/>
                    <a:cs typeface="Calibri" charset="0"/>
                    <a:sym typeface="Calibri" charset="0"/>
                  </a:rPr>
                  <a:t>“</a:t>
                </a:r>
                <a:r>
                  <a:rPr lang="en-US" dirty="0">
                    <a:solidFill>
                      <a:srgbClr val="000000"/>
                    </a:solidFill>
                    <a:latin typeface="Calibri" charset="0"/>
                    <a:cs typeface="Calibri" charset="0"/>
                    <a:sym typeface="Calibri" charset="0"/>
                  </a:rPr>
                  <a:t>bulk</a:t>
                </a:r>
                <a:r>
                  <a:rPr lang="ja-JP" altLang="en-US" dirty="0">
                    <a:solidFill>
                      <a:srgbClr val="000000"/>
                    </a:solidFill>
                    <a:latin typeface="Arial"/>
                    <a:cs typeface="Calibri" charset="0"/>
                    <a:sym typeface="Calibri" charset="0"/>
                  </a:rPr>
                  <a:t>”</a:t>
                </a:r>
                <a:r>
                  <a:rPr lang="en-US" dirty="0">
                    <a:solidFill>
                      <a:srgbClr val="000000"/>
                    </a:solidFill>
                    <a:latin typeface="Calibri" charset="0"/>
                    <a:cs typeface="Calibri" charset="0"/>
                    <a:sym typeface="Calibri" charset="0"/>
                  </a:rPr>
                  <a:t> 2D lattice, which is described by the Fermi Hubbard Hamiltonian. This Fermi Hubbard system is a model for strong correlation physics. We use a quantum gas microscope to observe the atomic density on a single site level.</a:t>
                </a:r>
              </a:p>
              <a:p>
                <a:pPr eaLnBrk="1" hangingPunct="1">
                  <a:defRPr/>
                </a:pPr>
                <a:endParaRPr lang="en-US" dirty="0">
                  <a:solidFill>
                    <a:srgbClr val="000000"/>
                  </a:solidFill>
                  <a:latin typeface="Calibri" charset="0"/>
                  <a:cs typeface="Calibri" charset="0"/>
                  <a:sym typeface="Calibri" charset="0"/>
                </a:endParaRPr>
              </a:p>
              <a:p>
                <a:pPr eaLnBrk="1" hangingPunct="1">
                  <a:defRPr/>
                </a:pPr>
                <a:r>
                  <a:rPr lang="en-US" dirty="0">
                    <a:solidFill>
                      <a:srgbClr val="000000"/>
                    </a:solidFill>
                    <a:latin typeface="Calibri" charset="0"/>
                    <a:cs typeface="Calibri" charset="0"/>
                    <a:sym typeface="Calibri" charset="0"/>
                  </a:rPr>
                  <a:t>We want to study unconventional transport in a strongly interacting system: a 2D fermi </a:t>
                </a:r>
                <a:r>
                  <a:rPr lang="en-US" dirty="0" err="1">
                    <a:solidFill>
                      <a:srgbClr val="000000"/>
                    </a:solidFill>
                    <a:latin typeface="Calibri" charset="0"/>
                    <a:cs typeface="Calibri" charset="0"/>
                    <a:sym typeface="Calibri" charset="0"/>
                  </a:rPr>
                  <a:t>hubbard</a:t>
                </a:r>
                <a:r>
                  <a:rPr lang="en-US" dirty="0">
                    <a:solidFill>
                      <a:srgbClr val="000000"/>
                    </a:solidFill>
                    <a:latin typeface="Calibri" charset="0"/>
                    <a:cs typeface="Calibri" charset="0"/>
                    <a:sym typeface="Calibri" charset="0"/>
                  </a:rPr>
                  <a:t> model using a quantum gas microscope. As opposed to a two terminal setup, where we apply a voltage and measure a current we study microscopic charge transport. We impose a density modulation on our gas and observe its decay. The macroscopic and microscopic pictures are connected through the Nernst-Einstein relation, which gives the resistivity in terms of the mass diffusion constant and the compressibility, which is a static quantity.</a:t>
                </a:r>
              </a:p>
              <a:p>
                <a:pPr eaLnBrk="1" hangingPunct="1">
                  <a:defRPr/>
                </a:pPr>
                <a:endParaRPr lang="en-US" dirty="0">
                  <a:solidFill>
                    <a:srgbClr val="000000"/>
                  </a:solidFill>
                  <a:latin typeface="Calibri" charset="0"/>
                  <a:cs typeface="Calibri" charset="0"/>
                  <a:sym typeface="Calibri" charset="0"/>
                </a:endParaRPr>
              </a:p>
              <a:p>
                <a:pPr eaLnBrk="1" hangingPunct="1">
                  <a:defRPr/>
                </a:pPr>
                <a:r>
                  <a:rPr lang="en-US" dirty="0">
                    <a:solidFill>
                      <a:srgbClr val="000000"/>
                    </a:solidFill>
                    <a:latin typeface="Calibri" charset="0"/>
                    <a:cs typeface="Calibri" charset="0"/>
                    <a:sym typeface="Calibri" charset="0"/>
                  </a:rPr>
                  <a:t>We load atoms into an optical lattice and project a sinusoidally modulated potential using a spatial light modulator. Here is a schematic of this projection through our objective. This produces a density modulation. Here is a schematic view, with an exaggerated density modulation. Here is a fluorescence image of the actual modulation.</a:t>
                </a:r>
              </a:p>
              <a:p>
                <a:pPr eaLnBrk="1" hangingPunct="1">
                  <a:defRPr/>
                </a:pPr>
                <a:endParaRPr lang="en-US" dirty="0">
                  <a:solidFill>
                    <a:srgbClr val="000000"/>
                  </a:solidFill>
                  <a:latin typeface="Calibri" charset="0"/>
                  <a:cs typeface="Calibri" charset="0"/>
                  <a:sym typeface="Calibri" charset="0"/>
                </a:endParaRPr>
              </a:p>
              <a:p>
                <a:pPr eaLnBrk="1" hangingPunct="1">
                  <a:defRPr/>
                </a:pPr>
                <a:r>
                  <a:rPr lang="en-US" dirty="0">
                    <a:solidFill>
                      <a:srgbClr val="000000"/>
                    </a:solidFill>
                    <a:latin typeface="Calibri" charset="0"/>
                    <a:cs typeface="Calibri" charset="0"/>
                    <a:sym typeface="Calibri" charset="0"/>
                  </a:rPr>
                  <a:t>After applying the potential modulation, we snap it off and observe the decay of the density modulation pattern. Here is a 1D cut through the potential created by the spatial light modulator. The 2D density of the cloud looks like this. We focus on the central region where the density is flat and average orthogonal to the modulation to produce a 1D image. We rapidly turn of the modulation potential. The modulation pattern decays until at long times the </a:t>
                </a:r>
                <a:r>
                  <a:rPr lang="en-US" dirty="0" err="1">
                    <a:solidFill>
                      <a:srgbClr val="000000"/>
                    </a:solidFill>
                    <a:latin typeface="Calibri" charset="0"/>
                    <a:cs typeface="Calibri" charset="0"/>
                    <a:sym typeface="Calibri" charset="0"/>
                  </a:rPr>
                  <a:t>denity</a:t>
                </a:r>
                <a:r>
                  <a:rPr lang="en-US" dirty="0">
                    <a:solidFill>
                      <a:srgbClr val="000000"/>
                    </a:solidFill>
                    <a:latin typeface="Calibri" charset="0"/>
                    <a:cs typeface="Calibri" charset="0"/>
                    <a:sym typeface="Calibri" charset="0"/>
                  </a:rPr>
                  <a:t> is flat.</a:t>
                </a:r>
              </a:p>
              <a:p>
                <a:pPr eaLnBrk="1" hangingPunct="1">
                  <a:defRPr/>
                </a:pPr>
                <a:endParaRPr lang="en-US" dirty="0">
                  <a:solidFill>
                    <a:srgbClr val="000000"/>
                  </a:solidFill>
                  <a:latin typeface="Calibri" charset="0"/>
                  <a:cs typeface="Calibri" charset="0"/>
                  <a:sym typeface="Calibri" charset="0"/>
                </a:endParaRPr>
              </a:p>
              <a:p>
                <a:pPr eaLnBrk="1" hangingPunct="1">
                  <a:defRPr/>
                </a:pPr>
                <a:r>
                  <a:rPr lang="en-US" dirty="0">
                    <a:solidFill>
                      <a:srgbClr val="000000"/>
                    </a:solidFill>
                    <a:latin typeface="Calibri" charset="0"/>
                    <a:cs typeface="Calibri" charset="0"/>
                    <a:sym typeface="Calibri" charset="0"/>
                  </a:rPr>
                  <a:t>Also: work on spin transport Nichols … </a:t>
                </a:r>
                <a:r>
                  <a:rPr lang="en-US" dirty="0" err="1">
                    <a:solidFill>
                      <a:srgbClr val="000000"/>
                    </a:solidFill>
                    <a:latin typeface="Calibri" charset="0"/>
                    <a:cs typeface="Calibri" charset="0"/>
                    <a:sym typeface="Calibri" charset="0"/>
                  </a:rPr>
                  <a:t>Zwierlein</a:t>
                </a:r>
                <a:r>
                  <a:rPr lang="en-US" dirty="0">
                    <a:solidFill>
                      <a:srgbClr val="000000"/>
                    </a:solidFill>
                    <a:latin typeface="Calibri" charset="0"/>
                    <a:cs typeface="Calibri" charset="0"/>
                    <a:sym typeface="Calibri" charset="0"/>
                  </a:rPr>
                  <a:t> </a:t>
                </a:r>
                <a:r>
                  <a:rPr lang="en-US" dirty="0"/>
                  <a:t>Science 363, 383 (2019)</a:t>
                </a:r>
                <a:endParaRPr lang="en-US" dirty="0">
                  <a:solidFill>
                    <a:srgbClr val="000000"/>
                  </a:solidFill>
                  <a:latin typeface="Calibri" charset="0"/>
                  <a:cs typeface="Calibri" charset="0"/>
                  <a:sym typeface="Calibri" charset="0"/>
                </a:endParaRPr>
              </a:p>
              <a:p>
                <a:pPr eaLnBrk="1" hangingPunct="1">
                  <a:defRPr/>
                </a:pPr>
                <a:endParaRPr lang="en-US" dirty="0">
                  <a:solidFill>
                    <a:srgbClr val="000000"/>
                  </a:solidFill>
                  <a:latin typeface="Calibri" charset="0"/>
                  <a:cs typeface="Calibri" charset="0"/>
                  <a:sym typeface="Calibri" charset="0"/>
                </a:endParaRPr>
              </a:p>
              <a:p>
                <a:pPr eaLnBrk="1" hangingPunct="1">
                  <a:defRPr/>
                </a:pPr>
                <a:r>
                  <a:rPr lang="en-US" dirty="0">
                    <a:solidFill>
                      <a:srgbClr val="000000"/>
                    </a:solidFill>
                    <a:latin typeface="Calibri" charset="0"/>
                    <a:cs typeface="Calibri" charset="0"/>
                    <a:sym typeface="Calibri" charset="0"/>
                  </a:rPr>
                  <a:t> </a:t>
                </a:r>
                <a:r>
                  <a:rPr lang="en-US" dirty="0">
                    <a:solidFill>
                      <a:srgbClr val="000000"/>
                    </a:solidFill>
                    <a:latin typeface="Cambria Math" charset="0"/>
                    <a:cs typeface="Cambria Math" charset="0"/>
                    <a:sym typeface="Cambria Math" charset="0"/>
                  </a:rPr>
                  <a:t>𝑡⁄ℎ=925(10)𝐻𝑧</a:t>
                </a:r>
                <a:endParaRPr lang="en-US" dirty="0">
                  <a:solidFill>
                    <a:srgbClr val="000000"/>
                  </a:solidFill>
                  <a:latin typeface="Calibri" charset="0"/>
                  <a:cs typeface="Calibri" charset="0"/>
                  <a:sym typeface="Calibri" charset="0"/>
                </a:endParaRPr>
              </a:p>
              <a:p>
                <a:pPr eaLnBrk="1" hangingPunct="1">
                  <a:defRPr/>
                </a:pPr>
                <a:r>
                  <a:rPr lang="en-US" dirty="0">
                    <a:solidFill>
                      <a:srgbClr val="000000"/>
                    </a:solidFill>
                    <a:latin typeface="Cambria Math" charset="0"/>
                    <a:cs typeface="Cambria Math" charset="0"/>
                    <a:sym typeface="Cambria Math" charset="0"/>
                  </a:rPr>
                  <a:t>𝑎_13=1070(10) 𝑎_𝑜</a:t>
                </a:r>
                <a:r>
                  <a:rPr lang="en-US" dirty="0">
                    <a:solidFill>
                      <a:srgbClr val="000000"/>
                    </a:solidFill>
                    <a:latin typeface="Calibri" charset="0"/>
                    <a:cs typeface="Calibri" charset="0"/>
                    <a:sym typeface="Calibri" charset="0"/>
                  </a:rPr>
                  <a:t> @ </a:t>
                </a:r>
                <a:r>
                  <a:rPr lang="en-US" dirty="0">
                    <a:solidFill>
                      <a:srgbClr val="000000"/>
                    </a:solidFill>
                    <a:latin typeface="Cambria Math" charset="0"/>
                    <a:cs typeface="Cambria Math" charset="0"/>
                    <a:sym typeface="Cambria Math" charset="0"/>
                  </a:rPr>
                  <a:t>𝐵=616 𝐺</a:t>
                </a:r>
              </a:p>
              <a:p>
                <a:endParaRPr lang="en-US" dirty="0"/>
              </a:p>
            </p:txBody>
          </p:sp>
        </mc:Choice>
        <mc:Fallback xmlns="">
          <p:sp>
            <p:nvSpPr>
              <p:cNvPr id="3" name="Notes Placeholder 2"/>
              <p:cNvSpPr>
                <a:spLocks noGrp="1"/>
              </p:cNvSpPr>
              <p:nvPr>
                <p:ph type="body" idx="1"/>
              </p:nvPr>
            </p:nvSpPr>
            <p:spPr/>
            <p:txBody>
              <a:bodyPr/>
              <a:lstStyle/>
              <a:p>
                <a:r>
                  <a:rPr lang="en-US" dirty="0" smtClean="0"/>
                  <a:t>Previous</a:t>
                </a:r>
                <a:r>
                  <a:rPr lang="en-US" baseline="0" dirty="0" smtClean="0"/>
                  <a:t> work on mass transport with fermions, mostly using mesoscopic systems such as channels, or bulk systems, including lattice experiments. In this experiment, we study a Fermions in a “bulk” 2D lattice, which is described by the Fermi Hubbard Hamiltonian. This Fermi Hubbard system is a model for strong correlation physics. We use a quantum gas microscope to observe the atomic density on a single site level.</a:t>
                </a:r>
              </a:p>
              <a:p>
                <a:endParaRPr lang="en-US" dirty="0" smtClean="0"/>
              </a:p>
              <a:p>
                <a:r>
                  <a:rPr lang="en-US" dirty="0" smtClean="0"/>
                  <a:t>We want to study unconventional</a:t>
                </a:r>
                <a:r>
                  <a:rPr lang="en-US" baseline="0" dirty="0" smtClean="0"/>
                  <a:t> transport in a strongly interacting system: a 2D fermi </a:t>
                </a:r>
                <a:r>
                  <a:rPr lang="en-US" baseline="0" dirty="0" err="1" smtClean="0"/>
                  <a:t>hubbard</a:t>
                </a:r>
                <a:r>
                  <a:rPr lang="en-US" baseline="0" dirty="0" smtClean="0"/>
                  <a:t> model using a quantum gas microscope. As opposed to a two terminal setup, where we apply a voltage and measure a current we study microscopic charge transport. We impose a density modulation on our gas and observe its decay. The macroscopic and microscopic pictures are connected through the Nernst-Einstein relation, which gives the resistivity in terms of the mass diffusion constant and the compressibility, which is a static quantity.</a:t>
                </a:r>
              </a:p>
              <a:p>
                <a:endParaRPr lang="en-US" baseline="0" dirty="0" smtClean="0"/>
              </a:p>
              <a:p>
                <a:r>
                  <a:rPr lang="en-US" baseline="0" dirty="0" smtClean="0"/>
                  <a:t>We load atoms into an optical lattice and project a </a:t>
                </a:r>
                <a:r>
                  <a:rPr lang="en-US" baseline="0" dirty="0" err="1" smtClean="0"/>
                  <a:t>sinusoidally</a:t>
                </a:r>
                <a:r>
                  <a:rPr lang="en-US" baseline="0" dirty="0" smtClean="0"/>
                  <a:t> modulated potential using a spatial light modulator. Here is a schematic of this projection through our objective. This produces a density modulation. Here is a schematic view, with an </a:t>
                </a:r>
                <a:r>
                  <a:rPr lang="en-US" baseline="0" dirty="0" err="1" smtClean="0"/>
                  <a:t>exagerated</a:t>
                </a:r>
                <a:r>
                  <a:rPr lang="en-US" baseline="0" dirty="0" smtClean="0"/>
                  <a:t> density modulation. Here is a fluorescence image of the actual modulation.</a:t>
                </a:r>
              </a:p>
              <a:p>
                <a:endParaRPr lang="en-US" baseline="0" dirty="0" smtClean="0"/>
              </a:p>
              <a:p>
                <a:r>
                  <a:rPr lang="en-US" baseline="0" dirty="0" smtClean="0"/>
                  <a:t>After applying the potential modulation, we snap it off and observe the decay of the density modulation pattern. Here is a 1D cut through the potential created by the spatial light modulator. The 2D density of the cloud looks like this. We focus on the central region where the density is flat and average orthogonal to the modulation to produce a 1D image. We rapidly turn of the modulation potential. The modulation pattern decays until at long times the </a:t>
                </a:r>
                <a:r>
                  <a:rPr lang="en-US" baseline="0" dirty="0" err="1" smtClean="0"/>
                  <a:t>denity</a:t>
                </a:r>
                <a:r>
                  <a:rPr lang="en-US" baseline="0" dirty="0" smtClean="0"/>
                  <a:t> is flat.</a:t>
                </a:r>
                <a:endParaRPr lang="en-US" dirty="0" smtClean="0"/>
              </a:p>
              <a:p>
                <a:endParaRPr lang="en-US" dirty="0" smtClean="0"/>
              </a:p>
              <a:p>
                <a:r>
                  <a:rPr lang="en-US" dirty="0" smtClean="0"/>
                  <a:t> </a:t>
                </a:r>
                <a:r>
                  <a:rPr lang="en-US" b="0" i="0" smtClean="0">
                    <a:latin typeface="Cambria Math"/>
                  </a:rPr>
                  <a:t>𝑡⁄ℎ=925(10)𝐻𝑧</a:t>
                </a:r>
                <a:endParaRPr lang="en-US" dirty="0" smtClean="0"/>
              </a:p>
              <a:p>
                <a:r>
                  <a:rPr lang="en-US" b="0" i="0" smtClean="0">
                    <a:latin typeface="Cambria Math"/>
                  </a:rPr>
                  <a:t>𝑎_13=1070(10) 𝑎_𝑜</a:t>
                </a:r>
                <a:r>
                  <a:rPr lang="en-US" dirty="0" smtClean="0"/>
                  <a:t> @ </a:t>
                </a:r>
                <a:r>
                  <a:rPr lang="en-US" b="0" i="0" smtClean="0">
                    <a:latin typeface="Cambria Math"/>
                  </a:rPr>
                  <a:t>𝐵=616 𝐺</a:t>
                </a:r>
                <a:endParaRPr lang="en-US" dirty="0" smtClean="0"/>
              </a:p>
              <a:p>
                <a:endParaRPr lang="en-US" dirty="0"/>
              </a:p>
            </p:txBody>
          </p:sp>
        </mc:Fallback>
      </mc:AlternateContent>
      <p:sp>
        <p:nvSpPr>
          <p:cNvPr id="4" name="Slide Number Placeholder 3"/>
          <p:cNvSpPr>
            <a:spLocks noGrp="1"/>
          </p:cNvSpPr>
          <p:nvPr>
            <p:ph type="sldNum" sz="quarter" idx="10"/>
          </p:nvPr>
        </p:nvSpPr>
        <p:spPr/>
        <p:txBody>
          <a:bodyPr/>
          <a:lstStyle/>
          <a:p>
            <a:fld id="{F4501BA1-1F8A-4262-83E3-82675610ABD5}" type="slidenum">
              <a:rPr lang="en-US" smtClean="0"/>
              <a:t>8</a:t>
            </a:fld>
            <a:endParaRPr lang="en-US"/>
          </a:p>
        </p:txBody>
      </p:sp>
    </p:spTree>
    <p:extLst>
      <p:ext uri="{BB962C8B-B14F-4D97-AF65-F5344CB8AC3E}">
        <p14:creationId xmlns:p14="http://schemas.microsoft.com/office/powerpoint/2010/main" val="3314198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Rot="1" noChangeAspect="1" noChangeArrowheads="1"/>
          </p:cNvSpPr>
          <p:nvPr>
            <p:ph type="sldImg"/>
          </p:nvPr>
        </p:nvSpPr>
        <p:spPr>
          <a:solidFill>
            <a:srgbClr val="FFFFFF"/>
          </a:solidFill>
          <a:ln/>
        </p:spPr>
      </p:sp>
      <p:sp>
        <p:nvSpPr>
          <p:cNvPr id="11266" name="Rectangle 2"/>
          <p:cNvSpPr>
            <a:spLocks noGrp="1" noChangeArrowheads="1"/>
          </p:cNvSpPr>
          <p:nvPr>
            <p:ph type="body" idx="1"/>
          </p:nvPr>
        </p:nvSpPr>
        <p:spPr>
          <a:ln/>
        </p:spPr>
        <p:txBody>
          <a:bodyPr/>
          <a:lstStyle/>
          <a:p>
            <a:pPr eaLnBrk="1" hangingPunct="1">
              <a:defRPr/>
            </a:pPr>
            <a:r>
              <a:rPr lang="en-US" dirty="0">
                <a:solidFill>
                  <a:srgbClr val="000000"/>
                </a:solidFill>
                <a:latin typeface="Calibri" charset="0"/>
                <a:cs typeface="Calibri" charset="0"/>
                <a:sym typeface="Calibri" charset="0"/>
              </a:rPr>
              <a:t>Previous work on mass transport with fermions, mostly using mesoscopic systems such as channels, or bulk systems, including lattice experiments. In this experiment, we study a Fermions in a </a:t>
            </a:r>
            <a:r>
              <a:rPr lang="ja-JP" altLang="en-US" dirty="0">
                <a:solidFill>
                  <a:srgbClr val="000000"/>
                </a:solidFill>
                <a:latin typeface="Arial"/>
                <a:cs typeface="Calibri" charset="0"/>
                <a:sym typeface="Calibri" charset="0"/>
              </a:rPr>
              <a:t>“</a:t>
            </a:r>
            <a:r>
              <a:rPr lang="en-US" dirty="0">
                <a:solidFill>
                  <a:srgbClr val="000000"/>
                </a:solidFill>
                <a:latin typeface="Calibri" charset="0"/>
                <a:cs typeface="Calibri" charset="0"/>
                <a:sym typeface="Calibri" charset="0"/>
              </a:rPr>
              <a:t>bulk</a:t>
            </a:r>
            <a:r>
              <a:rPr lang="ja-JP" altLang="en-US" dirty="0">
                <a:solidFill>
                  <a:srgbClr val="000000"/>
                </a:solidFill>
                <a:latin typeface="Arial"/>
                <a:cs typeface="Calibri" charset="0"/>
                <a:sym typeface="Calibri" charset="0"/>
              </a:rPr>
              <a:t>”</a:t>
            </a:r>
            <a:r>
              <a:rPr lang="en-US" dirty="0">
                <a:solidFill>
                  <a:srgbClr val="000000"/>
                </a:solidFill>
                <a:latin typeface="Calibri" charset="0"/>
                <a:cs typeface="Calibri" charset="0"/>
                <a:sym typeface="Calibri" charset="0"/>
              </a:rPr>
              <a:t> 2D lattice, which is described by the Fermi Hubbard Hamiltonian. This Fermi Hubbard system is a model for strong correlation physics. We use a quantum gas microscope to observe the atomic density on a single site level.</a:t>
            </a:r>
          </a:p>
          <a:p>
            <a:pPr eaLnBrk="1" hangingPunct="1">
              <a:defRPr/>
            </a:pPr>
            <a:endParaRPr lang="en-US" dirty="0">
              <a:solidFill>
                <a:srgbClr val="000000"/>
              </a:solidFill>
              <a:latin typeface="Calibri" charset="0"/>
              <a:cs typeface="Calibri" charset="0"/>
              <a:sym typeface="Calibri" charset="0"/>
            </a:endParaRPr>
          </a:p>
          <a:p>
            <a:pPr eaLnBrk="1" hangingPunct="1">
              <a:defRPr/>
            </a:pPr>
            <a:r>
              <a:rPr lang="en-US" dirty="0">
                <a:solidFill>
                  <a:srgbClr val="000000"/>
                </a:solidFill>
                <a:latin typeface="Calibri" charset="0"/>
                <a:cs typeface="Calibri" charset="0"/>
                <a:sym typeface="Calibri" charset="0"/>
              </a:rPr>
              <a:t>We want to study unconventional transport in a strongly interacting system: a 2D fermi </a:t>
            </a:r>
            <a:r>
              <a:rPr lang="en-US" dirty="0" err="1">
                <a:solidFill>
                  <a:srgbClr val="000000"/>
                </a:solidFill>
                <a:latin typeface="Calibri" charset="0"/>
                <a:cs typeface="Calibri" charset="0"/>
                <a:sym typeface="Calibri" charset="0"/>
              </a:rPr>
              <a:t>hubbard</a:t>
            </a:r>
            <a:r>
              <a:rPr lang="en-US" dirty="0">
                <a:solidFill>
                  <a:srgbClr val="000000"/>
                </a:solidFill>
                <a:latin typeface="Calibri" charset="0"/>
                <a:cs typeface="Calibri" charset="0"/>
                <a:sym typeface="Calibri" charset="0"/>
              </a:rPr>
              <a:t> model using a quantum gas microscope. As opposed to a two terminal setup, where we apply a voltage and measure a current we study microscopic charge transport. We impose a density modulation on our gas and observe its decay. The macroscopic and microscopic pictures are connected through the Nernst-Einstein relation, which gives the resistivity in terms of the mass diffusion constant and the compressibility, which is a static quantity.</a:t>
            </a:r>
          </a:p>
          <a:p>
            <a:pPr eaLnBrk="1" hangingPunct="1">
              <a:defRPr/>
            </a:pPr>
            <a:endParaRPr lang="en-US" dirty="0">
              <a:solidFill>
                <a:srgbClr val="000000"/>
              </a:solidFill>
              <a:latin typeface="Calibri" charset="0"/>
              <a:cs typeface="Calibri" charset="0"/>
              <a:sym typeface="Calibri" charset="0"/>
            </a:endParaRPr>
          </a:p>
          <a:p>
            <a:pPr eaLnBrk="1" hangingPunct="1">
              <a:defRPr/>
            </a:pPr>
            <a:r>
              <a:rPr lang="en-US" dirty="0">
                <a:solidFill>
                  <a:srgbClr val="000000"/>
                </a:solidFill>
                <a:latin typeface="Calibri" charset="0"/>
                <a:cs typeface="Calibri" charset="0"/>
                <a:sym typeface="Calibri" charset="0"/>
              </a:rPr>
              <a:t>We load atoms into an optical lattice and project a sinusoidally modulated potential using a spatial light modulator. Here is a schematic of this projection through our objective. This produces a density modulation. Here is a schematic view, with an exaggerated density modulation. Here is a fluorescence image of the actual modulation.</a:t>
            </a:r>
          </a:p>
          <a:p>
            <a:pPr eaLnBrk="1" hangingPunct="1">
              <a:defRPr/>
            </a:pPr>
            <a:endParaRPr lang="en-US" dirty="0">
              <a:solidFill>
                <a:srgbClr val="000000"/>
              </a:solidFill>
              <a:latin typeface="Calibri" charset="0"/>
              <a:cs typeface="Calibri" charset="0"/>
              <a:sym typeface="Calibri" charset="0"/>
            </a:endParaRPr>
          </a:p>
          <a:p>
            <a:pPr eaLnBrk="1" hangingPunct="1">
              <a:defRPr/>
            </a:pPr>
            <a:r>
              <a:rPr lang="en-US" dirty="0">
                <a:solidFill>
                  <a:srgbClr val="000000"/>
                </a:solidFill>
                <a:latin typeface="Calibri" charset="0"/>
                <a:cs typeface="Calibri" charset="0"/>
                <a:sym typeface="Calibri" charset="0"/>
              </a:rPr>
              <a:t>After applying the potential modulation, we snap it off and observe the decay of the density modulation pattern. Here is a 1D cut through the potential created by the spatial light modulator. The 2D density of the cloud looks like this. We focus on the central region where the density is flat and average orthogonal to the modulation to produce a 1D image. We rapidly turn of the modulation potential. The modulation pattern decays until at long times the </a:t>
            </a:r>
            <a:r>
              <a:rPr lang="en-US" dirty="0" err="1">
                <a:solidFill>
                  <a:srgbClr val="000000"/>
                </a:solidFill>
                <a:latin typeface="Calibri" charset="0"/>
                <a:cs typeface="Calibri" charset="0"/>
                <a:sym typeface="Calibri" charset="0"/>
              </a:rPr>
              <a:t>denity</a:t>
            </a:r>
            <a:r>
              <a:rPr lang="en-US" dirty="0">
                <a:solidFill>
                  <a:srgbClr val="000000"/>
                </a:solidFill>
                <a:latin typeface="Calibri" charset="0"/>
                <a:cs typeface="Calibri" charset="0"/>
                <a:sym typeface="Calibri" charset="0"/>
              </a:rPr>
              <a:t> is flat.</a:t>
            </a:r>
          </a:p>
          <a:p>
            <a:pPr eaLnBrk="1" hangingPunct="1">
              <a:defRPr/>
            </a:pPr>
            <a:endParaRPr lang="en-US" dirty="0">
              <a:solidFill>
                <a:srgbClr val="000000"/>
              </a:solidFill>
              <a:latin typeface="Calibri" charset="0"/>
              <a:cs typeface="Calibri" charset="0"/>
              <a:sym typeface="Calibri" charset="0"/>
            </a:endParaRPr>
          </a:p>
          <a:p>
            <a:pPr eaLnBrk="1" hangingPunct="1">
              <a:defRPr/>
            </a:pPr>
            <a:r>
              <a:rPr lang="en-US" dirty="0">
                <a:solidFill>
                  <a:srgbClr val="000000"/>
                </a:solidFill>
                <a:latin typeface="Calibri" charset="0"/>
                <a:cs typeface="Calibri" charset="0"/>
                <a:sym typeface="Calibri" charset="0"/>
              </a:rPr>
              <a:t>Also: work on spin transport Nichols … </a:t>
            </a:r>
            <a:r>
              <a:rPr lang="en-US" dirty="0" err="1">
                <a:solidFill>
                  <a:srgbClr val="000000"/>
                </a:solidFill>
                <a:latin typeface="Calibri" charset="0"/>
                <a:cs typeface="Calibri" charset="0"/>
                <a:sym typeface="Calibri" charset="0"/>
              </a:rPr>
              <a:t>Zwierlein</a:t>
            </a:r>
            <a:r>
              <a:rPr lang="en-US" dirty="0">
                <a:solidFill>
                  <a:srgbClr val="000000"/>
                </a:solidFill>
                <a:latin typeface="Calibri" charset="0"/>
                <a:cs typeface="Calibri" charset="0"/>
                <a:sym typeface="Calibri" charset="0"/>
              </a:rPr>
              <a:t> </a:t>
            </a:r>
            <a:r>
              <a:rPr lang="en-US" dirty="0"/>
              <a:t>Science 363, 383 (2019)</a:t>
            </a:r>
            <a:endParaRPr lang="en-US" dirty="0">
              <a:solidFill>
                <a:srgbClr val="000000"/>
              </a:solidFill>
              <a:latin typeface="Calibri" charset="0"/>
              <a:cs typeface="Calibri" charset="0"/>
              <a:sym typeface="Calibri" charset="0"/>
            </a:endParaRPr>
          </a:p>
          <a:p>
            <a:pPr eaLnBrk="1" hangingPunct="1">
              <a:defRPr/>
            </a:pPr>
            <a:endParaRPr lang="en-US" dirty="0">
              <a:solidFill>
                <a:srgbClr val="000000"/>
              </a:solidFill>
              <a:latin typeface="Calibri" charset="0"/>
              <a:cs typeface="Calibri" charset="0"/>
              <a:sym typeface="Calibri" charset="0"/>
            </a:endParaRPr>
          </a:p>
          <a:p>
            <a:pPr eaLnBrk="1" hangingPunct="1">
              <a:defRPr/>
            </a:pPr>
            <a:r>
              <a:rPr lang="en-US" dirty="0">
                <a:solidFill>
                  <a:srgbClr val="000000"/>
                </a:solidFill>
                <a:latin typeface="Calibri" charset="0"/>
                <a:cs typeface="Calibri" charset="0"/>
                <a:sym typeface="Calibri" charset="0"/>
              </a:rPr>
              <a:t> </a:t>
            </a:r>
            <a:r>
              <a:rPr lang="en-US" dirty="0">
                <a:solidFill>
                  <a:srgbClr val="000000"/>
                </a:solidFill>
                <a:latin typeface="Cambria Math" charset="0"/>
                <a:cs typeface="Cambria Math" charset="0"/>
                <a:sym typeface="Cambria Math" charset="0"/>
              </a:rPr>
              <a:t>𝑡⁄ℎ=925(10)𝐻𝑧</a:t>
            </a:r>
            <a:endParaRPr lang="en-US" dirty="0">
              <a:solidFill>
                <a:srgbClr val="000000"/>
              </a:solidFill>
              <a:latin typeface="Calibri" charset="0"/>
              <a:cs typeface="Calibri" charset="0"/>
              <a:sym typeface="Calibri" charset="0"/>
            </a:endParaRPr>
          </a:p>
          <a:p>
            <a:pPr eaLnBrk="1" hangingPunct="1">
              <a:defRPr/>
            </a:pPr>
            <a:r>
              <a:rPr lang="en-US" dirty="0">
                <a:solidFill>
                  <a:srgbClr val="000000"/>
                </a:solidFill>
                <a:latin typeface="Cambria Math" charset="0"/>
                <a:cs typeface="Cambria Math" charset="0"/>
                <a:sym typeface="Cambria Math" charset="0"/>
              </a:rPr>
              <a:t>𝑎_13=1070(10) 𝑎_𝑜</a:t>
            </a:r>
            <a:r>
              <a:rPr lang="en-US" dirty="0">
                <a:solidFill>
                  <a:srgbClr val="000000"/>
                </a:solidFill>
                <a:latin typeface="Calibri" charset="0"/>
                <a:cs typeface="Calibri" charset="0"/>
                <a:sym typeface="Calibri" charset="0"/>
              </a:rPr>
              <a:t> @ </a:t>
            </a:r>
            <a:r>
              <a:rPr lang="en-US" dirty="0">
                <a:solidFill>
                  <a:srgbClr val="000000"/>
                </a:solidFill>
                <a:latin typeface="Cambria Math" charset="0"/>
                <a:cs typeface="Cambria Math" charset="0"/>
                <a:sym typeface="Cambria Math" charset="0"/>
              </a:rPr>
              <a:t>𝐵=616 𝐺</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a:solidFill>
                  <a:srgbClr val="000000"/>
                </a:solidFill>
                <a:latin typeface="Calibri" charset="0"/>
                <a:cs typeface="Calibri" charset="0"/>
                <a:sym typeface="Calibri" charset="0"/>
              </a:rPr>
              <a:t>Previous work on mass transport with fermions, mostly using mesoscopic systems such as channels, or bulk systems, including lattice experiments. In this experiment, we study a Fermions in a </a:t>
            </a:r>
            <a:r>
              <a:rPr lang="ja-JP" altLang="en-US" dirty="0">
                <a:solidFill>
                  <a:srgbClr val="000000"/>
                </a:solidFill>
                <a:latin typeface="Arial"/>
                <a:cs typeface="Calibri" charset="0"/>
                <a:sym typeface="Calibri" charset="0"/>
              </a:rPr>
              <a:t>“</a:t>
            </a:r>
            <a:r>
              <a:rPr lang="en-US" dirty="0">
                <a:solidFill>
                  <a:srgbClr val="000000"/>
                </a:solidFill>
                <a:latin typeface="Calibri" charset="0"/>
                <a:cs typeface="Calibri" charset="0"/>
                <a:sym typeface="Calibri" charset="0"/>
              </a:rPr>
              <a:t>bulk</a:t>
            </a:r>
            <a:r>
              <a:rPr lang="ja-JP" altLang="en-US" dirty="0">
                <a:solidFill>
                  <a:srgbClr val="000000"/>
                </a:solidFill>
                <a:latin typeface="Arial"/>
                <a:cs typeface="Calibri" charset="0"/>
                <a:sym typeface="Calibri" charset="0"/>
              </a:rPr>
              <a:t>”</a:t>
            </a:r>
            <a:r>
              <a:rPr lang="en-US" dirty="0">
                <a:solidFill>
                  <a:srgbClr val="000000"/>
                </a:solidFill>
                <a:latin typeface="Calibri" charset="0"/>
                <a:cs typeface="Calibri" charset="0"/>
                <a:sym typeface="Calibri" charset="0"/>
              </a:rPr>
              <a:t> 2D lattice, which is described by the Fermi Hubbard Hamiltonian. This Fermi Hubbard system is a model for strong correlation physics. We use a quantum gas microscope to observe the atomic density on a single site level.</a:t>
            </a:r>
          </a:p>
          <a:p>
            <a:pPr eaLnBrk="1" hangingPunct="1">
              <a:defRPr/>
            </a:pPr>
            <a:endParaRPr lang="en-US" dirty="0">
              <a:solidFill>
                <a:srgbClr val="000000"/>
              </a:solidFill>
              <a:latin typeface="Calibri" charset="0"/>
              <a:cs typeface="Calibri" charset="0"/>
              <a:sym typeface="Calibri" charset="0"/>
            </a:endParaRPr>
          </a:p>
          <a:p>
            <a:pPr eaLnBrk="1" hangingPunct="1">
              <a:defRPr/>
            </a:pPr>
            <a:r>
              <a:rPr lang="en-US" dirty="0">
                <a:solidFill>
                  <a:srgbClr val="000000"/>
                </a:solidFill>
                <a:latin typeface="Calibri" charset="0"/>
                <a:cs typeface="Calibri" charset="0"/>
                <a:sym typeface="Calibri" charset="0"/>
              </a:rPr>
              <a:t>We want to study unconventional transport in a strongly interacting system: a 2D fermi </a:t>
            </a:r>
            <a:r>
              <a:rPr lang="en-US" dirty="0" err="1">
                <a:solidFill>
                  <a:srgbClr val="000000"/>
                </a:solidFill>
                <a:latin typeface="Calibri" charset="0"/>
                <a:cs typeface="Calibri" charset="0"/>
                <a:sym typeface="Calibri" charset="0"/>
              </a:rPr>
              <a:t>hubbard</a:t>
            </a:r>
            <a:r>
              <a:rPr lang="en-US" dirty="0">
                <a:solidFill>
                  <a:srgbClr val="000000"/>
                </a:solidFill>
                <a:latin typeface="Calibri" charset="0"/>
                <a:cs typeface="Calibri" charset="0"/>
                <a:sym typeface="Calibri" charset="0"/>
              </a:rPr>
              <a:t> model using a quantum gas microscope. As opposed to a two terminal setup, where we apply a voltage and measure a current we study microscopic charge transport. We impose a density modulation on our gas and observe its decay. The macroscopic and microscopic pictures are connected through the Nernst-Einstein relation, which gives the resistivity in terms of the mass diffusion constant and the compressibility, which is a static quantity.</a:t>
            </a:r>
          </a:p>
          <a:p>
            <a:pPr eaLnBrk="1" hangingPunct="1">
              <a:defRPr/>
            </a:pPr>
            <a:endParaRPr lang="en-US" dirty="0">
              <a:solidFill>
                <a:srgbClr val="000000"/>
              </a:solidFill>
              <a:latin typeface="Calibri" charset="0"/>
              <a:cs typeface="Calibri" charset="0"/>
              <a:sym typeface="Calibri" charset="0"/>
            </a:endParaRPr>
          </a:p>
          <a:p>
            <a:pPr eaLnBrk="1" hangingPunct="1">
              <a:defRPr/>
            </a:pPr>
            <a:r>
              <a:rPr lang="en-US" dirty="0">
                <a:solidFill>
                  <a:srgbClr val="000000"/>
                </a:solidFill>
                <a:latin typeface="Calibri" charset="0"/>
                <a:cs typeface="Calibri" charset="0"/>
                <a:sym typeface="Calibri" charset="0"/>
              </a:rPr>
              <a:t>We load atoms into an optical lattice and project a sinusoidally modulated potential using a spatial light modulator. Here is a schematic of this projection through our objective. This produces a density modulation. Here is a schematic view, with an exaggerated density modulation. Here is a fluorescence image of the actual modulation.</a:t>
            </a:r>
          </a:p>
          <a:p>
            <a:pPr eaLnBrk="1" hangingPunct="1">
              <a:defRPr/>
            </a:pPr>
            <a:endParaRPr lang="en-US" dirty="0">
              <a:solidFill>
                <a:srgbClr val="000000"/>
              </a:solidFill>
              <a:latin typeface="Calibri" charset="0"/>
              <a:cs typeface="Calibri" charset="0"/>
              <a:sym typeface="Calibri" charset="0"/>
            </a:endParaRPr>
          </a:p>
          <a:p>
            <a:pPr eaLnBrk="1" hangingPunct="1">
              <a:defRPr/>
            </a:pPr>
            <a:r>
              <a:rPr lang="en-US" dirty="0">
                <a:solidFill>
                  <a:srgbClr val="000000"/>
                </a:solidFill>
                <a:latin typeface="Calibri" charset="0"/>
                <a:cs typeface="Calibri" charset="0"/>
                <a:sym typeface="Calibri" charset="0"/>
              </a:rPr>
              <a:t>After applying the potential modulation, we snap it off and observe the decay of the density modulation pattern. Here is a 1D cut through the potential created by the spatial light modulator. The 2D density of the cloud looks like this. We focus on the central region where the density is flat and average orthogonal to the modulation to produce a 1D image. We rapidly turn of the modulation potential. The modulation pattern decays until at long times the </a:t>
            </a:r>
            <a:r>
              <a:rPr lang="en-US" dirty="0" err="1">
                <a:solidFill>
                  <a:srgbClr val="000000"/>
                </a:solidFill>
                <a:latin typeface="Calibri" charset="0"/>
                <a:cs typeface="Calibri" charset="0"/>
                <a:sym typeface="Calibri" charset="0"/>
              </a:rPr>
              <a:t>denity</a:t>
            </a:r>
            <a:r>
              <a:rPr lang="en-US" dirty="0">
                <a:solidFill>
                  <a:srgbClr val="000000"/>
                </a:solidFill>
                <a:latin typeface="Calibri" charset="0"/>
                <a:cs typeface="Calibri" charset="0"/>
                <a:sym typeface="Calibri" charset="0"/>
              </a:rPr>
              <a:t> is flat.</a:t>
            </a:r>
          </a:p>
          <a:p>
            <a:pPr eaLnBrk="1" hangingPunct="1">
              <a:defRPr/>
            </a:pPr>
            <a:endParaRPr lang="en-US" dirty="0">
              <a:solidFill>
                <a:srgbClr val="000000"/>
              </a:solidFill>
              <a:latin typeface="Calibri" charset="0"/>
              <a:cs typeface="Calibri" charset="0"/>
              <a:sym typeface="Calibri" charset="0"/>
            </a:endParaRPr>
          </a:p>
          <a:p>
            <a:pPr eaLnBrk="1" hangingPunct="1">
              <a:defRPr/>
            </a:pPr>
            <a:r>
              <a:rPr lang="en-US" dirty="0">
                <a:solidFill>
                  <a:srgbClr val="000000"/>
                </a:solidFill>
                <a:latin typeface="Calibri" charset="0"/>
                <a:cs typeface="Calibri" charset="0"/>
                <a:sym typeface="Calibri" charset="0"/>
              </a:rPr>
              <a:t>Also: work on spin transport Nichols … </a:t>
            </a:r>
            <a:r>
              <a:rPr lang="en-US" dirty="0" err="1">
                <a:solidFill>
                  <a:srgbClr val="000000"/>
                </a:solidFill>
                <a:latin typeface="Calibri" charset="0"/>
                <a:cs typeface="Calibri" charset="0"/>
                <a:sym typeface="Calibri" charset="0"/>
              </a:rPr>
              <a:t>Zwierlein</a:t>
            </a:r>
            <a:r>
              <a:rPr lang="en-US" dirty="0">
                <a:solidFill>
                  <a:srgbClr val="000000"/>
                </a:solidFill>
                <a:latin typeface="Calibri" charset="0"/>
                <a:cs typeface="Calibri" charset="0"/>
                <a:sym typeface="Calibri" charset="0"/>
              </a:rPr>
              <a:t> </a:t>
            </a:r>
            <a:r>
              <a:rPr lang="en-US" dirty="0"/>
              <a:t>Science 363, 383 (2019)</a:t>
            </a:r>
            <a:endParaRPr lang="en-US" dirty="0">
              <a:solidFill>
                <a:srgbClr val="000000"/>
              </a:solidFill>
              <a:latin typeface="Calibri" charset="0"/>
              <a:cs typeface="Calibri" charset="0"/>
              <a:sym typeface="Calibri" charset="0"/>
            </a:endParaRPr>
          </a:p>
          <a:p>
            <a:pPr eaLnBrk="1" hangingPunct="1">
              <a:defRPr/>
            </a:pPr>
            <a:endParaRPr lang="en-US" dirty="0">
              <a:solidFill>
                <a:srgbClr val="000000"/>
              </a:solidFill>
              <a:latin typeface="Calibri" charset="0"/>
              <a:cs typeface="Calibri" charset="0"/>
              <a:sym typeface="Calibri" charset="0"/>
            </a:endParaRPr>
          </a:p>
          <a:p>
            <a:pPr eaLnBrk="1" hangingPunct="1">
              <a:defRPr/>
            </a:pPr>
            <a:r>
              <a:rPr lang="en-US" dirty="0">
                <a:solidFill>
                  <a:srgbClr val="000000"/>
                </a:solidFill>
                <a:latin typeface="Calibri" charset="0"/>
                <a:cs typeface="Calibri" charset="0"/>
                <a:sym typeface="Calibri" charset="0"/>
              </a:rPr>
              <a:t> </a:t>
            </a:r>
            <a:r>
              <a:rPr lang="en-US" dirty="0">
                <a:solidFill>
                  <a:srgbClr val="000000"/>
                </a:solidFill>
                <a:latin typeface="Cambria Math" charset="0"/>
                <a:cs typeface="Cambria Math" charset="0"/>
                <a:sym typeface="Cambria Math" charset="0"/>
              </a:rPr>
              <a:t>𝑡⁄ℎ=925(10)𝐻𝑧</a:t>
            </a:r>
            <a:endParaRPr lang="en-US" dirty="0">
              <a:solidFill>
                <a:srgbClr val="000000"/>
              </a:solidFill>
              <a:latin typeface="Calibri" charset="0"/>
              <a:cs typeface="Calibri" charset="0"/>
              <a:sym typeface="Calibri" charset="0"/>
            </a:endParaRPr>
          </a:p>
          <a:p>
            <a:pPr eaLnBrk="1" hangingPunct="1">
              <a:defRPr/>
            </a:pPr>
            <a:r>
              <a:rPr lang="en-US" dirty="0">
                <a:solidFill>
                  <a:srgbClr val="000000"/>
                </a:solidFill>
                <a:latin typeface="Cambria Math" charset="0"/>
                <a:cs typeface="Cambria Math" charset="0"/>
                <a:sym typeface="Cambria Math" charset="0"/>
              </a:rPr>
              <a:t>𝑎_13=1070(10) 𝑎_𝑜</a:t>
            </a:r>
            <a:r>
              <a:rPr lang="en-US" dirty="0">
                <a:solidFill>
                  <a:srgbClr val="000000"/>
                </a:solidFill>
                <a:latin typeface="Calibri" charset="0"/>
                <a:cs typeface="Calibri" charset="0"/>
                <a:sym typeface="Calibri" charset="0"/>
              </a:rPr>
              <a:t> @ </a:t>
            </a:r>
            <a:r>
              <a:rPr lang="en-US" dirty="0">
                <a:solidFill>
                  <a:srgbClr val="000000"/>
                </a:solidFill>
                <a:latin typeface="Cambria Math" charset="0"/>
                <a:cs typeface="Cambria Math" charset="0"/>
                <a:sym typeface="Cambria Math" charset="0"/>
              </a:rPr>
              <a:t>𝐵=616 𝐺</a:t>
            </a:r>
          </a:p>
          <a:p>
            <a:endParaRPr lang="en-US" dirty="0"/>
          </a:p>
        </p:txBody>
      </p:sp>
      <p:sp>
        <p:nvSpPr>
          <p:cNvPr id="4" name="Slide Number Placeholder 3"/>
          <p:cNvSpPr>
            <a:spLocks noGrp="1"/>
          </p:cNvSpPr>
          <p:nvPr>
            <p:ph type="sldNum" sz="quarter" idx="5"/>
          </p:nvPr>
        </p:nvSpPr>
        <p:spPr/>
        <p:txBody>
          <a:bodyPr/>
          <a:lstStyle/>
          <a:p>
            <a:fld id="{137BD7CD-AD51-4DB8-91C8-E6FE94FF8DDA}" type="slidenum">
              <a:rPr lang="en-US" smtClean="0"/>
              <a:t>10</a:t>
            </a:fld>
            <a:endParaRPr lang="en-US"/>
          </a:p>
        </p:txBody>
      </p:sp>
    </p:spTree>
    <p:extLst>
      <p:ext uri="{BB962C8B-B14F-4D97-AF65-F5344CB8AC3E}">
        <p14:creationId xmlns:p14="http://schemas.microsoft.com/office/powerpoint/2010/main" val="771467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a:solidFill>
                  <a:srgbClr val="000000"/>
                </a:solidFill>
                <a:latin typeface="Calibri" charset="0"/>
                <a:cs typeface="Calibri" charset="0"/>
                <a:sym typeface="Calibri" charset="0"/>
              </a:rPr>
              <a:t>Previous work on mass transport with fermions, mostly using mesoscopic systems such as channels, or bulk systems, including lattice experiments. In this experiment, we study a Fermions in a </a:t>
            </a:r>
            <a:r>
              <a:rPr lang="ja-JP" altLang="en-US" dirty="0">
                <a:solidFill>
                  <a:srgbClr val="000000"/>
                </a:solidFill>
                <a:latin typeface="Arial"/>
                <a:cs typeface="Calibri" charset="0"/>
                <a:sym typeface="Calibri" charset="0"/>
              </a:rPr>
              <a:t>“</a:t>
            </a:r>
            <a:r>
              <a:rPr lang="en-US" dirty="0">
                <a:solidFill>
                  <a:srgbClr val="000000"/>
                </a:solidFill>
                <a:latin typeface="Calibri" charset="0"/>
                <a:cs typeface="Calibri" charset="0"/>
                <a:sym typeface="Calibri" charset="0"/>
              </a:rPr>
              <a:t>bulk</a:t>
            </a:r>
            <a:r>
              <a:rPr lang="ja-JP" altLang="en-US" dirty="0">
                <a:solidFill>
                  <a:srgbClr val="000000"/>
                </a:solidFill>
                <a:latin typeface="Arial"/>
                <a:cs typeface="Calibri" charset="0"/>
                <a:sym typeface="Calibri" charset="0"/>
              </a:rPr>
              <a:t>”</a:t>
            </a:r>
            <a:r>
              <a:rPr lang="en-US" dirty="0">
                <a:solidFill>
                  <a:srgbClr val="000000"/>
                </a:solidFill>
                <a:latin typeface="Calibri" charset="0"/>
                <a:cs typeface="Calibri" charset="0"/>
                <a:sym typeface="Calibri" charset="0"/>
              </a:rPr>
              <a:t> 2D lattice, which is described by the Fermi Hubbard Hamiltonian. This Fermi Hubbard system is a model for strong correlation physics. We use a quantum gas microscope to observe the atomic density on a single site level.</a:t>
            </a:r>
          </a:p>
          <a:p>
            <a:pPr eaLnBrk="1" hangingPunct="1">
              <a:defRPr/>
            </a:pPr>
            <a:endParaRPr lang="en-US" dirty="0">
              <a:solidFill>
                <a:srgbClr val="000000"/>
              </a:solidFill>
              <a:latin typeface="Calibri" charset="0"/>
              <a:cs typeface="Calibri" charset="0"/>
              <a:sym typeface="Calibri" charset="0"/>
            </a:endParaRPr>
          </a:p>
          <a:p>
            <a:pPr eaLnBrk="1" hangingPunct="1">
              <a:defRPr/>
            </a:pPr>
            <a:r>
              <a:rPr lang="en-US" dirty="0">
                <a:solidFill>
                  <a:srgbClr val="000000"/>
                </a:solidFill>
                <a:latin typeface="Calibri" charset="0"/>
                <a:cs typeface="Calibri" charset="0"/>
                <a:sym typeface="Calibri" charset="0"/>
              </a:rPr>
              <a:t>We want to study unconventional transport in a strongly interacting system: a 2D fermi </a:t>
            </a:r>
            <a:r>
              <a:rPr lang="en-US" dirty="0" err="1">
                <a:solidFill>
                  <a:srgbClr val="000000"/>
                </a:solidFill>
                <a:latin typeface="Calibri" charset="0"/>
                <a:cs typeface="Calibri" charset="0"/>
                <a:sym typeface="Calibri" charset="0"/>
              </a:rPr>
              <a:t>hubbard</a:t>
            </a:r>
            <a:r>
              <a:rPr lang="en-US" dirty="0">
                <a:solidFill>
                  <a:srgbClr val="000000"/>
                </a:solidFill>
                <a:latin typeface="Calibri" charset="0"/>
                <a:cs typeface="Calibri" charset="0"/>
                <a:sym typeface="Calibri" charset="0"/>
              </a:rPr>
              <a:t> model using a quantum gas microscope. As opposed to a two terminal setup, where we apply a voltage and measure a current we study microscopic charge transport. We impose a density modulation on our gas and observe its decay. The macroscopic and microscopic pictures are connected through the Nernst-Einstein relation, which gives the resistivity in terms of the mass diffusion constant and the compressibility, which is a static quantity.</a:t>
            </a:r>
          </a:p>
          <a:p>
            <a:pPr eaLnBrk="1" hangingPunct="1">
              <a:defRPr/>
            </a:pPr>
            <a:endParaRPr lang="en-US" dirty="0">
              <a:solidFill>
                <a:srgbClr val="000000"/>
              </a:solidFill>
              <a:latin typeface="Calibri" charset="0"/>
              <a:cs typeface="Calibri" charset="0"/>
              <a:sym typeface="Calibri" charset="0"/>
            </a:endParaRPr>
          </a:p>
          <a:p>
            <a:pPr eaLnBrk="1" hangingPunct="1">
              <a:defRPr/>
            </a:pPr>
            <a:r>
              <a:rPr lang="en-US" dirty="0">
                <a:solidFill>
                  <a:srgbClr val="000000"/>
                </a:solidFill>
                <a:latin typeface="Calibri" charset="0"/>
                <a:cs typeface="Calibri" charset="0"/>
                <a:sym typeface="Calibri" charset="0"/>
              </a:rPr>
              <a:t>We load atoms into an optical lattice and project a sinusoidally modulated potential using a spatial light modulator. Here is a schematic of this projection through our objective. This produces a density modulation. Here is a schematic view, with an exaggerated density modulation. Here is a fluorescence image of the actual modulation.</a:t>
            </a:r>
          </a:p>
          <a:p>
            <a:pPr eaLnBrk="1" hangingPunct="1">
              <a:defRPr/>
            </a:pPr>
            <a:endParaRPr lang="en-US" dirty="0">
              <a:solidFill>
                <a:srgbClr val="000000"/>
              </a:solidFill>
              <a:latin typeface="Calibri" charset="0"/>
              <a:cs typeface="Calibri" charset="0"/>
              <a:sym typeface="Calibri" charset="0"/>
            </a:endParaRPr>
          </a:p>
          <a:p>
            <a:pPr eaLnBrk="1" hangingPunct="1">
              <a:defRPr/>
            </a:pPr>
            <a:r>
              <a:rPr lang="en-US" dirty="0">
                <a:solidFill>
                  <a:srgbClr val="000000"/>
                </a:solidFill>
                <a:latin typeface="Calibri" charset="0"/>
                <a:cs typeface="Calibri" charset="0"/>
                <a:sym typeface="Calibri" charset="0"/>
              </a:rPr>
              <a:t>After applying the potential modulation, we snap it off and observe the decay of the density modulation pattern. Here is a 1D cut through the potential created by the spatial light modulator. The 2D density of the cloud looks like this. We focus on the central region where the density is flat and average orthogonal to the modulation to produce a 1D image. We rapidly turn of the modulation potential. The modulation pattern decays until at long times the </a:t>
            </a:r>
            <a:r>
              <a:rPr lang="en-US" dirty="0" err="1">
                <a:solidFill>
                  <a:srgbClr val="000000"/>
                </a:solidFill>
                <a:latin typeface="Calibri" charset="0"/>
                <a:cs typeface="Calibri" charset="0"/>
                <a:sym typeface="Calibri" charset="0"/>
              </a:rPr>
              <a:t>denity</a:t>
            </a:r>
            <a:r>
              <a:rPr lang="en-US" dirty="0">
                <a:solidFill>
                  <a:srgbClr val="000000"/>
                </a:solidFill>
                <a:latin typeface="Calibri" charset="0"/>
                <a:cs typeface="Calibri" charset="0"/>
                <a:sym typeface="Calibri" charset="0"/>
              </a:rPr>
              <a:t> is flat.</a:t>
            </a:r>
          </a:p>
          <a:p>
            <a:pPr eaLnBrk="1" hangingPunct="1">
              <a:defRPr/>
            </a:pPr>
            <a:endParaRPr lang="en-US" dirty="0">
              <a:solidFill>
                <a:srgbClr val="000000"/>
              </a:solidFill>
              <a:latin typeface="Calibri" charset="0"/>
              <a:cs typeface="Calibri" charset="0"/>
              <a:sym typeface="Calibri" charset="0"/>
            </a:endParaRPr>
          </a:p>
          <a:p>
            <a:pPr eaLnBrk="1" hangingPunct="1">
              <a:defRPr/>
            </a:pPr>
            <a:r>
              <a:rPr lang="en-US" dirty="0">
                <a:solidFill>
                  <a:srgbClr val="000000"/>
                </a:solidFill>
                <a:latin typeface="Calibri" charset="0"/>
                <a:cs typeface="Calibri" charset="0"/>
                <a:sym typeface="Calibri" charset="0"/>
              </a:rPr>
              <a:t>Also: work on spin transport Nichols … </a:t>
            </a:r>
            <a:r>
              <a:rPr lang="en-US" dirty="0" err="1">
                <a:solidFill>
                  <a:srgbClr val="000000"/>
                </a:solidFill>
                <a:latin typeface="Calibri" charset="0"/>
                <a:cs typeface="Calibri" charset="0"/>
                <a:sym typeface="Calibri" charset="0"/>
              </a:rPr>
              <a:t>Zwierlein</a:t>
            </a:r>
            <a:r>
              <a:rPr lang="en-US" dirty="0">
                <a:solidFill>
                  <a:srgbClr val="000000"/>
                </a:solidFill>
                <a:latin typeface="Calibri" charset="0"/>
                <a:cs typeface="Calibri" charset="0"/>
                <a:sym typeface="Calibri" charset="0"/>
              </a:rPr>
              <a:t> </a:t>
            </a:r>
            <a:r>
              <a:rPr lang="en-US" dirty="0"/>
              <a:t>Science 363, 383 (2019)</a:t>
            </a:r>
            <a:endParaRPr lang="en-US" dirty="0">
              <a:solidFill>
                <a:srgbClr val="000000"/>
              </a:solidFill>
              <a:latin typeface="Calibri" charset="0"/>
              <a:cs typeface="Calibri" charset="0"/>
              <a:sym typeface="Calibri" charset="0"/>
            </a:endParaRPr>
          </a:p>
          <a:p>
            <a:pPr eaLnBrk="1" hangingPunct="1">
              <a:defRPr/>
            </a:pPr>
            <a:endParaRPr lang="en-US" dirty="0">
              <a:solidFill>
                <a:srgbClr val="000000"/>
              </a:solidFill>
              <a:latin typeface="Calibri" charset="0"/>
              <a:cs typeface="Calibri" charset="0"/>
              <a:sym typeface="Calibri" charset="0"/>
            </a:endParaRPr>
          </a:p>
          <a:p>
            <a:pPr eaLnBrk="1" hangingPunct="1">
              <a:defRPr/>
            </a:pPr>
            <a:r>
              <a:rPr lang="en-US" dirty="0">
                <a:solidFill>
                  <a:srgbClr val="000000"/>
                </a:solidFill>
                <a:latin typeface="Calibri" charset="0"/>
                <a:cs typeface="Calibri" charset="0"/>
                <a:sym typeface="Calibri" charset="0"/>
              </a:rPr>
              <a:t> </a:t>
            </a:r>
            <a:r>
              <a:rPr lang="en-US" dirty="0">
                <a:solidFill>
                  <a:srgbClr val="000000"/>
                </a:solidFill>
                <a:latin typeface="Cambria Math" charset="0"/>
                <a:cs typeface="Cambria Math" charset="0"/>
                <a:sym typeface="Cambria Math" charset="0"/>
              </a:rPr>
              <a:t>𝑡⁄ℎ=925(10)𝐻𝑧</a:t>
            </a:r>
            <a:endParaRPr lang="en-US" dirty="0">
              <a:solidFill>
                <a:srgbClr val="000000"/>
              </a:solidFill>
              <a:latin typeface="Calibri" charset="0"/>
              <a:cs typeface="Calibri" charset="0"/>
              <a:sym typeface="Calibri" charset="0"/>
            </a:endParaRPr>
          </a:p>
          <a:p>
            <a:pPr eaLnBrk="1" hangingPunct="1">
              <a:defRPr/>
            </a:pPr>
            <a:r>
              <a:rPr lang="en-US" dirty="0">
                <a:solidFill>
                  <a:srgbClr val="000000"/>
                </a:solidFill>
                <a:latin typeface="Cambria Math" charset="0"/>
                <a:cs typeface="Cambria Math" charset="0"/>
                <a:sym typeface="Cambria Math" charset="0"/>
              </a:rPr>
              <a:t>𝑎_13=1070(10) 𝑎_𝑜</a:t>
            </a:r>
            <a:r>
              <a:rPr lang="en-US" dirty="0">
                <a:solidFill>
                  <a:srgbClr val="000000"/>
                </a:solidFill>
                <a:latin typeface="Calibri" charset="0"/>
                <a:cs typeface="Calibri" charset="0"/>
                <a:sym typeface="Calibri" charset="0"/>
              </a:rPr>
              <a:t> @ </a:t>
            </a:r>
            <a:r>
              <a:rPr lang="en-US" dirty="0">
                <a:solidFill>
                  <a:srgbClr val="000000"/>
                </a:solidFill>
                <a:latin typeface="Cambria Math" charset="0"/>
                <a:cs typeface="Cambria Math" charset="0"/>
                <a:sym typeface="Cambria Math" charset="0"/>
              </a:rPr>
              <a:t>𝐵=616 𝐺</a:t>
            </a:r>
          </a:p>
          <a:p>
            <a:endParaRPr lang="en-US" dirty="0"/>
          </a:p>
        </p:txBody>
      </p:sp>
      <p:sp>
        <p:nvSpPr>
          <p:cNvPr id="4" name="Slide Number Placeholder 3"/>
          <p:cNvSpPr>
            <a:spLocks noGrp="1"/>
          </p:cNvSpPr>
          <p:nvPr>
            <p:ph type="sldNum" sz="quarter" idx="5"/>
          </p:nvPr>
        </p:nvSpPr>
        <p:spPr/>
        <p:txBody>
          <a:bodyPr/>
          <a:lstStyle/>
          <a:p>
            <a:fld id="{137BD7CD-AD51-4DB8-91C8-E6FE94FF8DDA}" type="slidenum">
              <a:rPr lang="en-US" smtClean="0"/>
              <a:t>11</a:t>
            </a:fld>
            <a:endParaRPr lang="en-US"/>
          </a:p>
        </p:txBody>
      </p:sp>
    </p:spTree>
    <p:extLst>
      <p:ext uri="{BB962C8B-B14F-4D97-AF65-F5344CB8AC3E}">
        <p14:creationId xmlns:p14="http://schemas.microsoft.com/office/powerpoint/2010/main" val="3895297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3/19/20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3/19/20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3/19/20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3/19/20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 Id="rId3"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 Id="rId3"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 Id="rId3"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jpe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1.png"/><Relationship Id="rId5"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5" Type="http://schemas.openxmlformats.org/officeDocument/2006/relationships/image" Target="../media/image52.png"/><Relationship Id="rId6" Type="http://schemas.openxmlformats.org/officeDocument/2006/relationships/image" Target="../media/image53.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5.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4" Type="http://schemas.openxmlformats.org/officeDocument/2006/relationships/image" Target="../media/image57.png"/><Relationship Id="rId5" Type="http://schemas.openxmlformats.org/officeDocument/2006/relationships/image" Target="../media/image58.png"/><Relationship Id="rId6" Type="http://schemas.openxmlformats.org/officeDocument/2006/relationships/image" Target="../media/image59.png"/><Relationship Id="rId7" Type="http://schemas.openxmlformats.org/officeDocument/2006/relationships/image" Target="../media/image60.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61.png"/></Relationships>
</file>

<file path=ppt/slides/_rels/slide32.xml.rels><?xml version="1.0" encoding="UTF-8" standalone="yes"?>
<Relationships xmlns="http://schemas.openxmlformats.org/package/2006/relationships"><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1" Type="http://schemas.openxmlformats.org/officeDocument/2006/relationships/slideLayout" Target="../slideLayouts/slideLayout7.xml"/><Relationship Id="rId2" Type="http://schemas.openxmlformats.org/officeDocument/2006/relationships/image" Target="../media/image6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2.xml"/><Relationship Id="rId5" Type="http://schemas.openxmlformats.org/officeDocument/2006/relationships/image" Target="../media/image11.png"/><Relationship Id="rId1" Type="http://schemas.microsoft.com/office/2007/relationships/media" Target="../media/media1.mov"/><Relationship Id="rId2" Type="http://schemas.openxmlformats.org/officeDocument/2006/relationships/video" Target="../media/media1.mov"/></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1098"/>
            <a:ext cx="9144000" cy="9144000"/>
          </a:xfrm>
          <a:prstGeom prst="rect">
            <a:avLst/>
          </a:prstGeom>
          <a:ln w="19050">
            <a:solidFill>
              <a:schemeClr val="tx1"/>
            </a:solidFill>
          </a:ln>
        </p:spPr>
      </p:pic>
      <p:sp>
        <p:nvSpPr>
          <p:cNvPr id="2" name="Title 1"/>
          <p:cNvSpPr>
            <a:spLocks noGrp="1"/>
          </p:cNvSpPr>
          <p:nvPr>
            <p:ph type="ctrTitle"/>
          </p:nvPr>
        </p:nvSpPr>
        <p:spPr>
          <a:xfrm>
            <a:off x="304800" y="0"/>
            <a:ext cx="8662575" cy="1470025"/>
          </a:xfrm>
        </p:spPr>
        <p:txBody>
          <a:bodyPr>
            <a:noAutofit/>
          </a:bodyPr>
          <a:lstStyle/>
          <a:p>
            <a:r>
              <a:rPr lang="en-US" sz="3400" b="1" dirty="0" smtClean="0">
                <a:cs typeface="Baoli SC Regular"/>
              </a:rPr>
              <a:t>Studying charge and heat transport in Fermi-Hubbard systems using a quantum gas microscope </a:t>
            </a:r>
            <a:endParaRPr lang="en-US" sz="3400" b="1" dirty="0">
              <a:cs typeface="Baoli SC Regular"/>
            </a:endParaRPr>
          </a:p>
        </p:txBody>
      </p:sp>
      <p:sp>
        <p:nvSpPr>
          <p:cNvPr id="4" name="Subtitle 2"/>
          <p:cNvSpPr>
            <a:spLocks noGrp="1"/>
          </p:cNvSpPr>
          <p:nvPr>
            <p:ph type="subTitle" idx="1"/>
          </p:nvPr>
        </p:nvSpPr>
        <p:spPr>
          <a:xfrm>
            <a:off x="2657443" y="2996469"/>
            <a:ext cx="3664509" cy="1337132"/>
          </a:xfrm>
        </p:spPr>
        <p:txBody>
          <a:bodyPr>
            <a:normAutofit/>
          </a:bodyPr>
          <a:lstStyle/>
          <a:p>
            <a:pPr>
              <a:lnSpc>
                <a:spcPct val="120000"/>
              </a:lnSpc>
              <a:spcBef>
                <a:spcPts val="0"/>
              </a:spcBef>
            </a:pPr>
            <a:r>
              <a:rPr lang="en-US" sz="2800" b="1" dirty="0" smtClean="0">
                <a:solidFill>
                  <a:schemeClr val="tx1"/>
                </a:solidFill>
              </a:rPr>
              <a:t>Waseem Bakr</a:t>
            </a:r>
          </a:p>
          <a:p>
            <a:pPr>
              <a:lnSpc>
                <a:spcPct val="120000"/>
              </a:lnSpc>
              <a:spcBef>
                <a:spcPts val="0"/>
              </a:spcBef>
            </a:pPr>
            <a:r>
              <a:rPr lang="en-US" sz="2800" b="1" dirty="0" smtClean="0">
                <a:solidFill>
                  <a:schemeClr val="tx1"/>
                </a:solidFill>
              </a:rPr>
              <a:t>Aspen 2020</a:t>
            </a:r>
          </a:p>
        </p:txBody>
      </p:sp>
      <p:pic>
        <p:nvPicPr>
          <p:cNvPr id="5" name="Picture 4"/>
          <p:cNvPicPr>
            <a:picLocks noChangeAspect="1"/>
          </p:cNvPicPr>
          <p:nvPr/>
        </p:nvPicPr>
        <p:blipFill>
          <a:blip r:embed="rId4"/>
          <a:stretch>
            <a:fillRect/>
          </a:stretch>
        </p:blipFill>
        <p:spPr>
          <a:xfrm>
            <a:off x="3130374" y="4495594"/>
            <a:ext cx="2688534" cy="768753"/>
          </a:xfrm>
          <a:prstGeom prst="rect">
            <a:avLst/>
          </a:prstGeom>
        </p:spPr>
      </p:pic>
    </p:spTree>
    <p:extLst>
      <p:ext uri="{BB962C8B-B14F-4D97-AF65-F5344CB8AC3E}">
        <p14:creationId xmlns:p14="http://schemas.microsoft.com/office/powerpoint/2010/main" val="7777862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0"/>
            <a:ext cx="3427413"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12290" name="Rectangle 2"/>
          <p:cNvSpPr>
            <a:spLocks noGrp="1" noChangeArrowheads="1"/>
          </p:cNvSpPr>
          <p:nvPr>
            <p:ph type="title"/>
          </p:nvPr>
        </p:nvSpPr>
        <p:spPr>
          <a:xfrm>
            <a:off x="-971550" y="228600"/>
            <a:ext cx="8228013" cy="1143000"/>
          </a:xfrm>
        </p:spPr>
        <p:txBody>
          <a:bodyPr>
            <a:normAutofit/>
          </a:bodyPr>
          <a:lstStyle/>
          <a:p>
            <a:pPr eaLnBrk="1" hangingPunct="1">
              <a:defRPr/>
            </a:pPr>
            <a:r>
              <a:rPr lang="en-US" sz="3200" b="1" dirty="0"/>
              <a:t>Measurement Protocol</a:t>
            </a:r>
          </a:p>
        </p:txBody>
      </p:sp>
      <p:sp>
        <p:nvSpPr>
          <p:cNvPr id="12291" name="Rectangle 3"/>
          <p:cNvSpPr>
            <a:spLocks noGrp="1" noChangeArrowheads="1"/>
          </p:cNvSpPr>
          <p:nvPr>
            <p:ph type="body" idx="1"/>
          </p:nvPr>
        </p:nvSpPr>
        <p:spPr>
          <a:xfrm>
            <a:off x="0" y="1293813"/>
            <a:ext cx="5562600" cy="5335587"/>
          </a:xfrm>
          <a:blipFill dpi="0" rotWithShape="0">
            <a:blip r:embed="rId4"/>
            <a:srcRect/>
            <a:stretch>
              <a:fillRect/>
            </a:stretch>
          </a:blipFill>
        </p:spPr>
        <p:txBody>
          <a:bodyPr/>
          <a:lstStyle/>
          <a:p>
            <a:pPr marL="0" indent="0" eaLnBrk="1" hangingPunct="1">
              <a:buFont typeface="Arial" charset="0"/>
              <a:buNone/>
              <a:defRPr/>
            </a:pPr>
            <a:r>
              <a:rPr lang="en-US" dirty="0"/>
              <a:t> </a:t>
            </a:r>
          </a:p>
        </p:txBody>
      </p:sp>
      <p:sp>
        <p:nvSpPr>
          <p:cNvPr id="5" name="TextBox 4">
            <a:extLst>
              <a:ext uri="{FF2B5EF4-FFF2-40B4-BE49-F238E27FC236}">
                <a16:creationId xmlns:a16="http://schemas.microsoft.com/office/drawing/2014/main" xmlns="" id="{8D340ACA-1390-4334-B5E8-A74154B34C73}"/>
              </a:ext>
            </a:extLst>
          </p:cNvPr>
          <p:cNvSpPr txBox="1"/>
          <p:nvPr/>
        </p:nvSpPr>
        <p:spPr>
          <a:xfrm>
            <a:off x="0" y="6477000"/>
            <a:ext cx="4821812" cy="369332"/>
          </a:xfrm>
          <a:prstGeom prst="rect">
            <a:avLst/>
          </a:prstGeom>
          <a:noFill/>
        </p:spPr>
        <p:txBody>
          <a:bodyPr wrap="square" rtlCol="0">
            <a:spAutoFit/>
          </a:bodyPr>
          <a:lstStyle/>
          <a:p>
            <a:r>
              <a:rPr lang="en-US" dirty="0"/>
              <a:t>Brown </a:t>
            </a:r>
            <a:r>
              <a:rPr lang="en-US" i="1" dirty="0"/>
              <a:t>et. al., </a:t>
            </a:r>
            <a:r>
              <a:rPr lang="en-US" dirty="0"/>
              <a:t>Science </a:t>
            </a:r>
            <a:r>
              <a:rPr lang="en-US" b="1" dirty="0"/>
              <a:t>363</a:t>
            </a:r>
            <a:r>
              <a:rPr lang="en-US" dirty="0"/>
              <a:t>, 379 (2019)</a:t>
            </a:r>
          </a:p>
        </p:txBody>
      </p:sp>
    </p:spTree>
    <p:extLst>
      <p:ext uri="{BB962C8B-B14F-4D97-AF65-F5344CB8AC3E}">
        <p14:creationId xmlns:p14="http://schemas.microsoft.com/office/powerpoint/2010/main" val="2206682211"/>
      </p:ext>
    </p:extLst>
  </p:cSld>
  <p:clrMapOvr>
    <a:masterClrMapping/>
  </p:clrMapOvr>
  <mc:AlternateContent xmlns:mc="http://schemas.openxmlformats.org/markup-compatibility/2006" xmlns:p14="http://schemas.microsoft.com/office/powerpoint/2010/main">
    <mc:Choice Requires="p14">
      <p:transition spd="slow" p14:dur="2000" advTm="15539"/>
    </mc:Choice>
    <mc:Fallback xmlns="">
      <p:transition xmlns:p14="http://schemas.microsoft.com/office/powerpoint/2010/main" spd="slow" advTm="15539"/>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0"/>
            <a:ext cx="3429000"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13314" name="Rectangle 2"/>
          <p:cNvSpPr>
            <a:spLocks noGrp="1" noChangeArrowheads="1"/>
          </p:cNvSpPr>
          <p:nvPr>
            <p:ph type="title"/>
          </p:nvPr>
        </p:nvSpPr>
        <p:spPr>
          <a:xfrm>
            <a:off x="-971550" y="228600"/>
            <a:ext cx="8228013" cy="1143000"/>
          </a:xfrm>
        </p:spPr>
        <p:txBody>
          <a:bodyPr>
            <a:normAutofit/>
          </a:bodyPr>
          <a:lstStyle/>
          <a:p>
            <a:pPr eaLnBrk="1" hangingPunct="1">
              <a:defRPr/>
            </a:pPr>
            <a:r>
              <a:rPr lang="en-US" sz="3200" b="1" dirty="0"/>
              <a:t>Measurement Protocol</a:t>
            </a:r>
          </a:p>
        </p:txBody>
      </p:sp>
      <p:sp>
        <p:nvSpPr>
          <p:cNvPr id="13315" name="Rectangle 3"/>
          <p:cNvSpPr>
            <a:spLocks noGrp="1" noChangeArrowheads="1"/>
          </p:cNvSpPr>
          <p:nvPr>
            <p:ph type="body" idx="1"/>
          </p:nvPr>
        </p:nvSpPr>
        <p:spPr>
          <a:xfrm>
            <a:off x="0" y="1293813"/>
            <a:ext cx="5562600" cy="5335587"/>
          </a:xfrm>
          <a:blipFill dpi="0" rotWithShape="0">
            <a:blip r:embed="rId4"/>
            <a:srcRect/>
            <a:stretch>
              <a:fillRect/>
            </a:stretch>
          </a:blipFill>
        </p:spPr>
        <p:txBody>
          <a:bodyPr/>
          <a:lstStyle/>
          <a:p>
            <a:pPr marL="0" indent="0" eaLnBrk="1" hangingPunct="1">
              <a:buFont typeface="Arial" charset="0"/>
              <a:buNone/>
              <a:defRPr/>
            </a:pPr>
            <a:r>
              <a:rPr lang="en-US" dirty="0"/>
              <a:t> </a:t>
            </a:r>
          </a:p>
        </p:txBody>
      </p:sp>
      <p:sp>
        <p:nvSpPr>
          <p:cNvPr id="5" name="TextBox 4">
            <a:extLst>
              <a:ext uri="{FF2B5EF4-FFF2-40B4-BE49-F238E27FC236}">
                <a16:creationId xmlns:a16="http://schemas.microsoft.com/office/drawing/2014/main" xmlns="" id="{D4D9833C-2935-4446-84FF-CFC69072112A}"/>
              </a:ext>
            </a:extLst>
          </p:cNvPr>
          <p:cNvSpPr txBox="1"/>
          <p:nvPr/>
        </p:nvSpPr>
        <p:spPr>
          <a:xfrm>
            <a:off x="0" y="6477000"/>
            <a:ext cx="4821812" cy="369332"/>
          </a:xfrm>
          <a:prstGeom prst="rect">
            <a:avLst/>
          </a:prstGeom>
          <a:noFill/>
        </p:spPr>
        <p:txBody>
          <a:bodyPr wrap="square" rtlCol="0">
            <a:spAutoFit/>
          </a:bodyPr>
          <a:lstStyle/>
          <a:p>
            <a:r>
              <a:rPr lang="en-US" dirty="0"/>
              <a:t>Brown </a:t>
            </a:r>
            <a:r>
              <a:rPr lang="en-US" i="1" dirty="0"/>
              <a:t>et. al., </a:t>
            </a:r>
            <a:r>
              <a:rPr lang="en-US" dirty="0"/>
              <a:t>Science </a:t>
            </a:r>
            <a:r>
              <a:rPr lang="en-US" b="1" dirty="0"/>
              <a:t>363</a:t>
            </a:r>
            <a:r>
              <a:rPr lang="en-US" dirty="0"/>
              <a:t>, 379 (2019)</a:t>
            </a:r>
          </a:p>
        </p:txBody>
      </p:sp>
    </p:spTree>
    <p:extLst>
      <p:ext uri="{BB962C8B-B14F-4D97-AF65-F5344CB8AC3E}">
        <p14:creationId xmlns:p14="http://schemas.microsoft.com/office/powerpoint/2010/main" val="4078731809"/>
      </p:ext>
    </p:extLst>
  </p:cSld>
  <p:clrMapOvr>
    <a:masterClrMapping/>
  </p:clrMapOvr>
  <mc:AlternateContent xmlns:mc="http://schemas.openxmlformats.org/markup-compatibility/2006" xmlns:p14="http://schemas.microsoft.com/office/powerpoint/2010/main">
    <mc:Choice Requires="p14">
      <p:transition spd="slow" p14:dur="2000" advTm="1259"/>
    </mc:Choice>
    <mc:Fallback xmlns="">
      <p:transition xmlns:p14="http://schemas.microsoft.com/office/powerpoint/2010/main" spd="slow" advTm="1259"/>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0"/>
            <a:ext cx="3429000"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14338" name="Rectangle 2"/>
          <p:cNvSpPr>
            <a:spLocks noGrp="1" noChangeArrowheads="1"/>
          </p:cNvSpPr>
          <p:nvPr>
            <p:ph type="title"/>
          </p:nvPr>
        </p:nvSpPr>
        <p:spPr>
          <a:xfrm>
            <a:off x="-971550" y="228600"/>
            <a:ext cx="8228013" cy="1143000"/>
          </a:xfrm>
        </p:spPr>
        <p:txBody>
          <a:bodyPr>
            <a:normAutofit/>
          </a:bodyPr>
          <a:lstStyle/>
          <a:p>
            <a:pPr eaLnBrk="1" hangingPunct="1">
              <a:defRPr/>
            </a:pPr>
            <a:r>
              <a:rPr lang="en-US" sz="3200" b="1" dirty="0"/>
              <a:t>Measurement Protocol</a:t>
            </a:r>
          </a:p>
        </p:txBody>
      </p:sp>
      <p:sp>
        <p:nvSpPr>
          <p:cNvPr id="14339" name="Rectangle 3"/>
          <p:cNvSpPr>
            <a:spLocks noGrp="1" noChangeArrowheads="1"/>
          </p:cNvSpPr>
          <p:nvPr>
            <p:ph type="body" idx="1"/>
          </p:nvPr>
        </p:nvSpPr>
        <p:spPr>
          <a:xfrm>
            <a:off x="0" y="1293813"/>
            <a:ext cx="5562600" cy="5335587"/>
          </a:xfrm>
          <a:blipFill dpi="0" rotWithShape="0">
            <a:blip r:embed="rId4"/>
            <a:srcRect/>
            <a:stretch>
              <a:fillRect/>
            </a:stretch>
          </a:blipFill>
        </p:spPr>
        <p:txBody>
          <a:bodyPr/>
          <a:lstStyle/>
          <a:p>
            <a:pPr marL="0" indent="0" eaLnBrk="1" hangingPunct="1">
              <a:buFont typeface="Arial" charset="0"/>
              <a:buNone/>
              <a:defRPr/>
            </a:pPr>
            <a:r>
              <a:rPr lang="en-US" dirty="0"/>
              <a:t> </a:t>
            </a:r>
          </a:p>
        </p:txBody>
      </p:sp>
      <p:sp>
        <p:nvSpPr>
          <p:cNvPr id="5" name="TextBox 4">
            <a:extLst>
              <a:ext uri="{FF2B5EF4-FFF2-40B4-BE49-F238E27FC236}">
                <a16:creationId xmlns:a16="http://schemas.microsoft.com/office/drawing/2014/main" xmlns="" id="{DA2BDFCA-DA49-4BAD-BD0F-F04CD7CCB7B4}"/>
              </a:ext>
            </a:extLst>
          </p:cNvPr>
          <p:cNvSpPr txBox="1"/>
          <p:nvPr/>
        </p:nvSpPr>
        <p:spPr>
          <a:xfrm>
            <a:off x="0" y="6477000"/>
            <a:ext cx="4821812" cy="369332"/>
          </a:xfrm>
          <a:prstGeom prst="rect">
            <a:avLst/>
          </a:prstGeom>
          <a:noFill/>
        </p:spPr>
        <p:txBody>
          <a:bodyPr wrap="square" rtlCol="0">
            <a:spAutoFit/>
          </a:bodyPr>
          <a:lstStyle/>
          <a:p>
            <a:r>
              <a:rPr lang="en-US" dirty="0"/>
              <a:t>Brown </a:t>
            </a:r>
            <a:r>
              <a:rPr lang="en-US" i="1" dirty="0"/>
              <a:t>et. al., </a:t>
            </a:r>
            <a:r>
              <a:rPr lang="en-US" dirty="0"/>
              <a:t>Science </a:t>
            </a:r>
            <a:r>
              <a:rPr lang="en-US" b="1" dirty="0"/>
              <a:t>363</a:t>
            </a:r>
            <a:r>
              <a:rPr lang="en-US" dirty="0"/>
              <a:t>, 379 (2019)</a:t>
            </a:r>
          </a:p>
        </p:txBody>
      </p:sp>
    </p:spTree>
    <p:extLst>
      <p:ext uri="{BB962C8B-B14F-4D97-AF65-F5344CB8AC3E}">
        <p14:creationId xmlns:p14="http://schemas.microsoft.com/office/powerpoint/2010/main" val="4166696496"/>
      </p:ext>
    </p:extLst>
  </p:cSld>
  <p:clrMapOvr>
    <a:masterClrMapping/>
  </p:clrMapOvr>
  <mc:AlternateContent xmlns:mc="http://schemas.openxmlformats.org/markup-compatibility/2006" xmlns:p14="http://schemas.microsoft.com/office/powerpoint/2010/main">
    <mc:Choice Requires="p14">
      <p:transition spd="slow" p14:dur="2000" advTm="7444"/>
    </mc:Choice>
    <mc:Fallback xmlns="">
      <p:transition xmlns:p14="http://schemas.microsoft.com/office/powerpoint/2010/main" spd="slow" advTm="7444"/>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0"/>
            <a:ext cx="3429000"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15362" name="Rectangle 2"/>
          <p:cNvSpPr>
            <a:spLocks noGrp="1" noChangeArrowheads="1"/>
          </p:cNvSpPr>
          <p:nvPr>
            <p:ph type="title"/>
          </p:nvPr>
        </p:nvSpPr>
        <p:spPr>
          <a:xfrm>
            <a:off x="-971550" y="228600"/>
            <a:ext cx="8228013" cy="1143000"/>
          </a:xfrm>
        </p:spPr>
        <p:txBody>
          <a:bodyPr>
            <a:normAutofit/>
          </a:bodyPr>
          <a:lstStyle/>
          <a:p>
            <a:pPr eaLnBrk="1" hangingPunct="1">
              <a:defRPr/>
            </a:pPr>
            <a:r>
              <a:rPr lang="en-US" sz="3200" b="1" dirty="0"/>
              <a:t>Measurement Protocol</a:t>
            </a:r>
          </a:p>
        </p:txBody>
      </p:sp>
      <p:sp>
        <p:nvSpPr>
          <p:cNvPr id="15363" name="Rectangle 3"/>
          <p:cNvSpPr>
            <a:spLocks noGrp="1" noChangeArrowheads="1"/>
          </p:cNvSpPr>
          <p:nvPr>
            <p:ph type="body" idx="1"/>
          </p:nvPr>
        </p:nvSpPr>
        <p:spPr>
          <a:xfrm>
            <a:off x="0" y="1293813"/>
            <a:ext cx="5562600" cy="5335587"/>
          </a:xfrm>
          <a:blipFill dpi="0" rotWithShape="0">
            <a:blip r:embed="rId4"/>
            <a:srcRect/>
            <a:stretch>
              <a:fillRect/>
            </a:stretch>
          </a:blipFill>
        </p:spPr>
        <p:txBody>
          <a:bodyPr/>
          <a:lstStyle/>
          <a:p>
            <a:pPr marL="0" indent="0" eaLnBrk="1" hangingPunct="1">
              <a:buFont typeface="Arial" charset="0"/>
              <a:buNone/>
              <a:defRPr/>
            </a:pPr>
            <a:r>
              <a:rPr lang="en-US" dirty="0"/>
              <a:t> </a:t>
            </a:r>
          </a:p>
        </p:txBody>
      </p:sp>
      <p:sp>
        <p:nvSpPr>
          <p:cNvPr id="5" name="TextBox 4">
            <a:extLst>
              <a:ext uri="{FF2B5EF4-FFF2-40B4-BE49-F238E27FC236}">
                <a16:creationId xmlns:a16="http://schemas.microsoft.com/office/drawing/2014/main" xmlns="" id="{D5EED385-6070-4649-A91C-5DCDF2828699}"/>
              </a:ext>
            </a:extLst>
          </p:cNvPr>
          <p:cNvSpPr txBox="1"/>
          <p:nvPr/>
        </p:nvSpPr>
        <p:spPr>
          <a:xfrm>
            <a:off x="0" y="6477000"/>
            <a:ext cx="4821812" cy="369332"/>
          </a:xfrm>
          <a:prstGeom prst="rect">
            <a:avLst/>
          </a:prstGeom>
          <a:noFill/>
        </p:spPr>
        <p:txBody>
          <a:bodyPr wrap="square" rtlCol="0">
            <a:spAutoFit/>
          </a:bodyPr>
          <a:lstStyle/>
          <a:p>
            <a:r>
              <a:rPr lang="en-US" dirty="0"/>
              <a:t>Brown </a:t>
            </a:r>
            <a:r>
              <a:rPr lang="en-US" i="1" dirty="0"/>
              <a:t>et. al., </a:t>
            </a:r>
            <a:r>
              <a:rPr lang="en-US" dirty="0"/>
              <a:t>Science </a:t>
            </a:r>
            <a:r>
              <a:rPr lang="en-US" b="1" dirty="0"/>
              <a:t>363</a:t>
            </a:r>
            <a:r>
              <a:rPr lang="en-US" dirty="0"/>
              <a:t>, 379 (2019)</a:t>
            </a:r>
          </a:p>
        </p:txBody>
      </p:sp>
    </p:spTree>
    <p:extLst>
      <p:ext uri="{BB962C8B-B14F-4D97-AF65-F5344CB8AC3E}">
        <p14:creationId xmlns:p14="http://schemas.microsoft.com/office/powerpoint/2010/main" val="1306525349"/>
      </p:ext>
    </p:extLst>
  </p:cSld>
  <p:clrMapOvr>
    <a:masterClrMapping/>
  </p:clrMapOvr>
  <mc:AlternateContent xmlns:mc="http://schemas.openxmlformats.org/markup-compatibility/2006" xmlns:p14="http://schemas.microsoft.com/office/powerpoint/2010/main">
    <mc:Choice Requires="p14">
      <p:transition spd="slow" p14:dur="2000" advTm="690"/>
    </mc:Choice>
    <mc:Fallback xmlns="">
      <p:transition xmlns:p14="http://schemas.microsoft.com/office/powerpoint/2010/main" spd="slow" advTm="690"/>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457200" y="76200"/>
            <a:ext cx="8229600" cy="1143000"/>
          </a:xfrm>
        </p:spPr>
        <p:txBody>
          <a:bodyPr>
            <a:normAutofit/>
          </a:bodyPr>
          <a:lstStyle/>
          <a:p>
            <a:pPr eaLnBrk="1" hangingPunct="1">
              <a:defRPr/>
            </a:pPr>
            <a:r>
              <a:rPr lang="en-US" sz="3200" b="1" dirty="0"/>
              <a:t>Decaying density modulation</a:t>
            </a: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8534400" cy="560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184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0838" y="1524000"/>
            <a:ext cx="145256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extLst>
      <p:ext uri="{BB962C8B-B14F-4D97-AF65-F5344CB8AC3E}">
        <p14:creationId xmlns:p14="http://schemas.microsoft.com/office/powerpoint/2010/main" val="3172048821"/>
      </p:ext>
    </p:extLst>
  </p:cSld>
  <p:clrMapOvr>
    <a:masterClrMapping/>
  </p:clrMapOvr>
  <mc:AlternateContent xmlns:mc="http://schemas.openxmlformats.org/markup-compatibility/2006" xmlns:p14="http://schemas.microsoft.com/office/powerpoint/2010/main">
    <mc:Choice Requires="p14">
      <p:transition spd="slow" p14:dur="2000" advTm="26596"/>
    </mc:Choice>
    <mc:Fallback xmlns="">
      <p:transition xmlns:p14="http://schemas.microsoft.com/office/powerpoint/2010/main" spd="slow" advTm="26596"/>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457200" y="76200"/>
            <a:ext cx="8229600" cy="1143000"/>
          </a:xfrm>
        </p:spPr>
        <p:txBody>
          <a:bodyPr>
            <a:normAutofit/>
          </a:bodyPr>
          <a:lstStyle/>
          <a:p>
            <a:pPr eaLnBrk="1" hangingPunct="1">
              <a:defRPr/>
            </a:pPr>
            <a:r>
              <a:rPr lang="en-US" sz="3200" b="1" dirty="0"/>
              <a:t>Decaying density modulation</a:t>
            </a: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8534400" cy="560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184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0838" y="1524000"/>
            <a:ext cx="145256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5" name="Rounded Rectangle 4"/>
          <p:cNvSpPr/>
          <p:nvPr/>
        </p:nvSpPr>
        <p:spPr>
          <a:xfrm>
            <a:off x="4114800" y="2579286"/>
            <a:ext cx="4464069" cy="956478"/>
          </a:xfrm>
          <a:prstGeom prst="roundRect">
            <a:avLst/>
          </a:prstGeom>
          <a:solidFill>
            <a:schemeClr val="accent6">
              <a:lumMod val="40000"/>
              <a:lumOff val="60000"/>
            </a:schemeClr>
          </a:solidFill>
          <a:ln w="76200">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3200" dirty="0">
                <a:solidFill>
                  <a:schemeClr val="tx1"/>
                </a:solidFill>
              </a:rPr>
              <a:t>Not explained by diffusion alone!</a:t>
            </a:r>
          </a:p>
        </p:txBody>
      </p:sp>
    </p:spTree>
    <p:extLst>
      <p:ext uri="{BB962C8B-B14F-4D97-AF65-F5344CB8AC3E}">
        <p14:creationId xmlns:p14="http://schemas.microsoft.com/office/powerpoint/2010/main" val="817442454"/>
      </p:ext>
    </p:extLst>
  </p:cSld>
  <p:clrMapOvr>
    <a:masterClrMapping/>
  </p:clrMapOvr>
  <mc:AlternateContent xmlns:mc="http://schemas.openxmlformats.org/markup-compatibility/2006" xmlns:p14="http://schemas.microsoft.com/office/powerpoint/2010/main">
    <mc:Choice Requires="p14">
      <p:transition spd="slow" p14:dur="2000" advTm="26596"/>
    </mc:Choice>
    <mc:Fallback xmlns="">
      <p:transition xmlns:p14="http://schemas.microsoft.com/office/powerpoint/2010/main" spd="slow" advTm="26596"/>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457200" y="76200"/>
            <a:ext cx="8229600" cy="1143000"/>
          </a:xfrm>
        </p:spPr>
        <p:txBody>
          <a:bodyPr>
            <a:normAutofit/>
          </a:bodyPr>
          <a:lstStyle/>
          <a:p>
            <a:pPr eaLnBrk="1" hangingPunct="1">
              <a:defRPr/>
            </a:pPr>
            <a:r>
              <a:rPr lang="en-US" sz="3200" b="1" dirty="0"/>
              <a:t>Decaying density modulation</a:t>
            </a: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66800"/>
            <a:ext cx="8532813" cy="560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0838" y="1524000"/>
            <a:ext cx="145256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extLst>
      <p:ext uri="{BB962C8B-B14F-4D97-AF65-F5344CB8AC3E}">
        <p14:creationId xmlns:p14="http://schemas.microsoft.com/office/powerpoint/2010/main" val="3393568866"/>
      </p:ext>
    </p:extLst>
  </p:cSld>
  <p:clrMapOvr>
    <a:masterClrMapping/>
  </p:clrMapOvr>
  <mc:AlternateContent xmlns:mc="http://schemas.openxmlformats.org/markup-compatibility/2006" xmlns:p14="http://schemas.microsoft.com/office/powerpoint/2010/main">
    <mc:Choice Requires="p14">
      <p:transition spd="slow" p14:dur="2000" advTm="2667"/>
    </mc:Choice>
    <mc:Fallback xmlns="">
      <p:transition xmlns:p14="http://schemas.microsoft.com/office/powerpoint/2010/main" spd="slow" advTm="2667"/>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457200" y="76200"/>
            <a:ext cx="8229600" cy="1143000"/>
          </a:xfrm>
        </p:spPr>
        <p:txBody>
          <a:bodyPr>
            <a:normAutofit/>
          </a:bodyPr>
          <a:lstStyle/>
          <a:p>
            <a:pPr eaLnBrk="1" hangingPunct="1">
              <a:defRPr/>
            </a:pPr>
            <a:r>
              <a:rPr lang="en-US" sz="3200" b="1" dirty="0"/>
              <a:t>Decaying density modulation</a:t>
            </a: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66800"/>
            <a:ext cx="8532813" cy="560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0838" y="1524000"/>
            <a:ext cx="145256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extLst>
      <p:ext uri="{BB962C8B-B14F-4D97-AF65-F5344CB8AC3E}">
        <p14:creationId xmlns:p14="http://schemas.microsoft.com/office/powerpoint/2010/main" val="1306361982"/>
      </p:ext>
    </p:extLst>
  </p:cSld>
  <p:clrMapOvr>
    <a:masterClrMapping/>
  </p:clrMapOvr>
  <mc:AlternateContent xmlns:mc="http://schemas.openxmlformats.org/markup-compatibility/2006" xmlns:p14="http://schemas.microsoft.com/office/powerpoint/2010/main">
    <mc:Choice Requires="p14">
      <p:transition spd="slow" p14:dur="2000" advTm="1228"/>
    </mc:Choice>
    <mc:Fallback xmlns="">
      <p:transition xmlns:p14="http://schemas.microsoft.com/office/powerpoint/2010/main" spd="slow" advTm="1228"/>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a:xfrm>
            <a:off x="457200" y="76200"/>
            <a:ext cx="8229600" cy="1143000"/>
          </a:xfrm>
        </p:spPr>
        <p:txBody>
          <a:bodyPr>
            <a:normAutofit/>
          </a:bodyPr>
          <a:lstStyle/>
          <a:p>
            <a:pPr eaLnBrk="1" hangingPunct="1">
              <a:defRPr/>
            </a:pPr>
            <a:r>
              <a:rPr lang="en-US" sz="3200" b="1" dirty="0"/>
              <a:t>Decaying density modulation</a:t>
            </a: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66800"/>
            <a:ext cx="8532813" cy="560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0838" y="1524000"/>
            <a:ext cx="145256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extLst>
      <p:ext uri="{BB962C8B-B14F-4D97-AF65-F5344CB8AC3E}">
        <p14:creationId xmlns:p14="http://schemas.microsoft.com/office/powerpoint/2010/main" val="1171839074"/>
      </p:ext>
    </p:extLst>
  </p:cSld>
  <p:clrMapOvr>
    <a:masterClrMapping/>
  </p:clrMapOvr>
  <mc:AlternateContent xmlns:mc="http://schemas.openxmlformats.org/markup-compatibility/2006" xmlns:p14="http://schemas.microsoft.com/office/powerpoint/2010/main">
    <mc:Choice Requires="p14">
      <p:transition spd="slow" p14:dur="2000" advTm="25346"/>
    </mc:Choice>
    <mc:Fallback xmlns="">
      <p:transition xmlns:p14="http://schemas.microsoft.com/office/powerpoint/2010/main" spd="slow" advTm="25346"/>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xfrm>
            <a:off x="457200" y="76200"/>
            <a:ext cx="8229600" cy="1143000"/>
          </a:xfrm>
        </p:spPr>
        <p:txBody>
          <a:bodyPr>
            <a:normAutofit/>
          </a:bodyPr>
          <a:lstStyle/>
          <a:p>
            <a:pPr eaLnBrk="1" hangingPunct="1">
              <a:defRPr/>
            </a:pPr>
            <a:r>
              <a:rPr lang="en-US" sz="3200" b="1" dirty="0"/>
              <a:t>Hydrodynamic Model</a:t>
            </a:r>
          </a:p>
        </p:txBody>
      </p:sp>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5963" y="1905000"/>
            <a:ext cx="43132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23556" name="AutoShape 4"/>
          <p:cNvSpPr>
            <a:spLocks/>
          </p:cNvSpPr>
          <p:nvPr/>
        </p:nvSpPr>
        <p:spPr bwMode="auto">
          <a:xfrm rot="5400000">
            <a:off x="5757863" y="596900"/>
            <a:ext cx="304800" cy="2159000"/>
          </a:xfrm>
          <a:custGeom>
            <a:avLst/>
            <a:gdLst>
              <a:gd name="T0" fmla="*/ 21600 w 21600"/>
              <a:gd name="T1" fmla="*/ 21600 h 21600"/>
              <a:gd name="T2" fmla="*/ 10800 w 21600"/>
              <a:gd name="T3" fmla="*/ 21346 h 21600"/>
              <a:gd name="T4" fmla="*/ 10800 w 21600"/>
              <a:gd name="T5" fmla="*/ 11054 h 21600"/>
              <a:gd name="T6" fmla="*/ 0 w 21600"/>
              <a:gd name="T7" fmla="*/ 10800 h 21600"/>
              <a:gd name="T8" fmla="*/ 10800 w 21600"/>
              <a:gd name="T9" fmla="*/ 10546 h 21600"/>
              <a:gd name="T10" fmla="*/ 10800 w 21600"/>
              <a:gd name="T11" fmla="*/ 254 h 21600"/>
              <a:gd name="T12" fmla="*/ 2160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21600" y="21600"/>
                </a:moveTo>
                <a:cubicBezTo>
                  <a:pt x="15635" y="21600"/>
                  <a:pt x="10800" y="21486"/>
                  <a:pt x="10800" y="21346"/>
                </a:cubicBezTo>
                <a:lnTo>
                  <a:pt x="10800" y="11054"/>
                </a:lnTo>
                <a:cubicBezTo>
                  <a:pt x="10800" y="10914"/>
                  <a:pt x="5965" y="10800"/>
                  <a:pt x="0" y="10800"/>
                </a:cubicBezTo>
                <a:cubicBezTo>
                  <a:pt x="5965" y="10800"/>
                  <a:pt x="10800" y="10686"/>
                  <a:pt x="10800" y="10546"/>
                </a:cubicBezTo>
                <a:lnTo>
                  <a:pt x="10800" y="254"/>
                </a:lnTo>
                <a:cubicBezTo>
                  <a:pt x="10800" y="114"/>
                  <a:pt x="15635" y="0"/>
                  <a:pt x="21600" y="0"/>
                </a:cubicBezTo>
              </a:path>
            </a:pathLst>
          </a:custGeom>
          <a:noFill/>
          <a:ln w="31750" cap="flat">
            <a:solidFill>
              <a:srgbClr val="92D05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3557" name="AutoShape 5"/>
          <p:cNvSpPr>
            <a:spLocks/>
          </p:cNvSpPr>
          <p:nvPr/>
        </p:nvSpPr>
        <p:spPr bwMode="auto">
          <a:xfrm rot="-5400000">
            <a:off x="7535863" y="1943100"/>
            <a:ext cx="304800" cy="1752600"/>
          </a:xfrm>
          <a:custGeom>
            <a:avLst/>
            <a:gdLst>
              <a:gd name="T0" fmla="*/ 21600 w 21600"/>
              <a:gd name="T1" fmla="*/ 21600 h 21600"/>
              <a:gd name="T2" fmla="*/ 10800 w 21600"/>
              <a:gd name="T3" fmla="*/ 21287 h 21600"/>
              <a:gd name="T4" fmla="*/ 10800 w 21600"/>
              <a:gd name="T5" fmla="*/ 11113 h 21600"/>
              <a:gd name="T6" fmla="*/ 0 w 21600"/>
              <a:gd name="T7" fmla="*/ 10800 h 21600"/>
              <a:gd name="T8" fmla="*/ 10800 w 21600"/>
              <a:gd name="T9" fmla="*/ 10487 h 21600"/>
              <a:gd name="T10" fmla="*/ 10800 w 21600"/>
              <a:gd name="T11" fmla="*/ 313 h 21600"/>
              <a:gd name="T12" fmla="*/ 2160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21600" y="21600"/>
                </a:moveTo>
                <a:cubicBezTo>
                  <a:pt x="15635" y="21600"/>
                  <a:pt x="10800" y="21460"/>
                  <a:pt x="10800" y="21287"/>
                </a:cubicBezTo>
                <a:lnTo>
                  <a:pt x="10800" y="11113"/>
                </a:lnTo>
                <a:cubicBezTo>
                  <a:pt x="10800" y="10940"/>
                  <a:pt x="5965" y="10800"/>
                  <a:pt x="0" y="10800"/>
                </a:cubicBezTo>
                <a:cubicBezTo>
                  <a:pt x="5965" y="10800"/>
                  <a:pt x="10800" y="10660"/>
                  <a:pt x="10800" y="10487"/>
                </a:cubicBezTo>
                <a:lnTo>
                  <a:pt x="10800" y="313"/>
                </a:lnTo>
                <a:cubicBezTo>
                  <a:pt x="10800" y="140"/>
                  <a:pt x="15635" y="0"/>
                  <a:pt x="21600" y="0"/>
                </a:cubicBezTo>
              </a:path>
            </a:pathLst>
          </a:custGeom>
          <a:noFill/>
          <a:ln w="31750" cap="flat">
            <a:solidFill>
              <a:srgbClr val="C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3558" name="Rectangle 6"/>
          <p:cNvSpPr>
            <a:spLocks/>
          </p:cNvSpPr>
          <p:nvPr/>
        </p:nvSpPr>
        <p:spPr bwMode="auto">
          <a:xfrm>
            <a:off x="7135813" y="3033713"/>
            <a:ext cx="1014412"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wrap="none" lIns="38100" tIns="38100" rIns="38100" bIns="38100">
            <a:spAutoFit/>
          </a:bodyPr>
          <a:lstStyle/>
          <a:p>
            <a:pPr algn="l"/>
            <a:r>
              <a:rPr lang="en-US" sz="1800">
                <a:solidFill>
                  <a:schemeClr val="tx1"/>
                </a:solidFill>
                <a:latin typeface="Calibri" charset="0"/>
                <a:ea typeface="ＭＳ Ｐゴシック" charset="0"/>
                <a:sym typeface="Calibri" charset="0"/>
              </a:rPr>
              <a:t>Fick</a:t>
            </a:r>
            <a:r>
              <a:rPr lang="ja-JP" altLang="en-US" sz="1800">
                <a:solidFill>
                  <a:schemeClr val="tx1"/>
                </a:solidFill>
                <a:latin typeface="Arial" charset="0"/>
                <a:ea typeface="ＭＳ Ｐゴシック" charset="0"/>
                <a:sym typeface="Calibri" charset="0"/>
              </a:rPr>
              <a:t>’</a:t>
            </a:r>
            <a:r>
              <a:rPr lang="en-US" altLang="ja-JP" sz="1800">
                <a:solidFill>
                  <a:schemeClr val="tx1"/>
                </a:solidFill>
                <a:latin typeface="Calibri" charset="0"/>
                <a:ea typeface="Calibri" charset="0"/>
                <a:cs typeface="Calibri" charset="0"/>
                <a:sym typeface="Calibri" charset="0"/>
              </a:rPr>
              <a:t>s Law</a:t>
            </a:r>
            <a:endParaRPr lang="en-US" sz="1800">
              <a:solidFill>
                <a:schemeClr val="tx1"/>
              </a:solidFill>
              <a:latin typeface="Calibri" charset="0"/>
              <a:ea typeface="Calibri" charset="0"/>
              <a:cs typeface="Calibri" charset="0"/>
              <a:sym typeface="Calibri" charset="0"/>
            </a:endParaRPr>
          </a:p>
        </p:txBody>
      </p:sp>
      <p:sp>
        <p:nvSpPr>
          <p:cNvPr id="23559" name="Rectangle 7"/>
          <p:cNvSpPr>
            <a:spLocks/>
          </p:cNvSpPr>
          <p:nvPr/>
        </p:nvSpPr>
        <p:spPr bwMode="auto">
          <a:xfrm>
            <a:off x="4800600" y="1154113"/>
            <a:ext cx="21590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wrap="none" lIns="38100" tIns="38100" rIns="38100" bIns="38100">
            <a:spAutoFit/>
          </a:bodyPr>
          <a:lstStyle/>
          <a:p>
            <a:pPr algn="l"/>
            <a:r>
              <a:rPr lang="ja-JP" altLang="en-US" sz="1800" dirty="0">
                <a:solidFill>
                  <a:schemeClr val="tx1"/>
                </a:solidFill>
                <a:latin typeface="Arial" charset="0"/>
                <a:ea typeface="ＭＳ Ｐゴシック" charset="0"/>
                <a:sym typeface="Calibri" charset="0"/>
              </a:rPr>
              <a:t>“</a:t>
            </a:r>
            <a:r>
              <a:rPr lang="en-US" altLang="ja-JP" sz="1800" dirty="0">
                <a:solidFill>
                  <a:schemeClr val="tx1"/>
                </a:solidFill>
                <a:latin typeface="Calibri" charset="0"/>
                <a:ea typeface="Calibri" charset="0"/>
                <a:cs typeface="Calibri" charset="0"/>
                <a:sym typeface="Calibri" charset="0"/>
              </a:rPr>
              <a:t>charge</a:t>
            </a:r>
            <a:r>
              <a:rPr lang="ja-JP" altLang="en-US" sz="1800" dirty="0">
                <a:solidFill>
                  <a:schemeClr val="tx1"/>
                </a:solidFill>
                <a:latin typeface="Arial" charset="0"/>
                <a:ea typeface="ＭＳ Ｐゴシック" charset="0"/>
                <a:sym typeface="Calibri" charset="0"/>
              </a:rPr>
              <a:t>”</a:t>
            </a:r>
            <a:r>
              <a:rPr lang="en-US" altLang="ja-JP" sz="1800" dirty="0">
                <a:solidFill>
                  <a:schemeClr val="tx1"/>
                </a:solidFill>
                <a:latin typeface="Calibri" charset="0"/>
                <a:ea typeface="Calibri" charset="0"/>
                <a:cs typeface="Calibri" charset="0"/>
                <a:sym typeface="Calibri" charset="0"/>
              </a:rPr>
              <a:t> conservation</a:t>
            </a:r>
            <a:endParaRPr lang="en-US" sz="1800" dirty="0">
              <a:solidFill>
                <a:schemeClr val="tx1"/>
              </a:solidFill>
              <a:latin typeface="Calibri" charset="0"/>
              <a:ea typeface="Calibri" charset="0"/>
              <a:cs typeface="Calibri" charset="0"/>
              <a:sym typeface="Calibri" charset="0"/>
            </a:endParaRPr>
          </a:p>
        </p:txBody>
      </p:sp>
      <p:sp>
        <p:nvSpPr>
          <p:cNvPr id="23560" name="AutoShape 8"/>
          <p:cNvSpPr>
            <a:spLocks/>
          </p:cNvSpPr>
          <p:nvPr/>
        </p:nvSpPr>
        <p:spPr bwMode="auto">
          <a:xfrm>
            <a:off x="5486400" y="2817813"/>
            <a:ext cx="609600" cy="1244600"/>
          </a:xfrm>
          <a:custGeom>
            <a:avLst/>
            <a:gdLst>
              <a:gd name="T0" fmla="*/ 0 w 21600"/>
              <a:gd name="T1" fmla="*/ 16308 h 21600"/>
              <a:gd name="T2" fmla="*/ 5400 w 21600"/>
              <a:gd name="T3" fmla="*/ 16308 h 21600"/>
              <a:gd name="T4" fmla="*/ 5400 w 21600"/>
              <a:gd name="T5" fmla="*/ 0 h 21600"/>
              <a:gd name="T6" fmla="*/ 16200 w 21600"/>
              <a:gd name="T7" fmla="*/ 0 h 21600"/>
              <a:gd name="T8" fmla="*/ 16200 w 21600"/>
              <a:gd name="T9" fmla="*/ 16308 h 21600"/>
              <a:gd name="T10" fmla="*/ 21600 w 21600"/>
              <a:gd name="T11" fmla="*/ 16308 h 21600"/>
              <a:gd name="T12" fmla="*/ 10800 w 21600"/>
              <a:gd name="T13" fmla="*/ 21600 h 21600"/>
              <a:gd name="T14" fmla="*/ 0 w 21600"/>
              <a:gd name="T15" fmla="*/ 16308 h 21600"/>
              <a:gd name="T16" fmla="*/ 0 w 21600"/>
              <a:gd name="T17" fmla="*/ 16308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00" h="21600">
                <a:moveTo>
                  <a:pt x="0" y="16308"/>
                </a:moveTo>
                <a:lnTo>
                  <a:pt x="5400" y="16308"/>
                </a:lnTo>
                <a:lnTo>
                  <a:pt x="5400" y="0"/>
                </a:lnTo>
                <a:lnTo>
                  <a:pt x="16200" y="0"/>
                </a:lnTo>
                <a:lnTo>
                  <a:pt x="16200" y="16308"/>
                </a:lnTo>
                <a:lnTo>
                  <a:pt x="21600" y="16308"/>
                </a:lnTo>
                <a:lnTo>
                  <a:pt x="10800" y="21600"/>
                </a:lnTo>
                <a:lnTo>
                  <a:pt x="0" y="16308"/>
                </a:lnTo>
                <a:close/>
                <a:moveTo>
                  <a:pt x="0" y="16308"/>
                </a:moveTo>
              </a:path>
            </a:pathLst>
          </a:custGeom>
          <a:solidFill>
            <a:schemeClr val="accent1"/>
          </a:solidFill>
          <a:ln w="25400" cap="flat">
            <a:solidFill>
              <a:srgbClr val="395E89"/>
            </a:solidFill>
            <a:prstDash val="solid"/>
            <a:round/>
            <a:headEnd type="none" w="med" len="med"/>
            <a:tailEnd type="none" w="med" len="med"/>
          </a:ln>
        </p:spPr>
        <p:txBody>
          <a:bodyPr lIns="0" tIns="0" rIns="0" bIns="0"/>
          <a:lstStyle/>
          <a:p>
            <a:endParaRPr lang="en-US"/>
          </a:p>
        </p:txBody>
      </p:sp>
      <p:pic>
        <p:nvPicPr>
          <p:cNvPr id="2356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4267200"/>
            <a:ext cx="4691063" cy="896938"/>
          </a:xfrm>
          <a:prstGeom prst="rect">
            <a:avLst/>
          </a:prstGeom>
          <a:noFill/>
          <a:ln w="34925">
            <a:solidFill>
              <a:srgbClr val="548DD4"/>
            </a:solidFill>
            <a:round/>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 y="1524000"/>
            <a:ext cx="3564661" cy="3970318"/>
          </a:xfrm>
          <a:prstGeom prst="rect">
            <a:avLst/>
          </a:prstGeom>
          <a:noFill/>
        </p:spPr>
        <p:txBody>
          <a:bodyPr wrap="square" rtlCol="0">
            <a:spAutoFit/>
          </a:bodyPr>
          <a:lstStyle/>
          <a:p>
            <a:pPr marL="285750" indent="-285750">
              <a:buFont typeface="Arial"/>
              <a:buChar char="•"/>
            </a:pPr>
            <a:r>
              <a:rPr lang="en-US" sz="2800" dirty="0"/>
              <a:t>Diffusion (Fick’s Law) neglects finite time to establish current.</a:t>
            </a:r>
          </a:p>
          <a:p>
            <a:pPr marL="285750" indent="-285750">
              <a:buFont typeface="Arial"/>
              <a:buChar char="•"/>
            </a:pPr>
            <a:r>
              <a:rPr lang="en-US" sz="2800" dirty="0"/>
              <a:t>D, diffusion constant</a:t>
            </a:r>
          </a:p>
          <a:p>
            <a:pPr marL="285750" indent="-285750">
              <a:buFont typeface="Arial"/>
              <a:buChar char="•"/>
            </a:pPr>
            <a:r>
              <a:rPr lang="en-US" sz="2800" dirty="0" err="1"/>
              <a:t>Γ</a:t>
            </a:r>
            <a:r>
              <a:rPr lang="en-US" sz="2800" dirty="0"/>
              <a:t>, current relaxation. rate.</a:t>
            </a:r>
          </a:p>
          <a:p>
            <a:pPr marL="285750" indent="-285750">
              <a:buFont typeface="Arial"/>
              <a:buChar char="•"/>
            </a:pPr>
            <a:r>
              <a:rPr lang="en-US" sz="2800" dirty="0"/>
              <a:t>Crossover from diffusive mode to sound mode.</a:t>
            </a:r>
          </a:p>
        </p:txBody>
      </p:sp>
    </p:spTree>
    <p:extLst>
      <p:ext uri="{BB962C8B-B14F-4D97-AF65-F5344CB8AC3E}">
        <p14:creationId xmlns:p14="http://schemas.microsoft.com/office/powerpoint/2010/main" val="551183669"/>
      </p:ext>
    </p:extLst>
  </p:cSld>
  <p:clrMapOvr>
    <a:masterClrMapping/>
  </p:clrMapOvr>
  <mc:AlternateContent xmlns:mc="http://schemas.openxmlformats.org/markup-compatibility/2006" xmlns:p14="http://schemas.microsoft.com/office/powerpoint/2010/main">
    <mc:Choice Requires="p14">
      <p:transition spd="slow" p14:dur="2000" advTm="121944"/>
    </mc:Choice>
    <mc:Fallback xmlns="">
      <p:transition xmlns:p14="http://schemas.microsoft.com/office/powerpoint/2010/main" spd="slow" advTm="121944"/>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1066800"/>
            <a:ext cx="5334000" cy="4525963"/>
          </a:xfrm>
        </p:spPr>
        <p:txBody>
          <a:bodyPr>
            <a:normAutofit/>
          </a:bodyPr>
          <a:lstStyle/>
          <a:p>
            <a:r>
              <a:rPr lang="en-US" sz="2400" dirty="0" smtClean="0"/>
              <a:t>High-</a:t>
            </a:r>
            <a:r>
              <a:rPr lang="en-US" sz="2400" dirty="0" err="1" smtClean="0"/>
              <a:t>T</a:t>
            </a:r>
            <a:r>
              <a:rPr lang="en-US" sz="2400" baseline="-25000" dirty="0" err="1" smtClean="0"/>
              <a:t>c</a:t>
            </a:r>
            <a:r>
              <a:rPr lang="en-US" sz="2400" dirty="0" smtClean="0"/>
              <a:t> superconductivity a challenge for over 30 years.</a:t>
            </a:r>
          </a:p>
          <a:p>
            <a:r>
              <a:rPr lang="en-US" sz="2400" dirty="0" smtClean="0"/>
              <a:t>Condensed matter community has brought many tools to bear on the problem: transport, ARPES, optics, specific heat, NMR, etc.</a:t>
            </a:r>
          </a:p>
        </p:txBody>
      </p:sp>
      <p:sp>
        <p:nvSpPr>
          <p:cNvPr id="5" name="11 Rectángulo"/>
          <p:cNvSpPr txBox="1">
            <a:spLocks/>
          </p:cNvSpPr>
          <p:nvPr/>
        </p:nvSpPr>
        <p:spPr>
          <a:xfrm>
            <a:off x="608013" y="228600"/>
            <a:ext cx="7926387" cy="584776"/>
          </a:xfrm>
          <a:prstGeom prst="rect">
            <a:avLst/>
          </a:prstGeom>
        </p:spPr>
        <p:txBody>
          <a:bodyPr wrap="square">
            <a:spAutoFit/>
          </a:bodyPr>
          <a:lstStyle/>
          <a:p>
            <a:pPr algn="ctr" fontAlgn="auto">
              <a:spcAft>
                <a:spcPts val="0"/>
              </a:spcAft>
              <a:defRPr/>
            </a:pPr>
            <a:r>
              <a:rPr lang="en-US" sz="3200" b="1" dirty="0" smtClean="0"/>
              <a:t>The </a:t>
            </a:r>
            <a:r>
              <a:rPr lang="en-US" sz="3200" b="1" dirty="0" err="1" smtClean="0"/>
              <a:t>cuprate</a:t>
            </a:r>
            <a:r>
              <a:rPr lang="en-US" sz="3200" b="1" dirty="0" smtClean="0"/>
              <a:t> superconductors</a:t>
            </a:r>
            <a:endParaRPr lang="en-US" sz="1400" dirty="0">
              <a:latin typeface="Humanst521 BT" pitchFamily="34" charset="0"/>
            </a:endParaRPr>
          </a:p>
        </p:txBody>
      </p:sp>
      <p:pic>
        <p:nvPicPr>
          <p:cNvPr id="6" name="Picture 5"/>
          <p:cNvPicPr>
            <a:picLocks noChangeAspect="1"/>
          </p:cNvPicPr>
          <p:nvPr/>
        </p:nvPicPr>
        <p:blipFill rotWithShape="1">
          <a:blip r:embed="rId2"/>
          <a:srcRect l="18524" t="16468" r="4715" b="-16468"/>
          <a:stretch/>
        </p:blipFill>
        <p:spPr>
          <a:xfrm>
            <a:off x="533400" y="1143000"/>
            <a:ext cx="2947906" cy="2167943"/>
          </a:xfrm>
          <a:prstGeom prst="rect">
            <a:avLst/>
          </a:prstGeom>
        </p:spPr>
      </p:pic>
      <p:sp>
        <p:nvSpPr>
          <p:cNvPr id="11" name="TextBox 10"/>
          <p:cNvSpPr txBox="1"/>
          <p:nvPr/>
        </p:nvSpPr>
        <p:spPr>
          <a:xfrm>
            <a:off x="2909154" y="6550223"/>
            <a:ext cx="2729646" cy="307777"/>
          </a:xfrm>
          <a:prstGeom prst="rect">
            <a:avLst/>
          </a:prstGeom>
          <a:noFill/>
        </p:spPr>
        <p:txBody>
          <a:bodyPr wrap="none" rtlCol="0">
            <a:spAutoFit/>
          </a:bodyPr>
          <a:lstStyle/>
          <a:p>
            <a:r>
              <a:rPr lang="en-US" sz="1400" dirty="0" smtClean="0"/>
              <a:t>H. Ding </a:t>
            </a:r>
            <a:r>
              <a:rPr lang="en-US" sz="1400" i="1" dirty="0" smtClean="0"/>
              <a:t>et al, </a:t>
            </a:r>
            <a:r>
              <a:rPr lang="en-US" sz="1400" dirty="0" smtClean="0"/>
              <a:t>PRB </a:t>
            </a:r>
            <a:r>
              <a:rPr lang="en-US" sz="1400" b="1" dirty="0" smtClean="0"/>
              <a:t>54</a:t>
            </a:r>
            <a:r>
              <a:rPr lang="en-US" sz="1400" dirty="0" smtClean="0"/>
              <a:t>, R9678 (1996)</a:t>
            </a:r>
            <a:endParaRPr lang="en-US" sz="1400" dirty="0"/>
          </a:p>
        </p:txBody>
      </p:sp>
      <p:pic>
        <p:nvPicPr>
          <p:cNvPr id="12" name="Picture 11"/>
          <p:cNvPicPr>
            <a:picLocks noChangeAspect="1"/>
          </p:cNvPicPr>
          <p:nvPr/>
        </p:nvPicPr>
        <p:blipFill>
          <a:blip r:embed="rId3"/>
          <a:stretch>
            <a:fillRect/>
          </a:stretch>
        </p:blipFill>
        <p:spPr>
          <a:xfrm>
            <a:off x="0" y="3141617"/>
            <a:ext cx="2840249" cy="3699898"/>
          </a:xfrm>
          <a:prstGeom prst="rect">
            <a:avLst/>
          </a:prstGeom>
        </p:spPr>
      </p:pic>
      <p:pic>
        <p:nvPicPr>
          <p:cNvPr id="13" name="Picture 12" descr="cuprate_BZ_one_fourth.jpg"/>
          <p:cNvPicPr>
            <a:picLocks noChangeAspect="1"/>
          </p:cNvPicPr>
          <p:nvPr/>
        </p:nvPicPr>
        <p:blipFill>
          <a:blip r:embed="rId4" cstate="print"/>
          <a:stretch>
            <a:fillRect/>
          </a:stretch>
        </p:blipFill>
        <p:spPr>
          <a:xfrm>
            <a:off x="3352800" y="5029200"/>
            <a:ext cx="1757885" cy="1357251"/>
          </a:xfrm>
          <a:prstGeom prst="rect">
            <a:avLst/>
          </a:prstGeom>
        </p:spPr>
      </p:pic>
      <p:cxnSp>
        <p:nvCxnSpPr>
          <p:cNvPr id="14" name="Straight Connector 13"/>
          <p:cNvCxnSpPr/>
          <p:nvPr/>
        </p:nvCxnSpPr>
        <p:spPr>
          <a:xfrm flipH="1">
            <a:off x="4139203" y="5148390"/>
            <a:ext cx="426720" cy="704353"/>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4277092" y="5333056"/>
                <a:ext cx="374141" cy="369332"/>
              </a:xfrm>
              <a:prstGeom prst="rect">
                <a:avLst/>
              </a:prstGeom>
              <a:noFill/>
            </p:spPr>
            <p:txBody>
              <a:bodyPr wrap="none" rtlCol="0">
                <a:spAutoFit/>
              </a:bodyPr>
              <a:lstStyle/>
              <a:p>
                <a14:m>
                  <m:oMathPara xmlns=""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𝜃</m:t>
                      </m:r>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4277092" y="5333056"/>
                <a:ext cx="374141" cy="36933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654800" y="5683172"/>
                <a:ext cx="839011" cy="369332"/>
              </a:xfrm>
              <a:prstGeom prst="rect">
                <a:avLst/>
              </a:prstGeom>
              <a:noFill/>
            </p:spPr>
            <p:txBody>
              <a:bodyPr wrap="none" rtlCol="0">
                <a:spAutoFit/>
              </a:bodyPr>
              <a:lstStyle/>
              <a:p>
                <a14:m>
                  <m:oMathPara xmlns=""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𝑐𝑜𝑠</m:t>
                      </m:r>
                      <m:r>
                        <a:rPr lang="en-US" b="0" i="1" smtClean="0">
                          <a:solidFill>
                            <a:srgbClr val="FF0000"/>
                          </a:solidFill>
                          <a:latin typeface="Cambria Math" panose="02040503050406030204" pitchFamily="18" charset="0"/>
                        </a:rPr>
                        <m:t>2</m:t>
                      </m:r>
                      <m:r>
                        <a:rPr lang="en-US" b="0" i="1" smtClean="0">
                          <a:solidFill>
                            <a:srgbClr val="FF0000"/>
                          </a:solidFill>
                          <a:latin typeface="Cambria Math" panose="02040503050406030204" pitchFamily="18" charset="0"/>
                        </a:rPr>
                        <m:t>𝜃</m:t>
                      </m:r>
                    </m:oMath>
                  </m:oMathPara>
                </a14:m>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654800" y="5683172"/>
                <a:ext cx="839011" cy="369332"/>
              </a:xfrm>
              <a:prstGeom prst="rect">
                <a:avLst/>
              </a:prstGeom>
              <a:blipFill rotWithShape="1">
                <a:blip r:embed="rId6"/>
                <a:stretch>
                  <a:fillRect/>
                </a:stretch>
              </a:blipFill>
            </p:spPr>
            <p:txBody>
              <a:bodyPr/>
              <a:lstStyle/>
              <a:p>
                <a:r>
                  <a:rPr lang="en-US">
                    <a:noFill/>
                  </a:rPr>
                  <a:t> </a:t>
                </a:r>
              </a:p>
            </p:txBody>
          </p:sp>
        </mc:Fallback>
      </mc:AlternateContent>
      <p:cxnSp>
        <p:nvCxnSpPr>
          <p:cNvPr id="17" name="Straight Arrow Connector 16"/>
          <p:cNvCxnSpPr/>
          <p:nvPr/>
        </p:nvCxnSpPr>
        <p:spPr>
          <a:xfrm flipV="1">
            <a:off x="1002287" y="4650694"/>
            <a:ext cx="237763" cy="111252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493811" y="5763214"/>
            <a:ext cx="432768" cy="5285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967936" y="5706294"/>
            <a:ext cx="665567" cy="369332"/>
          </a:xfrm>
          <a:prstGeom prst="rect">
            <a:avLst/>
          </a:prstGeom>
          <a:noFill/>
        </p:spPr>
        <p:txBody>
          <a:bodyPr wrap="none" rtlCol="0">
            <a:spAutoFit/>
          </a:bodyPr>
          <a:lstStyle/>
          <a:p>
            <a:r>
              <a:rPr lang="en-US" dirty="0" smtClean="0">
                <a:solidFill>
                  <a:srgbClr val="FF0000"/>
                </a:solidFill>
              </a:rPr>
              <a:t>node</a:t>
            </a:r>
            <a:endParaRPr lang="en-US" dirty="0">
              <a:solidFill>
                <a:srgbClr val="FF0000"/>
              </a:solidFill>
            </a:endParaRPr>
          </a:p>
        </p:txBody>
      </p:sp>
      <p:sp>
        <p:nvSpPr>
          <p:cNvPr id="20" name="TextBox 19"/>
          <p:cNvSpPr txBox="1"/>
          <p:nvPr/>
        </p:nvSpPr>
        <p:spPr>
          <a:xfrm>
            <a:off x="3124200" y="3581400"/>
            <a:ext cx="2133600" cy="1200329"/>
          </a:xfrm>
          <a:prstGeom prst="rect">
            <a:avLst/>
          </a:prstGeom>
          <a:noFill/>
        </p:spPr>
        <p:txBody>
          <a:bodyPr wrap="square" rtlCol="0">
            <a:spAutoFit/>
          </a:bodyPr>
          <a:lstStyle/>
          <a:p>
            <a:r>
              <a:rPr lang="en-US" b="1" dirty="0" smtClean="0"/>
              <a:t>ARPES</a:t>
            </a:r>
          </a:p>
          <a:p>
            <a:r>
              <a:rPr lang="en-US" dirty="0" smtClean="0"/>
              <a:t>d-wave symmetry of gap, </a:t>
            </a:r>
            <a:r>
              <a:rPr lang="en-US" dirty="0" err="1" smtClean="0"/>
              <a:t>pseudogap</a:t>
            </a:r>
            <a:r>
              <a:rPr lang="en-US" dirty="0" smtClean="0"/>
              <a:t>, Fermi arcs</a:t>
            </a:r>
            <a:endParaRPr lang="en-US" dirty="0"/>
          </a:p>
        </p:txBody>
      </p:sp>
      <p:pic>
        <p:nvPicPr>
          <p:cNvPr id="2" name="Picture 1"/>
          <p:cNvPicPr>
            <a:picLocks noChangeAspect="1"/>
          </p:cNvPicPr>
          <p:nvPr/>
        </p:nvPicPr>
        <p:blipFill>
          <a:blip r:embed="rId7"/>
          <a:stretch>
            <a:fillRect/>
          </a:stretch>
        </p:blipFill>
        <p:spPr>
          <a:xfrm>
            <a:off x="6096000" y="4237626"/>
            <a:ext cx="2590800" cy="2357718"/>
          </a:xfrm>
          <a:prstGeom prst="rect">
            <a:avLst/>
          </a:prstGeom>
        </p:spPr>
      </p:pic>
      <p:sp>
        <p:nvSpPr>
          <p:cNvPr id="21" name="TextBox 20"/>
          <p:cNvSpPr txBox="1"/>
          <p:nvPr/>
        </p:nvSpPr>
        <p:spPr>
          <a:xfrm>
            <a:off x="5943600" y="3581400"/>
            <a:ext cx="3352800" cy="646331"/>
          </a:xfrm>
          <a:prstGeom prst="rect">
            <a:avLst/>
          </a:prstGeom>
          <a:noFill/>
        </p:spPr>
        <p:txBody>
          <a:bodyPr wrap="square" rtlCol="0">
            <a:spAutoFit/>
          </a:bodyPr>
          <a:lstStyle/>
          <a:p>
            <a:r>
              <a:rPr lang="en-US" b="1" dirty="0" smtClean="0"/>
              <a:t>Transport:</a:t>
            </a:r>
          </a:p>
          <a:p>
            <a:r>
              <a:rPr lang="en-US" dirty="0" smtClean="0"/>
              <a:t>Superconductivity, strange metal</a:t>
            </a:r>
            <a:endParaRPr lang="en-US" dirty="0"/>
          </a:p>
        </p:txBody>
      </p:sp>
      <p:sp>
        <p:nvSpPr>
          <p:cNvPr id="22" name="TextBox 21"/>
          <p:cNvSpPr txBox="1"/>
          <p:nvPr/>
        </p:nvSpPr>
        <p:spPr>
          <a:xfrm>
            <a:off x="6096000" y="6550223"/>
            <a:ext cx="2943985" cy="307777"/>
          </a:xfrm>
          <a:prstGeom prst="rect">
            <a:avLst/>
          </a:prstGeom>
          <a:noFill/>
        </p:spPr>
        <p:txBody>
          <a:bodyPr wrap="none" rtlCol="0">
            <a:spAutoFit/>
          </a:bodyPr>
          <a:lstStyle/>
          <a:p>
            <a:r>
              <a:rPr lang="en-US" sz="1400" dirty="0" smtClean="0"/>
              <a:t>M. </a:t>
            </a:r>
            <a:r>
              <a:rPr lang="en-US" sz="1400" dirty="0" err="1" smtClean="0"/>
              <a:t>Gurvitch</a:t>
            </a:r>
            <a:r>
              <a:rPr lang="en-US" sz="1400" dirty="0" smtClean="0"/>
              <a:t> </a:t>
            </a:r>
            <a:r>
              <a:rPr lang="en-US" sz="1400" i="1" dirty="0" smtClean="0"/>
              <a:t>et al, </a:t>
            </a:r>
            <a:r>
              <a:rPr lang="en-US" sz="1400" dirty="0" smtClean="0"/>
              <a:t>PRL </a:t>
            </a:r>
            <a:r>
              <a:rPr lang="en-US" sz="1400" b="1" dirty="0" smtClean="0"/>
              <a:t>59</a:t>
            </a:r>
            <a:r>
              <a:rPr lang="en-US" sz="1400" dirty="0" smtClean="0"/>
              <a:t>, 1337 (1987)</a:t>
            </a:r>
            <a:endParaRPr lang="en-US" sz="1400" dirty="0"/>
          </a:p>
        </p:txBody>
      </p:sp>
    </p:spTree>
    <p:extLst>
      <p:ext uri="{BB962C8B-B14F-4D97-AF65-F5344CB8AC3E}">
        <p14:creationId xmlns:p14="http://schemas.microsoft.com/office/powerpoint/2010/main" val="351804410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1875" y="914400"/>
            <a:ext cx="3746500"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23554" name="Rectangle 2"/>
          <p:cNvSpPr>
            <a:spLocks noGrp="1" noChangeArrowheads="1"/>
          </p:cNvSpPr>
          <p:nvPr>
            <p:ph type="title"/>
          </p:nvPr>
        </p:nvSpPr>
        <p:spPr>
          <a:xfrm>
            <a:off x="457200" y="76200"/>
            <a:ext cx="8229600" cy="1143000"/>
          </a:xfrm>
        </p:spPr>
        <p:txBody>
          <a:bodyPr>
            <a:normAutofit/>
          </a:bodyPr>
          <a:lstStyle/>
          <a:p>
            <a:pPr eaLnBrk="1" hangingPunct="1">
              <a:defRPr/>
            </a:pPr>
            <a:r>
              <a:rPr lang="en-US" sz="3200" b="1" dirty="0"/>
              <a:t>Hydrodynamic Parameters</a:t>
            </a:r>
          </a:p>
        </p:txBody>
      </p:sp>
      <p:sp>
        <p:nvSpPr>
          <p:cNvPr id="23555" name="Rectangle 3"/>
          <p:cNvSpPr>
            <a:spLocks noGrp="1" noChangeArrowheads="1"/>
          </p:cNvSpPr>
          <p:nvPr>
            <p:ph type="body" idx="1"/>
          </p:nvPr>
        </p:nvSpPr>
        <p:spPr>
          <a:xfrm>
            <a:off x="152400" y="1130300"/>
            <a:ext cx="4114800" cy="5522913"/>
          </a:xfrm>
          <a:blipFill dpi="0" rotWithShape="0">
            <a:blip r:embed="rId4"/>
            <a:srcRect/>
            <a:stretch>
              <a:fillRect/>
            </a:stretch>
          </a:blipFill>
        </p:spPr>
        <p:txBody>
          <a:bodyPr/>
          <a:lstStyle/>
          <a:p>
            <a:pPr marL="0" indent="0" eaLnBrk="1" hangingPunct="1">
              <a:buFont typeface="Arial" charset="0"/>
              <a:buNone/>
              <a:defRPr/>
            </a:pPr>
            <a:r>
              <a:rPr lang="en-US" dirty="0"/>
              <a:t> </a:t>
            </a:r>
          </a:p>
        </p:txBody>
      </p:sp>
      <p:pic>
        <p:nvPicPr>
          <p:cNvPr id="2560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9138" y="3630613"/>
            <a:ext cx="1287462"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extLst>
      <p:ext uri="{BB962C8B-B14F-4D97-AF65-F5344CB8AC3E}">
        <p14:creationId xmlns:p14="http://schemas.microsoft.com/office/powerpoint/2010/main" val="1118125745"/>
      </p:ext>
    </p:extLst>
  </p:cSld>
  <p:clrMapOvr>
    <a:masterClrMapping/>
  </p:clrMapOvr>
  <mc:AlternateContent xmlns:mc="http://schemas.openxmlformats.org/markup-compatibility/2006" xmlns:p14="http://schemas.microsoft.com/office/powerpoint/2010/main">
    <mc:Choice Requires="p14">
      <p:transition spd="slow" p14:dur="2000" advTm="1600"/>
    </mc:Choice>
    <mc:Fallback xmlns="">
      <p:transition xmlns:p14="http://schemas.microsoft.com/office/powerpoint/2010/main" spd="slow" advTm="1600"/>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p:txBody>
          <a:bodyPr>
            <a:normAutofit/>
          </a:bodyPr>
          <a:lstStyle/>
          <a:p>
            <a:pPr eaLnBrk="1" hangingPunct="1">
              <a:defRPr/>
            </a:pPr>
            <a:r>
              <a:rPr lang="en-US" sz="3200" b="1" dirty="0"/>
              <a:t>Compressibility</a:t>
            </a:r>
          </a:p>
        </p:txBody>
      </p:sp>
      <p:sp>
        <p:nvSpPr>
          <p:cNvPr id="25602" name="Rectangle 2"/>
          <p:cNvSpPr>
            <a:spLocks noGrp="1" noChangeArrowheads="1"/>
          </p:cNvSpPr>
          <p:nvPr>
            <p:ph type="body" idx="1"/>
          </p:nvPr>
        </p:nvSpPr>
        <p:spPr>
          <a:xfrm>
            <a:off x="76200" y="1600200"/>
            <a:ext cx="3352800" cy="4800600"/>
          </a:xfrm>
          <a:blipFill dpi="0" rotWithShape="0">
            <a:blip r:embed="rId3"/>
            <a:srcRect/>
            <a:stretch>
              <a:fillRect/>
            </a:stretch>
          </a:blipFill>
        </p:spPr>
        <p:txBody>
          <a:bodyPr/>
          <a:lstStyle/>
          <a:p>
            <a:pPr marL="0" indent="0" eaLnBrk="1" hangingPunct="1">
              <a:buFont typeface="Arial" charset="0"/>
              <a:buNone/>
              <a:defRPr/>
            </a:pPr>
            <a:r>
              <a:rPr lang="en-US" dirty="0"/>
              <a:t> </a:t>
            </a:r>
          </a:p>
        </p:txBody>
      </p:sp>
      <p:pic>
        <p:nvPicPr>
          <p:cNvPr id="276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1544638"/>
            <a:ext cx="5638800" cy="403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27652" name="Rectangle 4"/>
          <p:cNvSpPr>
            <a:spLocks/>
          </p:cNvSpPr>
          <p:nvPr/>
        </p:nvSpPr>
        <p:spPr bwMode="auto">
          <a:xfrm>
            <a:off x="4419600" y="3581400"/>
            <a:ext cx="70008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wrap="none" lIns="38100" tIns="38100" rIns="38100" bIns="38100">
            <a:spAutoFit/>
          </a:bodyPr>
          <a:lstStyle/>
          <a:p>
            <a:pPr algn="l"/>
            <a:r>
              <a:rPr lang="en-US" sz="1800">
                <a:solidFill>
                  <a:schemeClr val="tx1"/>
                </a:solidFill>
                <a:latin typeface="Calibri" charset="0"/>
                <a:ea typeface="ＭＳ Ｐゴシック" charset="0"/>
                <a:sym typeface="Calibri" charset="0"/>
              </a:rPr>
              <a:t>DQMC</a:t>
            </a:r>
          </a:p>
        </p:txBody>
      </p:sp>
      <p:sp>
        <p:nvSpPr>
          <p:cNvPr id="27653" name="Rectangle 5"/>
          <p:cNvSpPr>
            <a:spLocks/>
          </p:cNvSpPr>
          <p:nvPr/>
        </p:nvSpPr>
        <p:spPr bwMode="auto">
          <a:xfrm>
            <a:off x="6129338" y="2438400"/>
            <a:ext cx="116205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wrap="none" lIns="38100" tIns="38100" rIns="38100" bIns="38100">
            <a:spAutoFit/>
          </a:bodyPr>
          <a:lstStyle/>
          <a:p>
            <a:pPr algn="l"/>
            <a:r>
              <a:rPr lang="en-US" sz="1800">
                <a:solidFill>
                  <a:schemeClr val="tx1"/>
                </a:solidFill>
                <a:latin typeface="Calibri" charset="0"/>
                <a:ea typeface="ＭＳ Ｐゴシック" charset="0"/>
                <a:sym typeface="Calibri" charset="0"/>
              </a:rPr>
              <a:t>High-T limit</a:t>
            </a:r>
          </a:p>
        </p:txBody>
      </p:sp>
    </p:spTree>
    <p:extLst>
      <p:ext uri="{BB962C8B-B14F-4D97-AF65-F5344CB8AC3E}">
        <p14:creationId xmlns:p14="http://schemas.microsoft.com/office/powerpoint/2010/main" val="4206034343"/>
      </p:ext>
    </p:extLst>
  </p:cSld>
  <p:clrMapOvr>
    <a:masterClrMapping/>
  </p:clrMapOvr>
  <mc:AlternateContent xmlns:mc="http://schemas.openxmlformats.org/markup-compatibility/2006" xmlns:p14="http://schemas.microsoft.com/office/powerpoint/2010/main">
    <mc:Choice Requires="p14">
      <p:transition spd="slow" p14:dur="2000" advTm="4403"/>
    </mc:Choice>
    <mc:Fallback xmlns="">
      <p:transition xmlns:p14="http://schemas.microsoft.com/office/powerpoint/2010/main" spd="slow" advTm="4403"/>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066800"/>
            <a:ext cx="55626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29698" name="Rectangle 2"/>
          <p:cNvSpPr>
            <a:spLocks noGrp="1" noChangeArrowheads="1"/>
          </p:cNvSpPr>
          <p:nvPr>
            <p:ph type="title"/>
          </p:nvPr>
        </p:nvSpPr>
        <p:spPr/>
        <p:txBody>
          <a:bodyPr>
            <a:normAutofit/>
          </a:bodyPr>
          <a:lstStyle/>
          <a:p>
            <a:pPr eaLnBrk="1" hangingPunct="1">
              <a:defRPr/>
            </a:pPr>
            <a:r>
              <a:rPr lang="en-US" sz="3200" b="1" dirty="0"/>
              <a:t>Resistivity Versus Temperature</a:t>
            </a:r>
          </a:p>
        </p:txBody>
      </p:sp>
      <p:pic>
        <p:nvPicPr>
          <p:cNvPr id="317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549400"/>
            <a:ext cx="2286000"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29700" name="Rectangle 4"/>
          <p:cNvSpPr>
            <a:spLocks noGrp="1" noChangeArrowheads="1"/>
          </p:cNvSpPr>
          <p:nvPr>
            <p:ph type="body" idx="1"/>
          </p:nvPr>
        </p:nvSpPr>
        <p:spPr>
          <a:xfrm>
            <a:off x="0" y="1371600"/>
            <a:ext cx="3733800" cy="4419600"/>
          </a:xfrm>
          <a:blipFill dpi="0" rotWithShape="0">
            <a:blip r:embed="rId5"/>
            <a:srcRect/>
            <a:stretch>
              <a:fillRect/>
            </a:stretch>
          </a:blipFill>
        </p:spPr>
        <p:txBody>
          <a:bodyPr/>
          <a:lstStyle/>
          <a:p>
            <a:pPr marL="0" indent="0" eaLnBrk="1" hangingPunct="1">
              <a:buFont typeface="Arial" charset="0"/>
              <a:buNone/>
              <a:defRPr/>
            </a:pPr>
            <a:r>
              <a:rPr lang="en-US" dirty="0"/>
              <a:t> </a:t>
            </a:r>
          </a:p>
        </p:txBody>
      </p:sp>
      <p:pic>
        <p:nvPicPr>
          <p:cNvPr id="3174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213" y="5638800"/>
            <a:ext cx="250666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7" name="TextBox 6">
            <a:extLst>
              <a:ext uri="{FF2B5EF4-FFF2-40B4-BE49-F238E27FC236}">
                <a16:creationId xmlns:a16="http://schemas.microsoft.com/office/drawing/2014/main" xmlns="" id="{6FCDD670-B36F-444D-8932-3D6D74846A92}"/>
              </a:ext>
            </a:extLst>
          </p:cNvPr>
          <p:cNvSpPr txBox="1"/>
          <p:nvPr/>
        </p:nvSpPr>
        <p:spPr>
          <a:xfrm>
            <a:off x="4724400" y="990600"/>
            <a:ext cx="4821812" cy="369332"/>
          </a:xfrm>
          <a:prstGeom prst="rect">
            <a:avLst/>
          </a:prstGeom>
          <a:noFill/>
        </p:spPr>
        <p:txBody>
          <a:bodyPr wrap="square" rtlCol="0">
            <a:spAutoFit/>
          </a:bodyPr>
          <a:lstStyle/>
          <a:p>
            <a:r>
              <a:rPr lang="en-US" dirty="0"/>
              <a:t>Brown </a:t>
            </a:r>
            <a:r>
              <a:rPr lang="en-US" i="1" dirty="0"/>
              <a:t>et. al., </a:t>
            </a:r>
            <a:r>
              <a:rPr lang="en-US" dirty="0"/>
              <a:t>Science </a:t>
            </a:r>
            <a:r>
              <a:rPr lang="en-US" b="1" dirty="0"/>
              <a:t>363</a:t>
            </a:r>
            <a:r>
              <a:rPr lang="en-US" dirty="0"/>
              <a:t>, 379 (2019)</a:t>
            </a:r>
          </a:p>
        </p:txBody>
      </p:sp>
    </p:spTree>
    <p:extLst>
      <p:ext uri="{BB962C8B-B14F-4D97-AF65-F5344CB8AC3E}">
        <p14:creationId xmlns:p14="http://schemas.microsoft.com/office/powerpoint/2010/main" val="1800056447"/>
      </p:ext>
    </p:extLst>
  </p:cSld>
  <p:clrMapOvr>
    <a:masterClrMapping/>
  </p:clrMapOvr>
  <mc:AlternateContent xmlns:mc="http://schemas.openxmlformats.org/markup-compatibility/2006" xmlns:p14="http://schemas.microsoft.com/office/powerpoint/2010/main">
    <mc:Choice Requires="p14">
      <p:transition spd="slow" p14:dur="2000" advTm="76274"/>
    </mc:Choice>
    <mc:Fallback xmlns="">
      <p:transition xmlns:p14="http://schemas.microsoft.com/office/powerpoint/2010/main" spd="slow" advTm="76274"/>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066800"/>
            <a:ext cx="55626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30722" name="Rectangle 2"/>
          <p:cNvSpPr>
            <a:spLocks noGrp="1" noChangeArrowheads="1"/>
          </p:cNvSpPr>
          <p:nvPr>
            <p:ph type="title"/>
          </p:nvPr>
        </p:nvSpPr>
        <p:spPr/>
        <p:txBody>
          <a:bodyPr>
            <a:normAutofit/>
          </a:bodyPr>
          <a:lstStyle/>
          <a:p>
            <a:pPr eaLnBrk="1" hangingPunct="1">
              <a:defRPr/>
            </a:pPr>
            <a:r>
              <a:rPr lang="en-US" sz="3200" b="1" dirty="0"/>
              <a:t>Resistivity Versus Temperature</a:t>
            </a:r>
          </a:p>
        </p:txBody>
      </p:sp>
      <p:sp>
        <p:nvSpPr>
          <p:cNvPr id="32771" name="Rectangle 3"/>
          <p:cNvSpPr>
            <a:spLocks/>
          </p:cNvSpPr>
          <p:nvPr/>
        </p:nvSpPr>
        <p:spPr bwMode="auto">
          <a:xfrm>
            <a:off x="7467600" y="2743200"/>
            <a:ext cx="78229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wrap="none" lIns="38100" tIns="38100" rIns="38100" bIns="38100">
            <a:spAutoFit/>
          </a:bodyPr>
          <a:lstStyle/>
          <a:p>
            <a:pPr algn="l"/>
            <a:r>
              <a:rPr lang="en-US" sz="1800" dirty="0" smtClean="0">
                <a:solidFill>
                  <a:schemeClr val="tx1"/>
                </a:solidFill>
                <a:latin typeface="Calibri" charset="0"/>
                <a:ea typeface="ＭＳ Ｐゴシック" charset="0"/>
                <a:sym typeface="Calibri" charset="0"/>
              </a:rPr>
              <a:t>FTLM</a:t>
            </a:r>
          </a:p>
          <a:p>
            <a:pPr algn="l"/>
            <a:r>
              <a:rPr lang="en-US" dirty="0" smtClean="0">
                <a:latin typeface="Calibri" charset="0"/>
                <a:ea typeface="ＭＳ Ｐゴシック" charset="0"/>
                <a:sym typeface="Calibri" charset="0"/>
              </a:rPr>
              <a:t>(</a:t>
            </a:r>
            <a:r>
              <a:rPr lang="en-US" dirty="0" err="1" smtClean="0">
                <a:latin typeface="Calibri" charset="0"/>
                <a:ea typeface="ＭＳ Ｐゴシック" charset="0"/>
                <a:sym typeface="Calibri" charset="0"/>
              </a:rPr>
              <a:t>Kokalj</a:t>
            </a:r>
            <a:r>
              <a:rPr lang="en-US" dirty="0" smtClean="0">
                <a:latin typeface="Calibri" charset="0"/>
                <a:ea typeface="ＭＳ Ｐゴシック" charset="0"/>
                <a:sym typeface="Calibri" charset="0"/>
              </a:rPr>
              <a:t>)</a:t>
            </a:r>
            <a:endParaRPr lang="en-US" sz="1800" dirty="0">
              <a:solidFill>
                <a:schemeClr val="tx1"/>
              </a:solidFill>
              <a:latin typeface="Calibri" charset="0"/>
              <a:ea typeface="ＭＳ Ｐゴシック" charset="0"/>
              <a:sym typeface="Calibri" charset="0"/>
            </a:endParaRPr>
          </a:p>
        </p:txBody>
      </p:sp>
      <p:sp>
        <p:nvSpPr>
          <p:cNvPr id="30724" name="Rectangle 4"/>
          <p:cNvSpPr>
            <a:spLocks noGrp="1" noChangeArrowheads="1"/>
          </p:cNvSpPr>
          <p:nvPr>
            <p:ph type="body" idx="1"/>
          </p:nvPr>
        </p:nvSpPr>
        <p:spPr>
          <a:xfrm>
            <a:off x="0" y="1371600"/>
            <a:ext cx="3733800" cy="4419600"/>
          </a:xfrm>
          <a:blipFill dpi="0" rotWithShape="0">
            <a:blip r:embed="rId4"/>
            <a:srcRect/>
            <a:stretch>
              <a:fillRect/>
            </a:stretch>
          </a:blipFill>
        </p:spPr>
        <p:txBody>
          <a:bodyPr/>
          <a:lstStyle/>
          <a:p>
            <a:pPr marL="0" indent="0" eaLnBrk="1" hangingPunct="1">
              <a:buFont typeface="Arial" charset="0"/>
              <a:buNone/>
              <a:defRPr/>
            </a:pPr>
            <a:r>
              <a:rPr lang="en-US" dirty="0"/>
              <a:t> </a:t>
            </a:r>
          </a:p>
        </p:txBody>
      </p:sp>
      <p:pic>
        <p:nvPicPr>
          <p:cNvPr id="327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5638800"/>
            <a:ext cx="250666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2" name="TextBox 1"/>
          <p:cNvSpPr txBox="1"/>
          <p:nvPr/>
        </p:nvSpPr>
        <p:spPr>
          <a:xfrm>
            <a:off x="4724400" y="990600"/>
            <a:ext cx="4821812" cy="369332"/>
          </a:xfrm>
          <a:prstGeom prst="rect">
            <a:avLst/>
          </a:prstGeom>
          <a:noFill/>
        </p:spPr>
        <p:txBody>
          <a:bodyPr wrap="square" rtlCol="0">
            <a:spAutoFit/>
          </a:bodyPr>
          <a:lstStyle/>
          <a:p>
            <a:r>
              <a:rPr lang="en-US" dirty="0"/>
              <a:t>Brown </a:t>
            </a:r>
            <a:r>
              <a:rPr lang="en-US" i="1" dirty="0"/>
              <a:t>et. al., </a:t>
            </a:r>
            <a:r>
              <a:rPr lang="en-US" dirty="0"/>
              <a:t>Science </a:t>
            </a:r>
            <a:r>
              <a:rPr lang="en-US" b="1" dirty="0"/>
              <a:t>363</a:t>
            </a:r>
            <a:r>
              <a:rPr lang="en-US" dirty="0"/>
              <a:t>, 379 (2019)</a:t>
            </a:r>
          </a:p>
        </p:txBody>
      </p:sp>
      <p:sp>
        <p:nvSpPr>
          <p:cNvPr id="9" name="Rectangle 4"/>
          <p:cNvSpPr>
            <a:spLocks/>
          </p:cNvSpPr>
          <p:nvPr/>
        </p:nvSpPr>
        <p:spPr bwMode="auto">
          <a:xfrm>
            <a:off x="5257800" y="2438400"/>
            <a:ext cx="1098445"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wrap="none" lIns="38100" tIns="38100" rIns="38100" bIns="38100">
            <a:spAutoFit/>
          </a:bodyPr>
          <a:lstStyle/>
          <a:p>
            <a:pPr algn="l"/>
            <a:r>
              <a:rPr lang="en-US" sz="1800" dirty="0" smtClean="0">
                <a:solidFill>
                  <a:schemeClr val="tx1"/>
                </a:solidFill>
                <a:latin typeface="Calibri" charset="0"/>
                <a:ea typeface="ＭＳ Ｐゴシック" charset="0"/>
                <a:sym typeface="Calibri" charset="0"/>
              </a:rPr>
              <a:t>DMFT</a:t>
            </a:r>
          </a:p>
          <a:p>
            <a:pPr algn="l"/>
            <a:r>
              <a:rPr lang="en-US" dirty="0" smtClean="0">
                <a:latin typeface="Calibri" charset="0"/>
                <a:ea typeface="ＭＳ Ｐゴシック" charset="0"/>
                <a:sym typeface="Calibri" charset="0"/>
              </a:rPr>
              <a:t>(Tremblay)</a:t>
            </a:r>
            <a:endParaRPr lang="en-US" sz="1800" dirty="0">
              <a:solidFill>
                <a:schemeClr val="tx1"/>
              </a:solidFill>
              <a:latin typeface="Calibri" charset="0"/>
              <a:ea typeface="ＭＳ Ｐゴシック" charset="0"/>
              <a:sym typeface="Calibri" charset="0"/>
            </a:endParaRPr>
          </a:p>
        </p:txBody>
      </p:sp>
      <p:sp>
        <p:nvSpPr>
          <p:cNvPr id="3" name="TextBox 2"/>
          <p:cNvSpPr txBox="1"/>
          <p:nvPr/>
        </p:nvSpPr>
        <p:spPr>
          <a:xfrm>
            <a:off x="4898069" y="5105400"/>
            <a:ext cx="4218485" cy="369332"/>
          </a:xfrm>
          <a:prstGeom prst="rect">
            <a:avLst/>
          </a:prstGeom>
          <a:noFill/>
        </p:spPr>
        <p:txBody>
          <a:bodyPr wrap="none" rtlCol="0">
            <a:spAutoFit/>
          </a:bodyPr>
          <a:lstStyle/>
          <a:p>
            <a:r>
              <a:rPr lang="en-US" dirty="0" smtClean="0"/>
              <a:t>Also: Huang et. al., Science </a:t>
            </a:r>
            <a:r>
              <a:rPr lang="en-US" b="1" dirty="0" smtClean="0"/>
              <a:t>366</a:t>
            </a:r>
            <a:r>
              <a:rPr lang="en-US" dirty="0" smtClean="0"/>
              <a:t>, 987 (2019)</a:t>
            </a:r>
            <a:endParaRPr lang="en-US" dirty="0"/>
          </a:p>
        </p:txBody>
      </p:sp>
    </p:spTree>
    <p:extLst>
      <p:ext uri="{BB962C8B-B14F-4D97-AF65-F5344CB8AC3E}">
        <p14:creationId xmlns:p14="http://schemas.microsoft.com/office/powerpoint/2010/main" val="1936910814"/>
      </p:ext>
    </p:extLst>
  </p:cSld>
  <p:clrMapOvr>
    <a:masterClrMapping/>
  </p:clrMapOvr>
  <mc:AlternateContent xmlns:mc="http://schemas.openxmlformats.org/markup-compatibility/2006" xmlns:p14="http://schemas.microsoft.com/office/powerpoint/2010/main">
    <mc:Choice Requires="p14">
      <p:transition spd="slow" p14:dur="2000" advTm="12074"/>
    </mc:Choice>
    <mc:Fallback xmlns="">
      <p:transition xmlns:p14="http://schemas.microsoft.com/office/powerpoint/2010/main" spd="slow" advTm="12074"/>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a:bodyPr>
          <a:lstStyle/>
          <a:p>
            <a:pPr eaLnBrk="1" hangingPunct="1">
              <a:defRPr/>
            </a:pPr>
            <a:r>
              <a:rPr lang="en-US" sz="3200" b="1" dirty="0" smtClean="0"/>
              <a:t>Dynamics in strongly tilted, single band Hubbard systems</a:t>
            </a:r>
            <a:endParaRPr lang="en-US" sz="3200" b="1" dirty="0"/>
          </a:p>
        </p:txBody>
      </p:sp>
      <p:sp>
        <p:nvSpPr>
          <p:cNvPr id="10" name="TextBox 9"/>
          <p:cNvSpPr txBox="1"/>
          <p:nvPr/>
        </p:nvSpPr>
        <p:spPr>
          <a:xfrm>
            <a:off x="457200" y="1447800"/>
            <a:ext cx="8229600" cy="7294304"/>
          </a:xfrm>
          <a:prstGeom prst="rect">
            <a:avLst/>
          </a:prstGeom>
          <a:noFill/>
        </p:spPr>
        <p:txBody>
          <a:bodyPr wrap="square" rtlCol="0">
            <a:spAutoFit/>
          </a:bodyPr>
          <a:lstStyle/>
          <a:p>
            <a:pPr marL="342900" indent="-342900">
              <a:buFont typeface="Arial"/>
              <a:buChar char="•"/>
            </a:pPr>
            <a:r>
              <a:rPr lang="en-US" sz="2400" dirty="0" smtClean="0"/>
              <a:t>Non-interacting fermions: </a:t>
            </a:r>
            <a:r>
              <a:rPr lang="en-US" sz="2400" dirty="0" smtClean="0">
                <a:solidFill>
                  <a:srgbClr val="FF0000"/>
                </a:solidFill>
              </a:rPr>
              <a:t>Bloch oscillations</a:t>
            </a:r>
            <a:r>
              <a:rPr lang="en-US" sz="2400" dirty="0" smtClean="0"/>
              <a:t>.</a:t>
            </a:r>
          </a:p>
          <a:p>
            <a:endParaRPr lang="en-US" sz="2400" dirty="0" smtClean="0"/>
          </a:p>
          <a:p>
            <a:pPr marL="342900" indent="-342900">
              <a:buFont typeface="Arial"/>
              <a:buChar char="•"/>
            </a:pPr>
            <a:r>
              <a:rPr lang="en-US" sz="2400" dirty="0" smtClean="0"/>
              <a:t>Interacting systems in 1D:</a:t>
            </a:r>
          </a:p>
          <a:p>
            <a:endParaRPr lang="en-US" sz="2400" dirty="0" smtClean="0"/>
          </a:p>
          <a:p>
            <a:pPr marL="1257300" lvl="2" indent="-342900">
              <a:buFont typeface="Arial"/>
              <a:buChar char="•"/>
            </a:pPr>
            <a:r>
              <a:rPr lang="en-US" sz="2400" dirty="0" smtClean="0"/>
              <a:t>Claims of </a:t>
            </a:r>
            <a:r>
              <a:rPr lang="en-US" sz="2400" dirty="0" smtClean="0">
                <a:solidFill>
                  <a:srgbClr val="FF0000"/>
                </a:solidFill>
              </a:rPr>
              <a:t>MBL</a:t>
            </a:r>
            <a:r>
              <a:rPr lang="en-US" sz="2400" dirty="0" smtClean="0"/>
              <a:t> in clean tilted systems resulting from energetic constraints: </a:t>
            </a:r>
          </a:p>
          <a:p>
            <a:pPr lvl="4"/>
            <a:r>
              <a:rPr lang="en-US" sz="2000" dirty="0" smtClean="0"/>
              <a:t>E. </a:t>
            </a:r>
            <a:r>
              <a:rPr lang="en-US" sz="2000" dirty="0" err="1" smtClean="0"/>
              <a:t>Nieuwenburg</a:t>
            </a:r>
            <a:r>
              <a:rPr lang="en-US" sz="2000" dirty="0" smtClean="0"/>
              <a:t> </a:t>
            </a:r>
            <a:r>
              <a:rPr lang="en-US" sz="2000" i="1" dirty="0" smtClean="0"/>
              <a:t>et. al.</a:t>
            </a:r>
            <a:r>
              <a:rPr lang="en-US" sz="2000" dirty="0" smtClean="0"/>
              <a:t>,</a:t>
            </a:r>
            <a:r>
              <a:rPr lang="en-US" sz="2000" i="1" dirty="0" smtClean="0"/>
              <a:t> </a:t>
            </a:r>
            <a:r>
              <a:rPr lang="en-US" sz="2000" dirty="0" smtClean="0"/>
              <a:t>PNAS 116, 9269 (2019)</a:t>
            </a:r>
          </a:p>
          <a:p>
            <a:pPr lvl="4"/>
            <a:r>
              <a:rPr lang="en-US" sz="2000" dirty="0" smtClean="0"/>
              <a:t>M. Schulz </a:t>
            </a:r>
            <a:r>
              <a:rPr lang="en-US" sz="2000" i="1" dirty="0" smtClean="0"/>
              <a:t>et. al.</a:t>
            </a:r>
            <a:r>
              <a:rPr lang="en-US" sz="2000" dirty="0" smtClean="0"/>
              <a:t>, PRL 122, 040606 (2019)</a:t>
            </a:r>
          </a:p>
          <a:p>
            <a:pPr lvl="4"/>
            <a:endParaRPr lang="en-US" sz="2000" dirty="0" smtClean="0"/>
          </a:p>
          <a:p>
            <a:pPr marL="1257300" lvl="2" indent="-342900">
              <a:buFont typeface="Arial"/>
              <a:buChar char="•"/>
            </a:pPr>
            <a:r>
              <a:rPr lang="en-US" sz="2400" dirty="0" smtClean="0"/>
              <a:t>Hilbert space fragmentation resulting from “</a:t>
            </a:r>
            <a:r>
              <a:rPr lang="en-US" sz="2400" dirty="0" err="1" smtClean="0"/>
              <a:t>fractonic</a:t>
            </a:r>
            <a:r>
              <a:rPr lang="en-US" sz="2400" dirty="0" smtClean="0"/>
              <a:t>” physics (charge + dipole conservation), exponentially </a:t>
            </a:r>
            <a:r>
              <a:rPr lang="en-US" sz="2400" dirty="0" smtClean="0">
                <a:solidFill>
                  <a:srgbClr val="FF0000"/>
                </a:solidFill>
              </a:rPr>
              <a:t>large number of localized states</a:t>
            </a:r>
            <a:r>
              <a:rPr lang="en-US" sz="2400" dirty="0" smtClean="0"/>
              <a:t>.</a:t>
            </a:r>
          </a:p>
          <a:p>
            <a:pPr lvl="4"/>
            <a:r>
              <a:rPr lang="en-US" sz="2000" dirty="0" smtClean="0"/>
              <a:t>P. </a:t>
            </a:r>
            <a:r>
              <a:rPr lang="en-US" sz="2000" dirty="0" err="1" smtClean="0"/>
              <a:t>Sala</a:t>
            </a:r>
            <a:r>
              <a:rPr lang="en-US" sz="2000" dirty="0" smtClean="0"/>
              <a:t> </a:t>
            </a:r>
            <a:r>
              <a:rPr lang="en-US" sz="2000" i="1" dirty="0" smtClean="0"/>
              <a:t>et. al.</a:t>
            </a:r>
            <a:r>
              <a:rPr lang="en-US" sz="2000" dirty="0" smtClean="0"/>
              <a:t>, Phys. Rev. X 10, 011047 (2020)</a:t>
            </a:r>
          </a:p>
          <a:p>
            <a:pPr lvl="4"/>
            <a:r>
              <a:rPr lang="en-US" sz="2000" dirty="0" smtClean="0"/>
              <a:t>V. </a:t>
            </a:r>
            <a:r>
              <a:rPr lang="en-US" sz="2000" dirty="0" err="1" smtClean="0"/>
              <a:t>Khemani</a:t>
            </a:r>
            <a:r>
              <a:rPr lang="en-US" sz="2000" dirty="0"/>
              <a:t> </a:t>
            </a:r>
            <a:r>
              <a:rPr lang="en-US" sz="2000" dirty="0" smtClean="0"/>
              <a:t>&amp; R. </a:t>
            </a:r>
            <a:r>
              <a:rPr lang="en-US" sz="2000" dirty="0" err="1" smtClean="0"/>
              <a:t>Nandkishore</a:t>
            </a:r>
            <a:r>
              <a:rPr lang="en-US" sz="2000" dirty="0" smtClean="0"/>
              <a:t>, arxiv:1904.04815</a:t>
            </a:r>
          </a:p>
          <a:p>
            <a:pPr lvl="4"/>
            <a:endParaRPr lang="en-US" sz="2000" dirty="0"/>
          </a:p>
          <a:p>
            <a:pPr lvl="4"/>
            <a:endParaRPr lang="en-US" sz="2000" dirty="0" smtClean="0"/>
          </a:p>
          <a:p>
            <a:pPr lvl="4"/>
            <a:endParaRPr lang="en-US" sz="2000" dirty="0" smtClean="0"/>
          </a:p>
          <a:p>
            <a:pPr marL="1257300" lvl="2" indent="-342900">
              <a:buFont typeface="Arial"/>
              <a:buChar char="•"/>
            </a:pPr>
            <a:endParaRPr lang="en-US" sz="2400" dirty="0" smtClean="0"/>
          </a:p>
          <a:p>
            <a:pPr lvl="4"/>
            <a:endParaRPr lang="en-US" sz="2000" dirty="0" smtClean="0"/>
          </a:p>
          <a:p>
            <a:pPr marL="1257300" lvl="2" indent="-342900">
              <a:buFont typeface="Arial"/>
              <a:buChar char="•"/>
            </a:pPr>
            <a:endParaRPr lang="en-US" sz="2400" dirty="0" smtClean="0"/>
          </a:p>
          <a:p>
            <a:pPr marL="1257300" lvl="2" indent="-342900">
              <a:buFont typeface="Arial"/>
              <a:buChar char="•"/>
            </a:pPr>
            <a:endParaRPr lang="en-US" sz="2400" dirty="0"/>
          </a:p>
        </p:txBody>
      </p:sp>
    </p:spTree>
    <p:extLst>
      <p:ext uri="{BB962C8B-B14F-4D97-AF65-F5344CB8AC3E}">
        <p14:creationId xmlns:p14="http://schemas.microsoft.com/office/powerpoint/2010/main" val="3543783717"/>
      </p:ext>
    </p:extLst>
  </p:cSld>
  <p:clrMapOvr>
    <a:masterClrMapping/>
  </p:clrMapOvr>
  <mc:AlternateContent xmlns:mc="http://schemas.openxmlformats.org/markup-compatibility/2006" xmlns:p14="http://schemas.microsoft.com/office/powerpoint/2010/main">
    <mc:Choice Requires="p14">
      <p:transition spd="slow" p14:dur="2000" advTm="12074"/>
    </mc:Choice>
    <mc:Fallback xmlns="">
      <p:transition xmlns:p14="http://schemas.microsoft.com/office/powerpoint/2010/main" spd="slow" advTm="12074"/>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a:bodyPr>
          <a:lstStyle/>
          <a:p>
            <a:pPr eaLnBrk="1" hangingPunct="1">
              <a:defRPr/>
            </a:pPr>
            <a:r>
              <a:rPr lang="en-US" sz="3200" b="1" dirty="0" smtClean="0"/>
              <a:t>Tilted 2D Hubbard system</a:t>
            </a:r>
            <a:endParaRPr lang="en-US" sz="3200" b="1" dirty="0"/>
          </a:p>
        </p:txBody>
      </p:sp>
      <p:pic>
        <p:nvPicPr>
          <p:cNvPr id="2" name="Picture 1"/>
          <p:cNvPicPr>
            <a:picLocks noChangeAspect="1"/>
          </p:cNvPicPr>
          <p:nvPr/>
        </p:nvPicPr>
        <p:blipFill>
          <a:blip r:embed="rId3"/>
          <a:stretch>
            <a:fillRect/>
          </a:stretch>
        </p:blipFill>
        <p:spPr>
          <a:xfrm>
            <a:off x="1066799" y="1821367"/>
            <a:ext cx="4357339" cy="4683512"/>
          </a:xfrm>
          <a:prstGeom prst="rect">
            <a:avLst/>
          </a:prstGeom>
        </p:spPr>
      </p:pic>
      <p:sp>
        <p:nvSpPr>
          <p:cNvPr id="4" name="Rounded Rectangle 3"/>
          <p:cNvSpPr/>
          <p:nvPr/>
        </p:nvSpPr>
        <p:spPr>
          <a:xfrm>
            <a:off x="5029200" y="1464528"/>
            <a:ext cx="3429000" cy="5268951"/>
          </a:xfrm>
          <a:prstGeom prst="roundRect">
            <a:avLst/>
          </a:prstGeom>
          <a:solidFill>
            <a:schemeClr val="bg1"/>
          </a:solidFill>
          <a:ln w="3492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stretch>
            <a:fillRect/>
          </a:stretch>
        </p:blipFill>
        <p:spPr>
          <a:xfrm>
            <a:off x="5257800" y="1828800"/>
            <a:ext cx="2942006" cy="4599879"/>
          </a:xfrm>
          <a:prstGeom prst="rect">
            <a:avLst/>
          </a:prstGeom>
        </p:spPr>
      </p:pic>
      <p:sp>
        <p:nvSpPr>
          <p:cNvPr id="5" name="TextBox 4"/>
          <p:cNvSpPr txBox="1"/>
          <p:nvPr/>
        </p:nvSpPr>
        <p:spPr>
          <a:xfrm>
            <a:off x="152400" y="2133600"/>
            <a:ext cx="3581400" cy="1200329"/>
          </a:xfrm>
          <a:prstGeom prst="rect">
            <a:avLst/>
          </a:prstGeom>
          <a:noFill/>
        </p:spPr>
        <p:txBody>
          <a:bodyPr wrap="square" rtlCol="0">
            <a:spAutoFit/>
          </a:bodyPr>
          <a:lstStyle/>
          <a:p>
            <a:pPr marL="285750" indent="-285750">
              <a:buFont typeface="Arial"/>
              <a:buChar char="•"/>
            </a:pPr>
            <a:r>
              <a:rPr lang="en-US" dirty="0" smtClean="0"/>
              <a:t>Displaced beam provides near uniform gradient a lattice axis.</a:t>
            </a:r>
          </a:p>
          <a:p>
            <a:pPr marL="285750" indent="-285750">
              <a:buFont typeface="Arial"/>
              <a:buChar char="•"/>
            </a:pPr>
            <a:r>
              <a:rPr lang="en-US" dirty="0" smtClean="0"/>
              <a:t>Hard walls constrain motion in direction  orthogonal to gradient.</a:t>
            </a:r>
            <a:endParaRPr lang="en-US" dirty="0"/>
          </a:p>
        </p:txBody>
      </p:sp>
    </p:spTree>
    <p:extLst>
      <p:ext uri="{BB962C8B-B14F-4D97-AF65-F5344CB8AC3E}">
        <p14:creationId xmlns:p14="http://schemas.microsoft.com/office/powerpoint/2010/main" val="623777334"/>
      </p:ext>
    </p:extLst>
  </p:cSld>
  <p:clrMapOvr>
    <a:masterClrMapping/>
  </p:clrMapOvr>
  <mc:AlternateContent xmlns:mc="http://schemas.openxmlformats.org/markup-compatibility/2006" xmlns:p14="http://schemas.microsoft.com/office/powerpoint/2010/main">
    <mc:Choice Requires="p14">
      <p:transition spd="slow" p14:dur="2000" advTm="12074"/>
    </mc:Choice>
    <mc:Fallback xmlns="">
      <p:transition xmlns:p14="http://schemas.microsoft.com/office/powerpoint/2010/main" spd="slow" advTm="12074"/>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a:bodyPr>
          <a:lstStyle/>
          <a:p>
            <a:pPr eaLnBrk="1" hangingPunct="1">
              <a:defRPr/>
            </a:pPr>
            <a:r>
              <a:rPr lang="en-US" sz="3200" b="1" dirty="0" err="1" smtClean="0"/>
              <a:t>Thermalization</a:t>
            </a:r>
            <a:r>
              <a:rPr lang="en-US" sz="3200" b="1" dirty="0" smtClean="0"/>
              <a:t> in tilted 2D Hubbard system</a:t>
            </a:r>
            <a:endParaRPr lang="en-US" sz="3200" b="1" dirty="0"/>
          </a:p>
        </p:txBody>
      </p:sp>
      <p:pic>
        <p:nvPicPr>
          <p:cNvPr id="6" name="Picture 5"/>
          <p:cNvPicPr>
            <a:picLocks noChangeAspect="1"/>
          </p:cNvPicPr>
          <p:nvPr/>
        </p:nvPicPr>
        <p:blipFill>
          <a:blip r:embed="rId3"/>
          <a:stretch>
            <a:fillRect/>
          </a:stretch>
        </p:blipFill>
        <p:spPr>
          <a:xfrm>
            <a:off x="304800" y="2209800"/>
            <a:ext cx="3962399" cy="3279986"/>
          </a:xfrm>
          <a:prstGeom prst="rect">
            <a:avLst/>
          </a:prstGeom>
        </p:spPr>
      </p:pic>
      <p:pic>
        <p:nvPicPr>
          <p:cNvPr id="7" name="Picture 6"/>
          <p:cNvPicPr>
            <a:picLocks noChangeAspect="1"/>
          </p:cNvPicPr>
          <p:nvPr/>
        </p:nvPicPr>
        <p:blipFill>
          <a:blip r:embed="rId4"/>
          <a:stretch>
            <a:fillRect/>
          </a:stretch>
        </p:blipFill>
        <p:spPr>
          <a:xfrm>
            <a:off x="4572000" y="2133600"/>
            <a:ext cx="4114800" cy="3411731"/>
          </a:xfrm>
          <a:prstGeom prst="rect">
            <a:avLst/>
          </a:prstGeom>
        </p:spPr>
      </p:pic>
      <p:sp>
        <p:nvSpPr>
          <p:cNvPr id="8" name="Rectangle 7"/>
          <p:cNvSpPr/>
          <p:nvPr/>
        </p:nvSpPr>
        <p:spPr>
          <a:xfrm>
            <a:off x="228600" y="2209800"/>
            <a:ext cx="457200" cy="4572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648200" y="2209800"/>
            <a:ext cx="457200" cy="4572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1828800" y="5638800"/>
            <a:ext cx="2057400" cy="381000"/>
          </a:xfrm>
          <a:prstGeom prst="rect">
            <a:avLst/>
          </a:prstGeom>
          <a:noFill/>
        </p:spPr>
        <p:txBody>
          <a:bodyPr wrap="square" rtlCol="0">
            <a:spAutoFit/>
          </a:bodyPr>
          <a:lstStyle/>
          <a:p>
            <a:r>
              <a:rPr lang="en-US" dirty="0" smtClean="0"/>
              <a:t>F/t = 0, U/t = 4</a:t>
            </a:r>
            <a:endParaRPr lang="en-US" dirty="0"/>
          </a:p>
        </p:txBody>
      </p:sp>
      <p:sp>
        <p:nvSpPr>
          <p:cNvPr id="12" name="TextBox 11"/>
          <p:cNvSpPr txBox="1"/>
          <p:nvPr/>
        </p:nvSpPr>
        <p:spPr>
          <a:xfrm>
            <a:off x="5943600" y="5638800"/>
            <a:ext cx="2057400" cy="381000"/>
          </a:xfrm>
          <a:prstGeom prst="rect">
            <a:avLst/>
          </a:prstGeom>
          <a:noFill/>
        </p:spPr>
        <p:txBody>
          <a:bodyPr wrap="square" rtlCol="0">
            <a:spAutoFit/>
          </a:bodyPr>
          <a:lstStyle/>
          <a:p>
            <a:r>
              <a:rPr lang="en-US" dirty="0" smtClean="0"/>
              <a:t>F/t = 2, U/t = 4</a:t>
            </a:r>
            <a:endParaRPr lang="en-US" dirty="0"/>
          </a:p>
        </p:txBody>
      </p:sp>
      <p:sp>
        <p:nvSpPr>
          <p:cNvPr id="13" name="TextBox 12"/>
          <p:cNvSpPr txBox="1"/>
          <p:nvPr/>
        </p:nvSpPr>
        <p:spPr>
          <a:xfrm>
            <a:off x="1752600" y="1676400"/>
            <a:ext cx="6629400" cy="369332"/>
          </a:xfrm>
          <a:prstGeom prst="rect">
            <a:avLst/>
          </a:prstGeom>
          <a:noFill/>
        </p:spPr>
        <p:txBody>
          <a:bodyPr wrap="square" rtlCol="0">
            <a:spAutoFit/>
          </a:bodyPr>
          <a:lstStyle/>
          <a:p>
            <a:r>
              <a:rPr lang="en-US" dirty="0" smtClean="0"/>
              <a:t>Hopping orthogonal to gradient enables </a:t>
            </a:r>
            <a:r>
              <a:rPr lang="en-US" dirty="0" err="1" smtClean="0"/>
              <a:t>thermalization</a:t>
            </a:r>
            <a:r>
              <a:rPr lang="en-US" dirty="0" smtClean="0"/>
              <a:t>.</a:t>
            </a:r>
            <a:endParaRPr lang="en-US" dirty="0"/>
          </a:p>
        </p:txBody>
      </p:sp>
    </p:spTree>
    <p:extLst>
      <p:ext uri="{BB962C8B-B14F-4D97-AF65-F5344CB8AC3E}">
        <p14:creationId xmlns:p14="http://schemas.microsoft.com/office/powerpoint/2010/main" val="3549115722"/>
      </p:ext>
    </p:extLst>
  </p:cSld>
  <p:clrMapOvr>
    <a:masterClrMapping/>
  </p:clrMapOvr>
  <mc:AlternateContent xmlns:mc="http://schemas.openxmlformats.org/markup-compatibility/2006" xmlns:p14="http://schemas.microsoft.com/office/powerpoint/2010/main">
    <mc:Choice Requires="p14">
      <p:transition spd="slow" p14:dur="2000" advTm="12074"/>
    </mc:Choice>
    <mc:Fallback xmlns="">
      <p:transition xmlns:p14="http://schemas.microsoft.com/office/powerpoint/2010/main" spd="slow" advTm="12074"/>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52400" y="304800"/>
            <a:ext cx="8991600" cy="1143000"/>
          </a:xfrm>
        </p:spPr>
        <p:txBody>
          <a:bodyPr>
            <a:normAutofit/>
          </a:bodyPr>
          <a:lstStyle/>
          <a:p>
            <a:pPr eaLnBrk="1" hangingPunct="1">
              <a:defRPr/>
            </a:pPr>
            <a:r>
              <a:rPr lang="en-US" sz="3200" b="1" dirty="0" smtClean="0"/>
              <a:t>Crossover from diffusive to sub-diffusive transport</a:t>
            </a:r>
            <a:endParaRPr lang="en-US" sz="3200" b="1" dirty="0"/>
          </a:p>
        </p:txBody>
      </p:sp>
      <p:sp>
        <p:nvSpPr>
          <p:cNvPr id="10" name="Rectangle 9"/>
          <p:cNvSpPr/>
          <p:nvPr/>
        </p:nvSpPr>
        <p:spPr>
          <a:xfrm>
            <a:off x="4343400" y="2209800"/>
            <a:ext cx="457200" cy="4572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1981200" y="1600200"/>
            <a:ext cx="5093065" cy="5102242"/>
          </a:xfrm>
          <a:prstGeom prst="rect">
            <a:avLst/>
          </a:prstGeom>
        </p:spPr>
      </p:pic>
      <p:sp>
        <p:nvSpPr>
          <p:cNvPr id="3" name="TextBox 2"/>
          <p:cNvSpPr txBox="1"/>
          <p:nvPr/>
        </p:nvSpPr>
        <p:spPr>
          <a:xfrm>
            <a:off x="4191000" y="4038600"/>
            <a:ext cx="1676400" cy="369332"/>
          </a:xfrm>
          <a:prstGeom prst="rect">
            <a:avLst/>
          </a:prstGeom>
          <a:noFill/>
        </p:spPr>
        <p:txBody>
          <a:bodyPr wrap="square" rtlCol="0">
            <a:spAutoFit/>
          </a:bodyPr>
          <a:lstStyle/>
          <a:p>
            <a:r>
              <a:rPr lang="en-US" dirty="0" smtClean="0"/>
              <a:t>Relaxation time  </a:t>
            </a:r>
            <a:endParaRPr lang="en-US" dirty="0"/>
          </a:p>
        </p:txBody>
      </p:sp>
      <p:pic>
        <p:nvPicPr>
          <p:cNvPr id="5" name="Picture 4"/>
          <p:cNvPicPr>
            <a:picLocks noChangeAspect="1"/>
          </p:cNvPicPr>
          <p:nvPr/>
        </p:nvPicPr>
        <p:blipFill>
          <a:blip r:embed="rId4"/>
          <a:stretch>
            <a:fillRect/>
          </a:stretch>
        </p:blipFill>
        <p:spPr>
          <a:xfrm>
            <a:off x="5791200" y="4038600"/>
            <a:ext cx="952500" cy="366738"/>
          </a:xfrm>
          <a:prstGeom prst="rect">
            <a:avLst/>
          </a:prstGeom>
        </p:spPr>
      </p:pic>
    </p:spTree>
    <p:extLst>
      <p:ext uri="{BB962C8B-B14F-4D97-AF65-F5344CB8AC3E}">
        <p14:creationId xmlns:p14="http://schemas.microsoft.com/office/powerpoint/2010/main" val="934735191"/>
      </p:ext>
    </p:extLst>
  </p:cSld>
  <p:clrMapOvr>
    <a:masterClrMapping/>
  </p:clrMapOvr>
  <mc:AlternateContent xmlns:mc="http://schemas.openxmlformats.org/markup-compatibility/2006" xmlns:p14="http://schemas.microsoft.com/office/powerpoint/2010/main">
    <mc:Choice Requires="p14">
      <p:transition spd="slow" p14:dur="2000" advTm="12074"/>
    </mc:Choice>
    <mc:Fallback xmlns="">
      <p:transition xmlns:p14="http://schemas.microsoft.com/office/powerpoint/2010/main" spd="slow" advTm="12074"/>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52400" y="304800"/>
            <a:ext cx="8991600" cy="1143000"/>
          </a:xfrm>
        </p:spPr>
        <p:txBody>
          <a:bodyPr>
            <a:normAutofit/>
          </a:bodyPr>
          <a:lstStyle/>
          <a:p>
            <a:pPr eaLnBrk="1" hangingPunct="1">
              <a:defRPr/>
            </a:pPr>
            <a:r>
              <a:rPr lang="en-US" sz="3200" b="1" dirty="0" smtClean="0"/>
              <a:t>Heating up to near infinite temperature</a:t>
            </a:r>
            <a:endParaRPr lang="en-US" sz="3200" b="1" dirty="0"/>
          </a:p>
        </p:txBody>
      </p:sp>
      <p:sp>
        <p:nvSpPr>
          <p:cNvPr id="10" name="Rectangle 9"/>
          <p:cNvSpPr/>
          <p:nvPr/>
        </p:nvSpPr>
        <p:spPr>
          <a:xfrm>
            <a:off x="4343400" y="2209800"/>
            <a:ext cx="457200" cy="4572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457200" y="2209800"/>
            <a:ext cx="3525415" cy="3581177"/>
          </a:xfrm>
          <a:prstGeom prst="rect">
            <a:avLst/>
          </a:prstGeom>
        </p:spPr>
      </p:pic>
      <p:sp>
        <p:nvSpPr>
          <p:cNvPr id="6" name="TextBox 5"/>
          <p:cNvSpPr txBox="1"/>
          <p:nvPr/>
        </p:nvSpPr>
        <p:spPr>
          <a:xfrm>
            <a:off x="4495800" y="1981200"/>
            <a:ext cx="3429000" cy="4247317"/>
          </a:xfrm>
          <a:prstGeom prst="rect">
            <a:avLst/>
          </a:prstGeom>
          <a:noFill/>
        </p:spPr>
        <p:txBody>
          <a:bodyPr wrap="square" rtlCol="0">
            <a:spAutoFit/>
          </a:bodyPr>
          <a:lstStyle/>
          <a:p>
            <a:pPr marL="285750" indent="-285750">
              <a:buFont typeface="Arial"/>
              <a:buChar char="•"/>
            </a:pPr>
            <a:r>
              <a:rPr lang="en-US" dirty="0" smtClean="0"/>
              <a:t>System can exchange tilt energy with internal energy to maximize entropy. Internal energy is bounded in single-band lattice system.</a:t>
            </a:r>
          </a:p>
          <a:p>
            <a:endParaRPr lang="en-US" dirty="0" smtClean="0"/>
          </a:p>
          <a:p>
            <a:pPr marL="285750" indent="-285750">
              <a:buFont typeface="Arial"/>
              <a:buChar char="•"/>
            </a:pPr>
            <a:r>
              <a:rPr lang="en-US" dirty="0" smtClean="0"/>
              <a:t>Pattern quickly slips by about 1 lattice site, heating up to near infinite temperature in the process.</a:t>
            </a:r>
          </a:p>
          <a:p>
            <a:pPr marL="285750" indent="-285750">
              <a:buFont typeface="Arial"/>
              <a:buChar char="•"/>
            </a:pPr>
            <a:endParaRPr lang="en-US" dirty="0"/>
          </a:p>
          <a:p>
            <a:endParaRPr lang="en-US" dirty="0" smtClean="0"/>
          </a:p>
          <a:p>
            <a:pPr marL="285750" indent="-285750">
              <a:buFont typeface="Arial"/>
              <a:buChar char="•"/>
            </a:pPr>
            <a:endParaRPr lang="en-US" dirty="0" smtClean="0"/>
          </a:p>
          <a:p>
            <a:pPr marL="285750" indent="-285750">
              <a:buFont typeface="Arial"/>
              <a:buChar char="•"/>
            </a:pPr>
            <a:endParaRPr lang="en-US" dirty="0"/>
          </a:p>
          <a:p>
            <a:endParaRPr lang="en-US" dirty="0" smtClean="0"/>
          </a:p>
        </p:txBody>
      </p:sp>
      <p:sp>
        <p:nvSpPr>
          <p:cNvPr id="7" name="TextBox 6"/>
          <p:cNvSpPr txBox="1"/>
          <p:nvPr/>
        </p:nvSpPr>
        <p:spPr>
          <a:xfrm>
            <a:off x="762000" y="6019800"/>
            <a:ext cx="2895600" cy="369332"/>
          </a:xfrm>
          <a:prstGeom prst="rect">
            <a:avLst/>
          </a:prstGeom>
          <a:noFill/>
        </p:spPr>
        <p:txBody>
          <a:bodyPr wrap="square" rtlCol="0">
            <a:spAutoFit/>
          </a:bodyPr>
          <a:lstStyle/>
          <a:p>
            <a:r>
              <a:rPr lang="en-US" dirty="0" smtClean="0"/>
              <a:t>                  F/t = 1, U/t = 4 </a:t>
            </a:r>
            <a:endParaRPr lang="en-US" dirty="0"/>
          </a:p>
        </p:txBody>
      </p:sp>
      <p:pic>
        <p:nvPicPr>
          <p:cNvPr id="8" name="Picture 7"/>
          <p:cNvPicPr>
            <a:picLocks noChangeAspect="1"/>
          </p:cNvPicPr>
          <p:nvPr/>
        </p:nvPicPr>
        <p:blipFill>
          <a:blip r:embed="rId4"/>
          <a:stretch>
            <a:fillRect/>
          </a:stretch>
        </p:blipFill>
        <p:spPr>
          <a:xfrm>
            <a:off x="1524000" y="2667000"/>
            <a:ext cx="596900" cy="251486"/>
          </a:xfrm>
          <a:prstGeom prst="rect">
            <a:avLst/>
          </a:prstGeom>
        </p:spPr>
      </p:pic>
      <p:pic>
        <p:nvPicPr>
          <p:cNvPr id="9" name="Picture 8"/>
          <p:cNvPicPr>
            <a:picLocks noChangeAspect="1"/>
          </p:cNvPicPr>
          <p:nvPr/>
        </p:nvPicPr>
        <p:blipFill>
          <a:blip r:embed="rId5"/>
          <a:stretch>
            <a:fillRect/>
          </a:stretch>
        </p:blipFill>
        <p:spPr>
          <a:xfrm>
            <a:off x="1981200" y="3886200"/>
            <a:ext cx="636657" cy="226440"/>
          </a:xfrm>
          <a:prstGeom prst="rect">
            <a:avLst/>
          </a:prstGeom>
        </p:spPr>
      </p:pic>
      <p:pic>
        <p:nvPicPr>
          <p:cNvPr id="11" name="Picture 10"/>
          <p:cNvPicPr>
            <a:picLocks noChangeAspect="1"/>
          </p:cNvPicPr>
          <p:nvPr/>
        </p:nvPicPr>
        <p:blipFill>
          <a:blip r:embed="rId6"/>
          <a:stretch>
            <a:fillRect/>
          </a:stretch>
        </p:blipFill>
        <p:spPr>
          <a:xfrm>
            <a:off x="5105400" y="5181600"/>
            <a:ext cx="2044700" cy="641041"/>
          </a:xfrm>
          <a:prstGeom prst="rect">
            <a:avLst/>
          </a:prstGeom>
        </p:spPr>
      </p:pic>
    </p:spTree>
    <p:extLst>
      <p:ext uri="{BB962C8B-B14F-4D97-AF65-F5344CB8AC3E}">
        <p14:creationId xmlns:p14="http://schemas.microsoft.com/office/powerpoint/2010/main" val="747199133"/>
      </p:ext>
    </p:extLst>
  </p:cSld>
  <p:clrMapOvr>
    <a:masterClrMapping/>
  </p:clrMapOvr>
  <mc:AlternateContent xmlns:mc="http://schemas.openxmlformats.org/markup-compatibility/2006" xmlns:p14="http://schemas.microsoft.com/office/powerpoint/2010/main">
    <mc:Choice Requires="p14">
      <p:transition spd="slow" p14:dur="2000" advTm="12074"/>
    </mc:Choice>
    <mc:Fallback xmlns="">
      <p:transition xmlns:p14="http://schemas.microsoft.com/office/powerpoint/2010/main" spd="slow" advTm="12074"/>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52400" y="304800"/>
            <a:ext cx="8991600" cy="1143000"/>
          </a:xfrm>
        </p:spPr>
        <p:txBody>
          <a:bodyPr>
            <a:normAutofit/>
          </a:bodyPr>
          <a:lstStyle/>
          <a:p>
            <a:pPr eaLnBrk="1" hangingPunct="1">
              <a:defRPr/>
            </a:pPr>
            <a:r>
              <a:rPr lang="en-US" sz="3200" b="1" dirty="0" smtClean="0"/>
              <a:t>Reaching local equilibrium: this is a heat diffusion problem!</a:t>
            </a:r>
            <a:endParaRPr lang="en-US" sz="3200" b="1" dirty="0"/>
          </a:p>
        </p:txBody>
      </p:sp>
      <p:sp>
        <p:nvSpPr>
          <p:cNvPr id="10" name="Rectangle 9"/>
          <p:cNvSpPr/>
          <p:nvPr/>
        </p:nvSpPr>
        <p:spPr>
          <a:xfrm>
            <a:off x="4343400" y="2209800"/>
            <a:ext cx="457200" cy="4572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3"/>
          <a:srcRect l="10830" r="-41"/>
          <a:stretch/>
        </p:blipFill>
        <p:spPr>
          <a:xfrm>
            <a:off x="304800" y="2590800"/>
            <a:ext cx="4517136" cy="4267200"/>
          </a:xfrm>
          <a:prstGeom prst="rect">
            <a:avLst/>
          </a:prstGeom>
        </p:spPr>
      </p:pic>
      <p:cxnSp>
        <p:nvCxnSpPr>
          <p:cNvPr id="5" name="Straight Arrow Connector 4"/>
          <p:cNvCxnSpPr/>
          <p:nvPr/>
        </p:nvCxnSpPr>
        <p:spPr>
          <a:xfrm flipV="1">
            <a:off x="762000" y="1447800"/>
            <a:ext cx="0" cy="1143000"/>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762000" y="2590800"/>
            <a:ext cx="3886200" cy="0"/>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762000" y="1524000"/>
            <a:ext cx="3810000" cy="10668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4665742" y="2362200"/>
            <a:ext cx="287258" cy="369332"/>
          </a:xfrm>
          <a:prstGeom prst="rect">
            <a:avLst/>
          </a:prstGeom>
          <a:noFill/>
        </p:spPr>
        <p:txBody>
          <a:bodyPr wrap="none" rtlCol="0">
            <a:spAutoFit/>
          </a:bodyPr>
          <a:lstStyle/>
          <a:p>
            <a:r>
              <a:rPr lang="en-US" dirty="0" smtClean="0"/>
              <a:t>x</a:t>
            </a:r>
            <a:endParaRPr lang="en-US" dirty="0"/>
          </a:p>
        </p:txBody>
      </p:sp>
      <p:sp>
        <p:nvSpPr>
          <p:cNvPr id="21" name="TextBox 20"/>
          <p:cNvSpPr txBox="1"/>
          <p:nvPr/>
        </p:nvSpPr>
        <p:spPr>
          <a:xfrm rot="16200000">
            <a:off x="-102354" y="1854953"/>
            <a:ext cx="1031239" cy="369332"/>
          </a:xfrm>
          <a:prstGeom prst="rect">
            <a:avLst/>
          </a:prstGeom>
          <a:noFill/>
        </p:spPr>
        <p:txBody>
          <a:bodyPr wrap="none" rtlCol="0">
            <a:spAutoFit/>
          </a:bodyPr>
          <a:lstStyle/>
          <a:p>
            <a:r>
              <a:rPr lang="en-US" dirty="0" smtClean="0"/>
              <a:t>Potential</a:t>
            </a:r>
            <a:endParaRPr lang="en-US" dirty="0"/>
          </a:p>
        </p:txBody>
      </p:sp>
      <p:sp>
        <p:nvSpPr>
          <p:cNvPr id="20" name="TextBox 19"/>
          <p:cNvSpPr txBox="1"/>
          <p:nvPr/>
        </p:nvSpPr>
        <p:spPr>
          <a:xfrm>
            <a:off x="4648200" y="3352800"/>
            <a:ext cx="1447799" cy="923330"/>
          </a:xfrm>
          <a:prstGeom prst="rect">
            <a:avLst/>
          </a:prstGeom>
          <a:noFill/>
        </p:spPr>
        <p:txBody>
          <a:bodyPr wrap="square" rtlCol="0">
            <a:spAutoFit/>
          </a:bodyPr>
          <a:lstStyle/>
          <a:p>
            <a:r>
              <a:rPr lang="en-US" dirty="0" smtClean="0"/>
              <a:t>Single component</a:t>
            </a:r>
          </a:p>
          <a:p>
            <a:r>
              <a:rPr lang="en-US" dirty="0" smtClean="0"/>
              <a:t>density</a:t>
            </a:r>
            <a:endParaRPr lang="en-US" dirty="0"/>
          </a:p>
        </p:txBody>
      </p:sp>
      <p:sp>
        <p:nvSpPr>
          <p:cNvPr id="23" name="TextBox 22"/>
          <p:cNvSpPr txBox="1"/>
          <p:nvPr/>
        </p:nvSpPr>
        <p:spPr>
          <a:xfrm>
            <a:off x="4648200" y="5257800"/>
            <a:ext cx="1752600" cy="923330"/>
          </a:xfrm>
          <a:prstGeom prst="rect">
            <a:avLst/>
          </a:prstGeom>
          <a:noFill/>
        </p:spPr>
        <p:txBody>
          <a:bodyPr wrap="square" rtlCol="0">
            <a:spAutoFit/>
          </a:bodyPr>
          <a:lstStyle/>
          <a:p>
            <a:r>
              <a:rPr lang="en-US" dirty="0" smtClean="0"/>
              <a:t>Inverse temperature </a:t>
            </a:r>
          </a:p>
          <a:p>
            <a:r>
              <a:rPr lang="en-US" dirty="0"/>
              <a:t> </a:t>
            </a:r>
            <a:r>
              <a:rPr lang="en-US" dirty="0" smtClean="0"/>
              <a:t>    βt</a:t>
            </a:r>
            <a:endParaRPr lang="en-US" dirty="0"/>
          </a:p>
        </p:txBody>
      </p:sp>
      <p:sp>
        <p:nvSpPr>
          <p:cNvPr id="26" name="TextBox 25"/>
          <p:cNvSpPr txBox="1"/>
          <p:nvPr/>
        </p:nvSpPr>
        <p:spPr>
          <a:xfrm>
            <a:off x="6019800" y="2971800"/>
            <a:ext cx="2971800" cy="3139321"/>
          </a:xfrm>
          <a:prstGeom prst="rect">
            <a:avLst/>
          </a:prstGeom>
          <a:noFill/>
        </p:spPr>
        <p:txBody>
          <a:bodyPr wrap="square" rtlCol="0">
            <a:spAutoFit/>
          </a:bodyPr>
          <a:lstStyle/>
          <a:p>
            <a:pPr marL="285750" indent="-285750">
              <a:buFont typeface="Arial"/>
              <a:buChar char="•"/>
            </a:pPr>
            <a:r>
              <a:rPr lang="en-US" sz="2200" dirty="0" smtClean="0"/>
              <a:t>Local equilibration leads to a modulated inverse temperature shifted by 90 degrees relative to density pattern. </a:t>
            </a:r>
          </a:p>
          <a:p>
            <a:pPr marL="285750" indent="-285750">
              <a:buFont typeface="Arial"/>
              <a:buChar char="•"/>
            </a:pPr>
            <a:endParaRPr lang="en-US" sz="2200" dirty="0" smtClean="0"/>
          </a:p>
          <a:p>
            <a:pPr marL="285750" indent="-285750">
              <a:buFont typeface="Arial"/>
              <a:buChar char="•"/>
            </a:pPr>
            <a:r>
              <a:rPr lang="en-US" sz="2200" dirty="0" smtClean="0"/>
              <a:t>Verified by measuring </a:t>
            </a:r>
            <a:r>
              <a:rPr lang="en-US" sz="2200" dirty="0" err="1" smtClean="0"/>
              <a:t>doublon</a:t>
            </a:r>
            <a:r>
              <a:rPr lang="en-US" sz="2200" dirty="0" smtClean="0"/>
              <a:t> density.</a:t>
            </a:r>
            <a:endParaRPr lang="en-US" sz="2200" dirty="0"/>
          </a:p>
        </p:txBody>
      </p:sp>
      <p:sp>
        <p:nvSpPr>
          <p:cNvPr id="28" name="TextBox 27"/>
          <p:cNvSpPr txBox="1"/>
          <p:nvPr/>
        </p:nvSpPr>
        <p:spPr>
          <a:xfrm>
            <a:off x="5486400" y="6400800"/>
            <a:ext cx="4038600" cy="369332"/>
          </a:xfrm>
          <a:prstGeom prst="rect">
            <a:avLst/>
          </a:prstGeom>
          <a:noFill/>
        </p:spPr>
        <p:txBody>
          <a:bodyPr wrap="square" rtlCol="0">
            <a:spAutoFit/>
          </a:bodyPr>
          <a:lstStyle/>
          <a:p>
            <a:r>
              <a:rPr lang="en-US" i="1" dirty="0" err="1" smtClean="0"/>
              <a:t>Mandt</a:t>
            </a:r>
            <a:r>
              <a:rPr lang="en-US" i="1" dirty="0" smtClean="0"/>
              <a:t> et. al. PRL 106, 250602 (2011)</a:t>
            </a:r>
            <a:endParaRPr lang="en-US" i="1" dirty="0"/>
          </a:p>
        </p:txBody>
      </p:sp>
      <p:pic>
        <p:nvPicPr>
          <p:cNvPr id="7" name="Picture 6"/>
          <p:cNvPicPr>
            <a:picLocks noChangeAspect="1"/>
          </p:cNvPicPr>
          <p:nvPr/>
        </p:nvPicPr>
        <p:blipFill>
          <a:blip r:embed="rId4"/>
          <a:stretch>
            <a:fillRect/>
          </a:stretch>
        </p:blipFill>
        <p:spPr>
          <a:xfrm>
            <a:off x="5562600" y="1828800"/>
            <a:ext cx="3066284" cy="457200"/>
          </a:xfrm>
          <a:prstGeom prst="rect">
            <a:avLst/>
          </a:prstGeom>
        </p:spPr>
      </p:pic>
    </p:spTree>
    <p:extLst>
      <p:ext uri="{BB962C8B-B14F-4D97-AF65-F5344CB8AC3E}">
        <p14:creationId xmlns:p14="http://schemas.microsoft.com/office/powerpoint/2010/main" val="4254367420"/>
      </p:ext>
    </p:extLst>
  </p:cSld>
  <p:clrMapOvr>
    <a:masterClrMapping/>
  </p:clrMapOvr>
  <mc:AlternateContent xmlns:mc="http://schemas.openxmlformats.org/markup-compatibility/2006" xmlns:p14="http://schemas.microsoft.com/office/powerpoint/2010/main">
    <mc:Choice Requires="p14">
      <p:transition spd="slow" p14:dur="2000" advTm="12074"/>
    </mc:Choice>
    <mc:Fallback xmlns="">
      <p:transition xmlns:p14="http://schemas.microsoft.com/office/powerpoint/2010/main" spd="slow" advTm="12074"/>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2400" y="2590800"/>
            <a:ext cx="3429000" cy="3308986"/>
          </a:xfrm>
          <a:prstGeom prst="rect">
            <a:avLst/>
          </a:prstGeom>
        </p:spPr>
      </p:pic>
      <p:sp>
        <p:nvSpPr>
          <p:cNvPr id="2" name="Title 1"/>
          <p:cNvSpPr>
            <a:spLocks noGrp="1"/>
          </p:cNvSpPr>
          <p:nvPr>
            <p:ph type="title"/>
          </p:nvPr>
        </p:nvSpPr>
        <p:spPr>
          <a:xfrm>
            <a:off x="457200" y="-2377"/>
            <a:ext cx="8229600" cy="1143000"/>
          </a:xfrm>
        </p:spPr>
        <p:txBody>
          <a:bodyPr/>
          <a:lstStyle/>
          <a:p>
            <a:r>
              <a:rPr lang="en-US" dirty="0" smtClean="0"/>
              <a:t>The Fermi-Hubbard model</a:t>
            </a:r>
            <a:endParaRPr lang="en-US" dirty="0"/>
          </a:p>
        </p:txBody>
      </p:sp>
      <p:pic>
        <p:nvPicPr>
          <p:cNvPr id="11" name="Picture 10"/>
          <p:cNvPicPr>
            <a:picLocks noChangeAspect="1"/>
          </p:cNvPicPr>
          <p:nvPr/>
        </p:nvPicPr>
        <p:blipFill>
          <a:blip r:embed="rId3"/>
          <a:stretch>
            <a:fillRect/>
          </a:stretch>
        </p:blipFill>
        <p:spPr>
          <a:xfrm>
            <a:off x="807330" y="1027277"/>
            <a:ext cx="7801242" cy="1190844"/>
          </a:xfrm>
          <a:prstGeom prst="rect">
            <a:avLst/>
          </a:prstGeom>
        </p:spPr>
      </p:pic>
      <p:sp>
        <p:nvSpPr>
          <p:cNvPr id="4" name="TextBox 3"/>
          <p:cNvSpPr txBox="1"/>
          <p:nvPr/>
        </p:nvSpPr>
        <p:spPr>
          <a:xfrm>
            <a:off x="3657600" y="1905000"/>
            <a:ext cx="5321248" cy="4154983"/>
          </a:xfrm>
          <a:prstGeom prst="rect">
            <a:avLst/>
          </a:prstGeom>
          <a:noFill/>
        </p:spPr>
        <p:txBody>
          <a:bodyPr wrap="square" rtlCol="0">
            <a:spAutoFit/>
          </a:bodyPr>
          <a:lstStyle/>
          <a:p>
            <a:pPr marL="342900" indent="-342900">
              <a:buFont typeface="Arial"/>
              <a:buChar char="•"/>
            </a:pPr>
            <a:r>
              <a:rPr lang="en-US" sz="2400" dirty="0"/>
              <a:t>Paradigm for </a:t>
            </a:r>
            <a:r>
              <a:rPr lang="en-US" sz="2400" dirty="0" smtClean="0"/>
              <a:t>studying strong</a:t>
            </a:r>
            <a:r>
              <a:rPr lang="en-US" sz="2400" dirty="0"/>
              <a:t>-coupling physics in a lattice</a:t>
            </a:r>
            <a:r>
              <a:rPr lang="en-US" sz="2400" dirty="0" smtClean="0"/>
              <a:t>.</a:t>
            </a:r>
          </a:p>
          <a:p>
            <a:pPr marL="342900" indent="-342900">
              <a:buFont typeface="Arial"/>
              <a:buChar char="•"/>
            </a:pPr>
            <a:endParaRPr lang="en-US" sz="2400" dirty="0"/>
          </a:p>
          <a:p>
            <a:pPr marL="342900" indent="-342900">
              <a:buFont typeface="Arial"/>
              <a:buChar char="•"/>
            </a:pPr>
            <a:r>
              <a:rPr lang="en-US" sz="2400" dirty="0" smtClean="0"/>
              <a:t>With repulsive interactions, a possible minimal model for </a:t>
            </a:r>
            <a:r>
              <a:rPr lang="en-US" sz="2400" dirty="0" err="1" smtClean="0"/>
              <a:t>cuprate</a:t>
            </a:r>
            <a:r>
              <a:rPr lang="en-US" sz="2400" dirty="0" smtClean="0"/>
              <a:t> high-</a:t>
            </a:r>
            <a:r>
              <a:rPr lang="en-US" sz="2400" dirty="0" err="1" smtClean="0"/>
              <a:t>T</a:t>
            </a:r>
            <a:r>
              <a:rPr lang="en-US" sz="2400" baseline="-25000" dirty="0" err="1" smtClean="0"/>
              <a:t>c</a:t>
            </a:r>
            <a:r>
              <a:rPr lang="en-US" sz="2400" dirty="0" smtClean="0"/>
              <a:t> superconductivity (P. Anderson)</a:t>
            </a:r>
          </a:p>
          <a:p>
            <a:endParaRPr lang="en-US" sz="2400" dirty="0" smtClean="0"/>
          </a:p>
          <a:p>
            <a:pPr marL="342900" indent="-342900">
              <a:buFont typeface="Arial"/>
              <a:buChar char="•"/>
            </a:pPr>
            <a:r>
              <a:rPr lang="en-US" sz="2400" dirty="0" smtClean="0"/>
              <a:t>Realized </a:t>
            </a:r>
            <a:r>
              <a:rPr lang="en-US" sz="2400" dirty="0"/>
              <a:t>naturally with cold atoms in optical lattices with fully tunable </a:t>
            </a:r>
            <a:r>
              <a:rPr lang="en-US" sz="2400" dirty="0" smtClean="0"/>
              <a:t>parameters (U/t, T/t, doping)</a:t>
            </a:r>
          </a:p>
          <a:p>
            <a:endParaRPr lang="en-US" sz="2400" dirty="0"/>
          </a:p>
        </p:txBody>
      </p:sp>
    </p:spTree>
    <p:extLst>
      <p:ext uri="{BB962C8B-B14F-4D97-AF65-F5344CB8AC3E}">
        <p14:creationId xmlns:p14="http://schemas.microsoft.com/office/powerpoint/2010/main" val="289316556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52400" y="304800"/>
            <a:ext cx="8991600" cy="1143000"/>
          </a:xfrm>
        </p:spPr>
        <p:txBody>
          <a:bodyPr>
            <a:normAutofit/>
          </a:bodyPr>
          <a:lstStyle/>
          <a:p>
            <a:pPr eaLnBrk="1" hangingPunct="1">
              <a:defRPr/>
            </a:pPr>
            <a:r>
              <a:rPr lang="en-US" sz="3200" b="1" dirty="0" smtClean="0"/>
              <a:t>Reaching global equilibrium: a hydrodynamic model</a:t>
            </a:r>
            <a:endParaRPr lang="en-US" sz="3200" b="1" dirty="0"/>
          </a:p>
        </p:txBody>
      </p:sp>
      <p:sp>
        <p:nvSpPr>
          <p:cNvPr id="6" name="TextBox 5"/>
          <p:cNvSpPr txBox="1"/>
          <p:nvPr/>
        </p:nvSpPr>
        <p:spPr>
          <a:xfrm>
            <a:off x="0" y="1600200"/>
            <a:ext cx="8839200" cy="1938992"/>
          </a:xfrm>
          <a:prstGeom prst="rect">
            <a:avLst/>
          </a:prstGeom>
          <a:noFill/>
        </p:spPr>
        <p:txBody>
          <a:bodyPr wrap="square" rtlCol="0">
            <a:spAutoFit/>
          </a:bodyPr>
          <a:lstStyle/>
          <a:p>
            <a:pPr marL="285750" indent="-285750">
              <a:buFont typeface="Arial"/>
              <a:buChar char="•"/>
            </a:pPr>
            <a:r>
              <a:rPr lang="en-US" sz="2400" dirty="0" smtClean="0"/>
              <a:t>Inverse temperature modulation leads to a diffusive </a:t>
            </a:r>
            <a:r>
              <a:rPr lang="en-US" sz="2400" dirty="0" smtClean="0">
                <a:solidFill>
                  <a:srgbClr val="FF0000"/>
                </a:solidFill>
              </a:rPr>
              <a:t>heat current</a:t>
            </a:r>
          </a:p>
          <a:p>
            <a:pPr marL="285750" indent="-285750">
              <a:buFont typeface="Arial"/>
              <a:buChar char="•"/>
            </a:pPr>
            <a:endParaRPr lang="en-US" sz="2400" dirty="0">
              <a:solidFill>
                <a:srgbClr val="FF0000"/>
              </a:solidFill>
            </a:endParaRPr>
          </a:p>
          <a:p>
            <a:endParaRPr lang="en-US" sz="2400" dirty="0" smtClean="0">
              <a:solidFill>
                <a:srgbClr val="FF0000"/>
              </a:solidFill>
            </a:endParaRPr>
          </a:p>
          <a:p>
            <a:r>
              <a:rPr lang="en-US" sz="2400" i="1" dirty="0" smtClean="0">
                <a:solidFill>
                  <a:srgbClr val="000000"/>
                </a:solidFill>
              </a:rPr>
              <a:t>    “e” </a:t>
            </a:r>
            <a:r>
              <a:rPr lang="en-US" sz="2400" dirty="0" smtClean="0">
                <a:solidFill>
                  <a:srgbClr val="000000"/>
                </a:solidFill>
              </a:rPr>
              <a:t>is the local internal (non-tilt) energy, can be related to β using a  </a:t>
            </a:r>
          </a:p>
          <a:p>
            <a:r>
              <a:rPr lang="en-US" sz="2400" dirty="0">
                <a:solidFill>
                  <a:srgbClr val="000000"/>
                </a:solidFill>
              </a:rPr>
              <a:t> </a:t>
            </a:r>
            <a:r>
              <a:rPr lang="en-US" sz="2400" dirty="0" smtClean="0">
                <a:solidFill>
                  <a:srgbClr val="000000"/>
                </a:solidFill>
              </a:rPr>
              <a:t>   a </a:t>
            </a:r>
            <a:r>
              <a:rPr lang="en-US" sz="2400" dirty="0" smtClean="0">
                <a:solidFill>
                  <a:srgbClr val="FF0000"/>
                </a:solidFill>
              </a:rPr>
              <a:t>high-temperature expansion</a:t>
            </a:r>
            <a:r>
              <a:rPr lang="en-US" sz="2400" dirty="0" smtClean="0">
                <a:solidFill>
                  <a:srgbClr val="000000"/>
                </a:solidFill>
              </a:rPr>
              <a:t>.</a:t>
            </a:r>
            <a:endParaRPr lang="en-US" sz="2400" dirty="0"/>
          </a:p>
        </p:txBody>
      </p:sp>
      <p:pic>
        <p:nvPicPr>
          <p:cNvPr id="7" name="Picture 6"/>
          <p:cNvPicPr>
            <a:picLocks noChangeAspect="1"/>
          </p:cNvPicPr>
          <p:nvPr/>
        </p:nvPicPr>
        <p:blipFill rotWithShape="1">
          <a:blip r:embed="rId3"/>
          <a:srcRect l="1" r="42105"/>
          <a:stretch/>
        </p:blipFill>
        <p:spPr>
          <a:xfrm>
            <a:off x="3048000" y="2057400"/>
            <a:ext cx="2362200" cy="553461"/>
          </a:xfrm>
          <a:prstGeom prst="rect">
            <a:avLst/>
          </a:prstGeom>
        </p:spPr>
      </p:pic>
      <p:sp>
        <p:nvSpPr>
          <p:cNvPr id="24" name="TextBox 23"/>
          <p:cNvSpPr txBox="1"/>
          <p:nvPr/>
        </p:nvSpPr>
        <p:spPr>
          <a:xfrm>
            <a:off x="0" y="4212953"/>
            <a:ext cx="8839200" cy="1200328"/>
          </a:xfrm>
          <a:prstGeom prst="rect">
            <a:avLst/>
          </a:prstGeom>
          <a:noFill/>
        </p:spPr>
        <p:txBody>
          <a:bodyPr wrap="square" rtlCol="0">
            <a:spAutoFit/>
          </a:bodyPr>
          <a:lstStyle/>
          <a:p>
            <a:pPr marL="285750" indent="-285750">
              <a:buFont typeface="Arial"/>
              <a:buChar char="•"/>
            </a:pPr>
            <a:r>
              <a:rPr lang="en-US" sz="2400" dirty="0" smtClean="0">
                <a:solidFill>
                  <a:srgbClr val="FF0000"/>
                </a:solidFill>
              </a:rPr>
              <a:t>Energy conservation</a:t>
            </a:r>
            <a:r>
              <a:rPr lang="en-US" sz="2400" dirty="0" smtClean="0"/>
              <a:t>:</a:t>
            </a:r>
          </a:p>
          <a:p>
            <a:pPr marL="285750" indent="-285750">
              <a:buFont typeface="Arial"/>
              <a:buChar char="•"/>
            </a:pPr>
            <a:endParaRPr lang="en-US" sz="2400" dirty="0"/>
          </a:p>
          <a:p>
            <a:r>
              <a:rPr lang="en-US" sz="2400" dirty="0" smtClean="0"/>
              <a:t>    Strong tilt regime: internal energy change is negligible:</a:t>
            </a:r>
            <a:endParaRPr lang="en-US" sz="2400" dirty="0"/>
          </a:p>
        </p:txBody>
      </p:sp>
      <p:sp>
        <p:nvSpPr>
          <p:cNvPr id="25" name="TextBox 24"/>
          <p:cNvSpPr txBox="1"/>
          <p:nvPr/>
        </p:nvSpPr>
        <p:spPr>
          <a:xfrm>
            <a:off x="0" y="6248400"/>
            <a:ext cx="8839200" cy="461665"/>
          </a:xfrm>
          <a:prstGeom prst="rect">
            <a:avLst/>
          </a:prstGeom>
          <a:noFill/>
        </p:spPr>
        <p:txBody>
          <a:bodyPr wrap="square" rtlCol="0">
            <a:spAutoFit/>
          </a:bodyPr>
          <a:lstStyle/>
          <a:p>
            <a:pPr marL="285750" indent="-285750">
              <a:buFont typeface="Arial"/>
              <a:buChar char="•"/>
            </a:pPr>
            <a:r>
              <a:rPr lang="en-US" sz="2400" dirty="0" smtClean="0">
                <a:solidFill>
                  <a:srgbClr val="FF0000"/>
                </a:solidFill>
              </a:rPr>
              <a:t>Number conservation</a:t>
            </a:r>
            <a:r>
              <a:rPr lang="en-US" sz="2400" dirty="0" smtClean="0"/>
              <a:t>:  </a:t>
            </a:r>
          </a:p>
        </p:txBody>
      </p:sp>
      <p:pic>
        <p:nvPicPr>
          <p:cNvPr id="15" name="Picture 14"/>
          <p:cNvPicPr>
            <a:picLocks noChangeAspect="1"/>
          </p:cNvPicPr>
          <p:nvPr/>
        </p:nvPicPr>
        <p:blipFill>
          <a:blip r:embed="rId4"/>
          <a:stretch>
            <a:fillRect/>
          </a:stretch>
        </p:blipFill>
        <p:spPr>
          <a:xfrm>
            <a:off x="2590800" y="3505200"/>
            <a:ext cx="3733800" cy="520995"/>
          </a:xfrm>
          <a:prstGeom prst="rect">
            <a:avLst/>
          </a:prstGeom>
        </p:spPr>
      </p:pic>
      <p:pic>
        <p:nvPicPr>
          <p:cNvPr id="2" name="Picture 1"/>
          <p:cNvPicPr>
            <a:picLocks noChangeAspect="1"/>
          </p:cNvPicPr>
          <p:nvPr/>
        </p:nvPicPr>
        <p:blipFill>
          <a:blip r:embed="rId5"/>
          <a:stretch>
            <a:fillRect/>
          </a:stretch>
        </p:blipFill>
        <p:spPr>
          <a:xfrm>
            <a:off x="3048000" y="4191000"/>
            <a:ext cx="3022600" cy="559018"/>
          </a:xfrm>
          <a:prstGeom prst="rect">
            <a:avLst/>
          </a:prstGeom>
        </p:spPr>
      </p:pic>
      <p:pic>
        <p:nvPicPr>
          <p:cNvPr id="3" name="Picture 2"/>
          <p:cNvPicPr>
            <a:picLocks noChangeAspect="1"/>
          </p:cNvPicPr>
          <p:nvPr/>
        </p:nvPicPr>
        <p:blipFill>
          <a:blip r:embed="rId6"/>
          <a:stretch>
            <a:fillRect/>
          </a:stretch>
        </p:blipFill>
        <p:spPr>
          <a:xfrm>
            <a:off x="1905000" y="5410200"/>
            <a:ext cx="5334000" cy="599534"/>
          </a:xfrm>
          <a:prstGeom prst="rect">
            <a:avLst/>
          </a:prstGeom>
        </p:spPr>
      </p:pic>
      <p:pic>
        <p:nvPicPr>
          <p:cNvPr id="4" name="Picture 3"/>
          <p:cNvPicPr>
            <a:picLocks noChangeAspect="1"/>
          </p:cNvPicPr>
          <p:nvPr/>
        </p:nvPicPr>
        <p:blipFill>
          <a:blip r:embed="rId7"/>
          <a:stretch>
            <a:fillRect/>
          </a:stretch>
        </p:blipFill>
        <p:spPr>
          <a:xfrm>
            <a:off x="3276600" y="6236895"/>
            <a:ext cx="4076700" cy="544905"/>
          </a:xfrm>
          <a:prstGeom prst="rect">
            <a:avLst/>
          </a:prstGeom>
        </p:spPr>
      </p:pic>
    </p:spTree>
    <p:extLst>
      <p:ext uri="{BB962C8B-B14F-4D97-AF65-F5344CB8AC3E}">
        <p14:creationId xmlns:p14="http://schemas.microsoft.com/office/powerpoint/2010/main" val="2514493577"/>
      </p:ext>
    </p:extLst>
  </p:cSld>
  <p:clrMapOvr>
    <a:masterClrMapping/>
  </p:clrMapOvr>
  <mc:AlternateContent xmlns:mc="http://schemas.openxmlformats.org/markup-compatibility/2006" xmlns:p14="http://schemas.microsoft.com/office/powerpoint/2010/main">
    <mc:Choice Requires="p14">
      <p:transition spd="slow" p14:dur="2000" advTm="12074"/>
    </mc:Choice>
    <mc:Fallback xmlns="">
      <p:transition xmlns:p14="http://schemas.microsoft.com/office/powerpoint/2010/main" spd="slow" advTm="12074"/>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52400" y="304800"/>
            <a:ext cx="8991600" cy="1143000"/>
          </a:xfrm>
        </p:spPr>
        <p:txBody>
          <a:bodyPr>
            <a:normAutofit/>
          </a:bodyPr>
          <a:lstStyle/>
          <a:p>
            <a:pPr eaLnBrk="1" hangingPunct="1">
              <a:defRPr/>
            </a:pPr>
            <a:r>
              <a:rPr lang="en-US" sz="3200" b="1" dirty="0" smtClean="0"/>
              <a:t>Thermal diffusivity at infinite temperature in tilted Fermi-Hubbard model</a:t>
            </a:r>
            <a:endParaRPr lang="en-US" sz="3200" b="1" dirty="0"/>
          </a:p>
        </p:txBody>
      </p:sp>
      <p:sp>
        <p:nvSpPr>
          <p:cNvPr id="10" name="Rectangle 9"/>
          <p:cNvSpPr/>
          <p:nvPr/>
        </p:nvSpPr>
        <p:spPr>
          <a:xfrm>
            <a:off x="4343400" y="2209800"/>
            <a:ext cx="457200" cy="4572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304800" y="2289816"/>
            <a:ext cx="4191000" cy="3958584"/>
          </a:xfrm>
          <a:prstGeom prst="rect">
            <a:avLst/>
          </a:prstGeom>
        </p:spPr>
      </p:pic>
      <p:sp>
        <p:nvSpPr>
          <p:cNvPr id="3" name="TextBox 2"/>
          <p:cNvSpPr txBox="1"/>
          <p:nvPr/>
        </p:nvSpPr>
        <p:spPr>
          <a:xfrm>
            <a:off x="4876800" y="2514600"/>
            <a:ext cx="3886200" cy="3046988"/>
          </a:xfrm>
          <a:prstGeom prst="rect">
            <a:avLst/>
          </a:prstGeom>
          <a:noFill/>
        </p:spPr>
        <p:txBody>
          <a:bodyPr wrap="square" rtlCol="0">
            <a:spAutoFit/>
          </a:bodyPr>
          <a:lstStyle/>
          <a:p>
            <a:r>
              <a:rPr lang="en-US" sz="2400" dirty="0" smtClean="0"/>
              <a:t>Outlook: remove reservoir to explore non-</a:t>
            </a:r>
            <a:r>
              <a:rPr lang="en-US" sz="2400" dirty="0" err="1" smtClean="0"/>
              <a:t>ergodic</a:t>
            </a:r>
            <a:r>
              <a:rPr lang="en-US" sz="2400" dirty="0" smtClean="0"/>
              <a:t> behavior:</a:t>
            </a:r>
          </a:p>
          <a:p>
            <a:endParaRPr lang="en-US" sz="2400" dirty="0" smtClean="0"/>
          </a:p>
          <a:p>
            <a:pPr marL="342900" indent="-342900">
              <a:buFont typeface="Arial"/>
              <a:buChar char="•"/>
            </a:pPr>
            <a:r>
              <a:rPr lang="en-US" sz="2400" dirty="0" smtClean="0"/>
              <a:t>1D tilted system.</a:t>
            </a:r>
          </a:p>
          <a:p>
            <a:pPr marL="342900" indent="-342900">
              <a:buFont typeface="Arial"/>
              <a:buChar char="•"/>
            </a:pPr>
            <a:r>
              <a:rPr lang="en-US" sz="2400" dirty="0" smtClean="0"/>
              <a:t>2D system with tilt not along lattice axis. </a:t>
            </a:r>
          </a:p>
          <a:p>
            <a:pPr marL="342900" indent="-342900">
              <a:buFont typeface="Arial"/>
              <a:buChar char="•"/>
            </a:pPr>
            <a:endParaRPr lang="en-US" sz="2400" dirty="0"/>
          </a:p>
        </p:txBody>
      </p:sp>
    </p:spTree>
    <p:extLst>
      <p:ext uri="{BB962C8B-B14F-4D97-AF65-F5344CB8AC3E}">
        <p14:creationId xmlns:p14="http://schemas.microsoft.com/office/powerpoint/2010/main" val="1206891584"/>
      </p:ext>
    </p:extLst>
  </p:cSld>
  <p:clrMapOvr>
    <a:masterClrMapping/>
  </p:clrMapOvr>
  <mc:AlternateContent xmlns:mc="http://schemas.openxmlformats.org/markup-compatibility/2006" xmlns:p14="http://schemas.microsoft.com/office/powerpoint/2010/main">
    <mc:Choice Requires="p14">
      <p:transition spd="slow" p14:dur="2000" advTm="12074"/>
    </mc:Choice>
    <mc:Fallback xmlns="">
      <p:transition xmlns:p14="http://schemas.microsoft.com/office/powerpoint/2010/main" spd="slow" advTm="12074"/>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770" y="450320"/>
            <a:ext cx="8811586" cy="584776"/>
          </a:xfrm>
          <a:prstGeom prst="rect">
            <a:avLst/>
          </a:prstGeom>
          <a:noFill/>
        </p:spPr>
        <p:txBody>
          <a:bodyPr wrap="square" rtlCol="0">
            <a:spAutoFit/>
          </a:bodyPr>
          <a:lstStyle/>
          <a:p>
            <a:pPr algn="ctr"/>
            <a:r>
              <a:rPr lang="en-US" sz="3200" b="1" dirty="0"/>
              <a:t>Thank you!</a:t>
            </a:r>
          </a:p>
        </p:txBody>
      </p:sp>
      <p:pic>
        <p:nvPicPr>
          <p:cNvPr id="13"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4461" y="2065809"/>
            <a:ext cx="1025097" cy="1025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14"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8645" y="2117072"/>
            <a:ext cx="901936" cy="923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17" name="TextBox 16"/>
          <p:cNvSpPr txBox="1"/>
          <p:nvPr/>
        </p:nvSpPr>
        <p:spPr>
          <a:xfrm>
            <a:off x="6260110" y="1551816"/>
            <a:ext cx="2040942" cy="369332"/>
          </a:xfrm>
          <a:prstGeom prst="rect">
            <a:avLst/>
          </a:prstGeom>
          <a:noFill/>
        </p:spPr>
        <p:txBody>
          <a:bodyPr wrap="square" rtlCol="0">
            <a:spAutoFit/>
          </a:bodyPr>
          <a:lstStyle/>
          <a:p>
            <a:pPr algn="ctr"/>
            <a:r>
              <a:rPr lang="en-US" u="sng" dirty="0"/>
              <a:t>Funding</a:t>
            </a:r>
          </a:p>
        </p:txBody>
      </p:sp>
      <p:sp>
        <p:nvSpPr>
          <p:cNvPr id="3" name="TextBox 2"/>
          <p:cNvSpPr txBox="1"/>
          <p:nvPr/>
        </p:nvSpPr>
        <p:spPr>
          <a:xfrm>
            <a:off x="194224" y="1055105"/>
            <a:ext cx="3714270" cy="3785652"/>
          </a:xfrm>
          <a:prstGeom prst="rect">
            <a:avLst/>
          </a:prstGeom>
          <a:noFill/>
        </p:spPr>
        <p:txBody>
          <a:bodyPr wrap="square" rtlCol="0">
            <a:spAutoFit/>
          </a:bodyPr>
          <a:lstStyle/>
          <a:p>
            <a:r>
              <a:rPr lang="en-US" sz="2000" u="sng" dirty="0" smtClean="0"/>
              <a:t>Graduate </a:t>
            </a:r>
            <a:r>
              <a:rPr lang="en-US" sz="2000" u="sng" dirty="0"/>
              <a:t>students</a:t>
            </a:r>
          </a:p>
          <a:p>
            <a:r>
              <a:rPr lang="en-US" sz="2000" dirty="0" smtClean="0">
                <a:solidFill>
                  <a:srgbClr val="FF0000"/>
                </a:solidFill>
              </a:rPr>
              <a:t>Peter Brown</a:t>
            </a:r>
          </a:p>
          <a:p>
            <a:r>
              <a:rPr lang="en-US" sz="2000" dirty="0" err="1"/>
              <a:t>Debayan</a:t>
            </a:r>
            <a:r>
              <a:rPr lang="en-US" sz="2000" dirty="0"/>
              <a:t> </a:t>
            </a:r>
            <a:r>
              <a:rPr lang="en-US" sz="2000" dirty="0" err="1" smtClean="0"/>
              <a:t>Mitra</a:t>
            </a:r>
            <a:endParaRPr lang="en-US" sz="2000" dirty="0"/>
          </a:p>
          <a:p>
            <a:r>
              <a:rPr lang="en-US" sz="2000" dirty="0">
                <a:solidFill>
                  <a:srgbClr val="FF0000"/>
                </a:solidFill>
              </a:rPr>
              <a:t>Elmer </a:t>
            </a:r>
            <a:r>
              <a:rPr lang="en-US" sz="2000" dirty="0" err="1">
                <a:solidFill>
                  <a:srgbClr val="FF0000"/>
                </a:solidFill>
              </a:rPr>
              <a:t>Guardado</a:t>
            </a:r>
            <a:r>
              <a:rPr lang="en-US" sz="2000" dirty="0">
                <a:solidFill>
                  <a:srgbClr val="FF0000"/>
                </a:solidFill>
              </a:rPr>
              <a:t>-Sanchez</a:t>
            </a:r>
          </a:p>
          <a:p>
            <a:r>
              <a:rPr lang="en-US" sz="2000" dirty="0"/>
              <a:t>Lysander Christakis</a:t>
            </a:r>
          </a:p>
          <a:p>
            <a:r>
              <a:rPr lang="en-US" sz="2000" dirty="0"/>
              <a:t>Jason Rosenberg</a:t>
            </a:r>
          </a:p>
          <a:p>
            <a:r>
              <a:rPr lang="en-US" sz="2000" dirty="0">
                <a:solidFill>
                  <a:srgbClr val="FF0000"/>
                </a:solidFill>
              </a:rPr>
              <a:t>Benjamin </a:t>
            </a:r>
            <a:r>
              <a:rPr lang="en-US" sz="2000" dirty="0" smtClean="0">
                <a:solidFill>
                  <a:srgbClr val="FF0000"/>
                </a:solidFill>
              </a:rPr>
              <a:t>Spar</a:t>
            </a:r>
            <a:endParaRPr lang="en-US" sz="2000" dirty="0">
              <a:solidFill>
                <a:srgbClr val="FF0000"/>
              </a:solidFill>
            </a:endParaRPr>
          </a:p>
          <a:p>
            <a:endParaRPr lang="en-US" sz="2000" dirty="0"/>
          </a:p>
          <a:p>
            <a:r>
              <a:rPr lang="en-US" sz="2000" u="sng" dirty="0"/>
              <a:t>Post-docs</a:t>
            </a:r>
          </a:p>
          <a:p>
            <a:r>
              <a:rPr lang="en-US" sz="2000" dirty="0"/>
              <a:t>Peter </a:t>
            </a:r>
            <a:r>
              <a:rPr lang="en-US" sz="2000" dirty="0" err="1" smtClean="0"/>
              <a:t>Schauss</a:t>
            </a:r>
            <a:endParaRPr lang="en-US" sz="2000" dirty="0" smtClean="0"/>
          </a:p>
          <a:p>
            <a:r>
              <a:rPr lang="en-US" sz="2000" dirty="0" err="1" smtClean="0"/>
              <a:t>Stanimir</a:t>
            </a:r>
            <a:r>
              <a:rPr lang="en-US" sz="2000" dirty="0" smtClean="0"/>
              <a:t> </a:t>
            </a:r>
            <a:r>
              <a:rPr lang="en-US" sz="2000" dirty="0" err="1"/>
              <a:t>Kondov</a:t>
            </a:r>
            <a:endParaRPr lang="en-US" sz="2000" dirty="0"/>
          </a:p>
          <a:p>
            <a:endParaRPr lang="en-US" sz="2000" dirty="0"/>
          </a:p>
        </p:txBody>
      </p:sp>
      <p:sp>
        <p:nvSpPr>
          <p:cNvPr id="15" name="TextBox 14"/>
          <p:cNvSpPr txBox="1"/>
          <p:nvPr/>
        </p:nvSpPr>
        <p:spPr>
          <a:xfrm>
            <a:off x="2971800" y="1084691"/>
            <a:ext cx="3714270" cy="2862322"/>
          </a:xfrm>
          <a:prstGeom prst="rect">
            <a:avLst/>
          </a:prstGeom>
          <a:noFill/>
        </p:spPr>
        <p:txBody>
          <a:bodyPr wrap="square" rtlCol="0">
            <a:spAutoFit/>
          </a:bodyPr>
          <a:lstStyle/>
          <a:p>
            <a:r>
              <a:rPr lang="en-US" sz="2000" u="sng" dirty="0" smtClean="0"/>
              <a:t>Theory </a:t>
            </a:r>
            <a:r>
              <a:rPr lang="en-US" sz="2000" u="sng" dirty="0"/>
              <a:t>support</a:t>
            </a:r>
          </a:p>
          <a:p>
            <a:r>
              <a:rPr lang="en-US" sz="2000" dirty="0">
                <a:solidFill>
                  <a:srgbClr val="FF0000"/>
                </a:solidFill>
              </a:rPr>
              <a:t>David </a:t>
            </a:r>
            <a:r>
              <a:rPr lang="en-US" sz="2000" dirty="0" err="1">
                <a:solidFill>
                  <a:srgbClr val="FF0000"/>
                </a:solidFill>
              </a:rPr>
              <a:t>Huse</a:t>
            </a:r>
            <a:r>
              <a:rPr lang="en-US" sz="2000" dirty="0">
                <a:solidFill>
                  <a:srgbClr val="FF0000"/>
                </a:solidFill>
              </a:rPr>
              <a:t> </a:t>
            </a:r>
            <a:r>
              <a:rPr lang="en-US" sz="2000" dirty="0"/>
              <a:t>(Princeton</a:t>
            </a:r>
            <a:r>
              <a:rPr lang="en-US" sz="2000" dirty="0" smtClean="0"/>
              <a:t>)</a:t>
            </a:r>
          </a:p>
          <a:p>
            <a:r>
              <a:rPr lang="en-US" sz="2000" dirty="0" smtClean="0">
                <a:solidFill>
                  <a:srgbClr val="FF0000"/>
                </a:solidFill>
              </a:rPr>
              <a:t>Alan Morningstar </a:t>
            </a:r>
            <a:r>
              <a:rPr lang="en-US" sz="2000" dirty="0" smtClean="0"/>
              <a:t>(Princeton)</a:t>
            </a:r>
            <a:endParaRPr lang="en-US" sz="2000" dirty="0"/>
          </a:p>
          <a:p>
            <a:r>
              <a:rPr lang="en-US" sz="2000" dirty="0"/>
              <a:t>Andre-Marie Tremblay (</a:t>
            </a:r>
            <a:r>
              <a:rPr lang="en-US" sz="2000" dirty="0" err="1"/>
              <a:t>Sherbrooke</a:t>
            </a:r>
            <a:r>
              <a:rPr lang="en-US" sz="2000" dirty="0"/>
              <a:t>)</a:t>
            </a:r>
          </a:p>
          <a:p>
            <a:r>
              <a:rPr lang="en-US" sz="2000" dirty="0"/>
              <a:t>Jure </a:t>
            </a:r>
            <a:r>
              <a:rPr lang="en-US" sz="2000" dirty="0" err="1"/>
              <a:t>Kokalj</a:t>
            </a:r>
            <a:r>
              <a:rPr lang="en-US" sz="2000" dirty="0"/>
              <a:t> (U. of Ljubljana)</a:t>
            </a:r>
          </a:p>
          <a:p>
            <a:r>
              <a:rPr lang="en-US" sz="2000" dirty="0"/>
              <a:t>Edwin Huang (Stanford)</a:t>
            </a:r>
          </a:p>
          <a:p>
            <a:r>
              <a:rPr lang="en-US" sz="2000" dirty="0"/>
              <a:t>Tom </a:t>
            </a:r>
            <a:r>
              <a:rPr lang="en-US" sz="2000" dirty="0" err="1"/>
              <a:t>Devereaux</a:t>
            </a:r>
            <a:r>
              <a:rPr lang="en-US" sz="2000" dirty="0"/>
              <a:t> (Stanford)</a:t>
            </a:r>
          </a:p>
          <a:p>
            <a:endParaRPr lang="en-US" sz="2000" dirty="0"/>
          </a:p>
        </p:txBody>
      </p:sp>
      <p:pic>
        <p:nvPicPr>
          <p:cNvPr id="11" name="Picture 10"/>
          <p:cNvPicPr>
            <a:picLocks noChangeAspect="1"/>
          </p:cNvPicPr>
          <p:nvPr/>
        </p:nvPicPr>
        <p:blipFill>
          <a:blip r:embed="rId4"/>
          <a:stretch>
            <a:fillRect/>
          </a:stretch>
        </p:blipFill>
        <p:spPr>
          <a:xfrm>
            <a:off x="6387079" y="3209737"/>
            <a:ext cx="2234704" cy="844998"/>
          </a:xfrm>
          <a:prstGeom prst="rect">
            <a:avLst/>
          </a:prstGeom>
        </p:spPr>
      </p:pic>
      <p:pic>
        <p:nvPicPr>
          <p:cNvPr id="16" name="Picture 15"/>
          <p:cNvPicPr>
            <a:picLocks noChangeAspect="1"/>
          </p:cNvPicPr>
          <p:nvPr/>
        </p:nvPicPr>
        <p:blipFill>
          <a:blip r:embed="rId5"/>
          <a:stretch>
            <a:fillRect/>
          </a:stretch>
        </p:blipFill>
        <p:spPr>
          <a:xfrm>
            <a:off x="6436722" y="4343400"/>
            <a:ext cx="2135418" cy="712830"/>
          </a:xfrm>
          <a:prstGeom prst="rect">
            <a:avLst/>
          </a:prstGeom>
        </p:spPr>
      </p:pic>
      <p:pic>
        <p:nvPicPr>
          <p:cNvPr id="20" name="Picture 19"/>
          <p:cNvPicPr>
            <a:picLocks noChangeAspect="1"/>
          </p:cNvPicPr>
          <p:nvPr/>
        </p:nvPicPr>
        <p:blipFill>
          <a:blip r:embed="rId6"/>
          <a:stretch>
            <a:fillRect/>
          </a:stretch>
        </p:blipFill>
        <p:spPr>
          <a:xfrm>
            <a:off x="6433746" y="5222080"/>
            <a:ext cx="2141370" cy="1259630"/>
          </a:xfrm>
          <a:prstGeom prst="rect">
            <a:avLst/>
          </a:prstGeom>
        </p:spPr>
      </p:pic>
      <p:pic>
        <p:nvPicPr>
          <p:cNvPr id="2" name="Picture 1"/>
          <p:cNvPicPr>
            <a:picLocks noChangeAspect="1"/>
          </p:cNvPicPr>
          <p:nvPr/>
        </p:nvPicPr>
        <p:blipFill>
          <a:blip r:embed="rId7"/>
          <a:stretch>
            <a:fillRect/>
          </a:stretch>
        </p:blipFill>
        <p:spPr>
          <a:xfrm>
            <a:off x="2286000" y="3886200"/>
            <a:ext cx="3779282" cy="2514600"/>
          </a:xfrm>
          <a:prstGeom prst="rect">
            <a:avLst/>
          </a:prstGeom>
        </p:spPr>
      </p:pic>
    </p:spTree>
    <p:extLst>
      <p:ext uri="{BB962C8B-B14F-4D97-AF65-F5344CB8AC3E}">
        <p14:creationId xmlns:p14="http://schemas.microsoft.com/office/powerpoint/2010/main" val="3022131660"/>
      </p:ext>
    </p:extLst>
  </p:cSld>
  <p:clrMapOvr>
    <a:masterClrMapping/>
  </p:clrMapOvr>
  <mc:AlternateContent xmlns:mc="http://schemas.openxmlformats.org/markup-compatibility/2006" xmlns:p14="http://schemas.microsoft.com/office/powerpoint/2010/main">
    <mc:Choice Requires="p14">
      <p:transition spd="slow" p14:dur="2000" advTm="68784"/>
    </mc:Choice>
    <mc:Fallback xmlns="">
      <p:transition xmlns:p14="http://schemas.microsoft.com/office/powerpoint/2010/main" spd="slow" advTm="68784"/>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opping.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525148" y="-657201"/>
            <a:ext cx="9776428" cy="8931811"/>
          </a:xfrm>
          <a:prstGeom prst="rect">
            <a:avLst/>
          </a:prstGeom>
        </p:spPr>
      </p:pic>
      <p:sp>
        <p:nvSpPr>
          <p:cNvPr id="19459" name="Rectangle 5"/>
          <p:cNvSpPr>
            <a:spLocks noChangeArrowheads="1"/>
          </p:cNvSpPr>
          <p:nvPr/>
        </p:nvSpPr>
        <p:spPr bwMode="auto">
          <a:xfrm>
            <a:off x="5051425" y="957263"/>
            <a:ext cx="363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buFontTx/>
              <a:buChar char="•"/>
            </a:pPr>
            <a:endParaRPr lang="en-US" i="1">
              <a:latin typeface="Calibri" charset="0"/>
            </a:endParaRPr>
          </a:p>
        </p:txBody>
      </p:sp>
      <p:sp>
        <p:nvSpPr>
          <p:cNvPr id="6" name="11 Rectángulo"/>
          <p:cNvSpPr txBox="1">
            <a:spLocks/>
          </p:cNvSpPr>
          <p:nvPr/>
        </p:nvSpPr>
        <p:spPr>
          <a:xfrm>
            <a:off x="237954" y="193312"/>
            <a:ext cx="8567067" cy="707886"/>
          </a:xfrm>
          <a:prstGeom prst="rect">
            <a:avLst/>
          </a:prstGeom>
        </p:spPr>
        <p:txBody>
          <a:bodyPr wrap="square">
            <a:spAutoFit/>
          </a:bodyPr>
          <a:lstStyle/>
          <a:p>
            <a:pPr algn="ctr" fontAlgn="auto">
              <a:spcAft>
                <a:spcPts val="0"/>
              </a:spcAft>
              <a:defRPr/>
            </a:pPr>
            <a:r>
              <a:rPr lang="en-US" sz="4000" baseline="30000" dirty="0" smtClean="0">
                <a:solidFill>
                  <a:schemeClr val="bg1"/>
                </a:solidFill>
                <a:latin typeface="+mj-lt"/>
                <a:ea typeface="+mj-ea"/>
                <a:cs typeface="+mj-cs"/>
              </a:rPr>
              <a:t>6</a:t>
            </a:r>
            <a:r>
              <a:rPr lang="en-US" sz="4000" dirty="0" smtClean="0">
                <a:solidFill>
                  <a:schemeClr val="bg1"/>
                </a:solidFill>
                <a:latin typeface="+mj-lt"/>
                <a:ea typeface="+mj-ea"/>
                <a:cs typeface="+mj-cs"/>
              </a:rPr>
              <a:t>Li Fermi Gas Microscope</a:t>
            </a:r>
            <a:endParaRPr lang="en-US" sz="4000" dirty="0">
              <a:solidFill>
                <a:schemeClr val="bg1"/>
              </a:solidFill>
              <a:latin typeface="Humanst521 BT" pitchFamily="34" charset="0"/>
            </a:endParaRPr>
          </a:p>
        </p:txBody>
      </p:sp>
      <p:sp>
        <p:nvSpPr>
          <p:cNvPr id="4" name="TextBox 3"/>
          <p:cNvSpPr txBox="1"/>
          <p:nvPr/>
        </p:nvSpPr>
        <p:spPr>
          <a:xfrm>
            <a:off x="8246533" y="321733"/>
            <a:ext cx="338667" cy="369332"/>
          </a:xfrm>
          <a:prstGeom prst="rect">
            <a:avLst/>
          </a:prstGeom>
          <a:noFill/>
        </p:spPr>
        <p:txBody>
          <a:bodyPr wrap="square" rtlCol="0">
            <a:spAutoFit/>
          </a:bodyPr>
          <a:lstStyle/>
          <a:p>
            <a:endParaRPr lang="en-US" dirty="0"/>
          </a:p>
        </p:txBody>
      </p:sp>
      <p:sp>
        <p:nvSpPr>
          <p:cNvPr id="9" name="TextBox 8"/>
          <p:cNvSpPr txBox="1"/>
          <p:nvPr/>
        </p:nvSpPr>
        <p:spPr>
          <a:xfrm>
            <a:off x="80973" y="5715000"/>
            <a:ext cx="5491246" cy="1200329"/>
          </a:xfrm>
          <a:prstGeom prst="rect">
            <a:avLst/>
          </a:prstGeom>
          <a:noFill/>
        </p:spPr>
        <p:txBody>
          <a:bodyPr wrap="square" rtlCol="0">
            <a:spAutoFit/>
          </a:bodyPr>
          <a:lstStyle/>
          <a:p>
            <a:r>
              <a:rPr lang="en-US" dirty="0" smtClean="0">
                <a:solidFill>
                  <a:schemeClr val="bg1"/>
                </a:solidFill>
              </a:rPr>
              <a:t>Fermionic quantum gas microscopes:</a:t>
            </a:r>
          </a:p>
          <a:p>
            <a:r>
              <a:rPr lang="en-US" dirty="0" smtClean="0">
                <a:solidFill>
                  <a:schemeClr val="bg1"/>
                </a:solidFill>
              </a:rPr>
              <a:t>Parsons … Greiner, PRL 114, 213002 (2015)</a:t>
            </a:r>
          </a:p>
          <a:p>
            <a:r>
              <a:rPr lang="en-US" dirty="0" err="1" smtClean="0">
                <a:solidFill>
                  <a:schemeClr val="bg1"/>
                </a:solidFill>
              </a:rPr>
              <a:t>Cheuk</a:t>
            </a:r>
            <a:r>
              <a:rPr lang="en-US" dirty="0" smtClean="0">
                <a:solidFill>
                  <a:schemeClr val="bg1"/>
                </a:solidFill>
              </a:rPr>
              <a:t> … </a:t>
            </a:r>
            <a:r>
              <a:rPr lang="en-US" dirty="0" err="1" smtClean="0">
                <a:solidFill>
                  <a:schemeClr val="bg1"/>
                </a:solidFill>
              </a:rPr>
              <a:t>Zwierlein</a:t>
            </a:r>
            <a:r>
              <a:rPr lang="en-US" dirty="0" smtClean="0">
                <a:solidFill>
                  <a:schemeClr val="bg1"/>
                </a:solidFill>
              </a:rPr>
              <a:t>, PRL 114, 193001 (2015)</a:t>
            </a:r>
          </a:p>
          <a:p>
            <a:endParaRPr lang="en-US" dirty="0">
              <a:solidFill>
                <a:schemeClr val="bg1"/>
              </a:solidFill>
            </a:endParaRPr>
          </a:p>
        </p:txBody>
      </p:sp>
      <p:sp>
        <p:nvSpPr>
          <p:cNvPr id="7" name="TextBox 6"/>
          <p:cNvSpPr txBox="1"/>
          <p:nvPr/>
        </p:nvSpPr>
        <p:spPr>
          <a:xfrm>
            <a:off x="4719554" y="5715000"/>
            <a:ext cx="5491246" cy="1200329"/>
          </a:xfrm>
          <a:prstGeom prst="rect">
            <a:avLst/>
          </a:prstGeom>
          <a:noFill/>
        </p:spPr>
        <p:txBody>
          <a:bodyPr wrap="square" rtlCol="0">
            <a:spAutoFit/>
          </a:bodyPr>
          <a:lstStyle/>
          <a:p>
            <a:r>
              <a:rPr lang="en-US" dirty="0" err="1" smtClean="0">
                <a:solidFill>
                  <a:schemeClr val="bg1"/>
                </a:solidFill>
              </a:rPr>
              <a:t>Omran</a:t>
            </a:r>
            <a:r>
              <a:rPr lang="en-US" dirty="0" smtClean="0">
                <a:solidFill>
                  <a:schemeClr val="bg1"/>
                </a:solidFill>
              </a:rPr>
              <a:t> … Bloch, Gross, PRL 115, 263001 (2015)</a:t>
            </a:r>
          </a:p>
          <a:p>
            <a:r>
              <a:rPr lang="en-US" dirty="0" smtClean="0">
                <a:solidFill>
                  <a:schemeClr val="bg1"/>
                </a:solidFill>
              </a:rPr>
              <a:t>Edge … </a:t>
            </a:r>
            <a:r>
              <a:rPr lang="en-US" dirty="0" err="1" smtClean="0">
                <a:solidFill>
                  <a:schemeClr val="bg1"/>
                </a:solidFill>
              </a:rPr>
              <a:t>Thywissen</a:t>
            </a:r>
            <a:r>
              <a:rPr lang="en-US" dirty="0" smtClean="0">
                <a:solidFill>
                  <a:schemeClr val="bg1"/>
                </a:solidFill>
              </a:rPr>
              <a:t>, PRA 92, 063406 (2015)</a:t>
            </a:r>
          </a:p>
          <a:p>
            <a:r>
              <a:rPr lang="en-US" dirty="0" smtClean="0">
                <a:solidFill>
                  <a:schemeClr val="bg1"/>
                </a:solidFill>
              </a:rPr>
              <a:t>Haller … </a:t>
            </a:r>
            <a:r>
              <a:rPr lang="en-US" dirty="0" err="1" smtClean="0">
                <a:solidFill>
                  <a:schemeClr val="bg1"/>
                </a:solidFill>
              </a:rPr>
              <a:t>Kuhr</a:t>
            </a:r>
            <a:r>
              <a:rPr lang="en-US" dirty="0" smtClean="0">
                <a:solidFill>
                  <a:schemeClr val="bg1"/>
                </a:solidFill>
              </a:rPr>
              <a:t>, Nature </a:t>
            </a:r>
            <a:r>
              <a:rPr lang="en-US" dirty="0" err="1" smtClean="0">
                <a:solidFill>
                  <a:schemeClr val="bg1"/>
                </a:solidFill>
              </a:rPr>
              <a:t>Phys</a:t>
            </a:r>
            <a:r>
              <a:rPr lang="en-US" dirty="0" smtClean="0">
                <a:solidFill>
                  <a:schemeClr val="bg1"/>
                </a:solidFill>
              </a:rPr>
              <a:t> 11, 738 (2015)</a:t>
            </a:r>
          </a:p>
          <a:p>
            <a:endParaRPr lang="en-US" dirty="0">
              <a:solidFill>
                <a:schemeClr val="bg1"/>
              </a:solidFill>
            </a:endParaRPr>
          </a:p>
        </p:txBody>
      </p:sp>
    </p:spTree>
    <p:extLst>
      <p:ext uri="{BB962C8B-B14F-4D97-AF65-F5344CB8AC3E}">
        <p14:creationId xmlns:p14="http://schemas.microsoft.com/office/powerpoint/2010/main" val="2107563519"/>
      </p:ext>
    </p:extLst>
  </p:cSld>
  <p:clrMapOvr>
    <a:masterClrMapping/>
  </p:clrMapOvr>
  <p:transition xmlns:p14="http://schemas.microsoft.com/office/powerpoint/2010/main" advTm="45425"/>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57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extLst mod="1">
    <p:ext uri="{E180D4A7-C9FB-4DFB-919C-405C955672EB}">
      <p14:showEvtLst xmlns:p14="http://schemas.microsoft.com/office/powerpoint/2010/main">
        <p14:playEvt time="0" objId="3"/>
        <p14:playEvt time="5607" objId="3"/>
        <p14:playEvt time="11190" objId="3"/>
        <p14:playEvt time="16773" objId="3"/>
        <p14:playEvt time="22374" objId="3"/>
        <p14:playEvt time="27959" objId="3"/>
        <p14:playEvt time="33559" objId="3"/>
        <p14:playEvt time="39142" objId="3"/>
        <p14:playEvt time="44725" objId="3"/>
        <p14:stopEvt time="45425" objId="3"/>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1 Rectángulo"/>
          <p:cNvSpPr txBox="1">
            <a:spLocks/>
          </p:cNvSpPr>
          <p:nvPr/>
        </p:nvSpPr>
        <p:spPr>
          <a:xfrm>
            <a:off x="533400" y="381000"/>
            <a:ext cx="7926387" cy="584776"/>
          </a:xfrm>
          <a:prstGeom prst="rect">
            <a:avLst/>
          </a:prstGeom>
        </p:spPr>
        <p:txBody>
          <a:bodyPr wrap="square">
            <a:spAutoFit/>
          </a:bodyPr>
          <a:lstStyle/>
          <a:p>
            <a:pPr algn="ctr" fontAlgn="auto">
              <a:spcAft>
                <a:spcPts val="0"/>
              </a:spcAft>
              <a:defRPr/>
            </a:pPr>
            <a:r>
              <a:rPr lang="en-US" sz="3200" b="1" dirty="0" err="1"/>
              <a:t>Cuprate</a:t>
            </a:r>
            <a:r>
              <a:rPr lang="en-US" sz="3200" b="1" dirty="0"/>
              <a:t> phase diagram</a:t>
            </a:r>
            <a:endParaRPr lang="en-US" sz="1400" dirty="0">
              <a:latin typeface="Humanst521 BT" pitchFamily="34" charset="0"/>
            </a:endParaRPr>
          </a:p>
        </p:txBody>
      </p:sp>
      <p:pic>
        <p:nvPicPr>
          <p:cNvPr id="5" name="Picture 4"/>
          <p:cNvPicPr>
            <a:picLocks noChangeAspect="1"/>
          </p:cNvPicPr>
          <p:nvPr/>
        </p:nvPicPr>
        <p:blipFill rotWithShape="1">
          <a:blip r:embed="rId3"/>
          <a:srcRect l="7664" t="21" r="-7664" b="8738"/>
          <a:stretch/>
        </p:blipFill>
        <p:spPr>
          <a:xfrm>
            <a:off x="1442142" y="1265583"/>
            <a:ext cx="7041040" cy="4739822"/>
          </a:xfrm>
          <a:prstGeom prst="rect">
            <a:avLst/>
          </a:prstGeom>
        </p:spPr>
      </p:pic>
      <p:sp>
        <p:nvSpPr>
          <p:cNvPr id="6" name="Oval 5"/>
          <p:cNvSpPr/>
          <p:nvPr/>
        </p:nvSpPr>
        <p:spPr>
          <a:xfrm>
            <a:off x="4671941" y="5809405"/>
            <a:ext cx="282198" cy="266559"/>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rot="16200000">
            <a:off x="-172094" y="3308459"/>
            <a:ext cx="2313855" cy="584776"/>
          </a:xfrm>
          <a:prstGeom prst="rect">
            <a:avLst/>
          </a:prstGeom>
          <a:noFill/>
          <a:ln>
            <a:noFill/>
          </a:ln>
        </p:spPr>
        <p:txBody>
          <a:bodyPr wrap="none" rtlCol="0">
            <a:spAutoFit/>
          </a:bodyPr>
          <a:lstStyle/>
          <a:p>
            <a:r>
              <a:rPr lang="en-US" sz="3200" dirty="0">
                <a:solidFill>
                  <a:srgbClr val="000000"/>
                </a:solidFill>
              </a:rPr>
              <a:t>temperature</a:t>
            </a:r>
          </a:p>
        </p:txBody>
      </p:sp>
      <p:sp>
        <p:nvSpPr>
          <p:cNvPr id="31" name="TextBox 30"/>
          <p:cNvSpPr txBox="1"/>
          <p:nvPr/>
        </p:nvSpPr>
        <p:spPr>
          <a:xfrm>
            <a:off x="4142120" y="6075964"/>
            <a:ext cx="1335221" cy="584776"/>
          </a:xfrm>
          <a:prstGeom prst="rect">
            <a:avLst/>
          </a:prstGeom>
          <a:noFill/>
          <a:ln>
            <a:noFill/>
          </a:ln>
        </p:spPr>
        <p:txBody>
          <a:bodyPr wrap="none" rtlCol="0">
            <a:spAutoFit/>
          </a:bodyPr>
          <a:lstStyle/>
          <a:p>
            <a:r>
              <a:rPr lang="en-US" sz="3200" dirty="0">
                <a:solidFill>
                  <a:srgbClr val="000000"/>
                </a:solidFill>
              </a:rPr>
              <a:t>doping</a:t>
            </a:r>
          </a:p>
        </p:txBody>
      </p:sp>
    </p:spTree>
    <p:extLst>
      <p:ext uri="{BB962C8B-B14F-4D97-AF65-F5344CB8AC3E}">
        <p14:creationId xmlns:p14="http://schemas.microsoft.com/office/powerpoint/2010/main" val="775415931"/>
      </p:ext>
    </p:extLst>
  </p:cSld>
  <p:clrMapOvr>
    <a:masterClrMapping/>
  </p:clrMapOvr>
  <mc:AlternateContent xmlns:mc="http://schemas.openxmlformats.org/markup-compatibility/2006" xmlns:p14="http://schemas.microsoft.com/office/powerpoint/2010/main">
    <mc:Choice Requires="p14">
      <p:transition spd="slow" p14:dur="2000" advTm="29214"/>
    </mc:Choice>
    <mc:Fallback xmlns="">
      <p:transition xmlns:p14="http://schemas.microsoft.com/office/powerpoint/2010/main" spd="slow" advTm="29214"/>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6"/>
          <p:cNvSpPr>
            <a:spLocks/>
          </p:cNvSpPr>
          <p:nvPr/>
        </p:nvSpPr>
        <p:spPr bwMode="auto">
          <a:xfrm>
            <a:off x="5638800" y="3886200"/>
            <a:ext cx="3322145"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wrap="square" lIns="38100" tIns="38100" rIns="38100" bIns="38100">
            <a:spAutoFit/>
          </a:bodyPr>
          <a:lstStyle/>
          <a:p>
            <a:pPr algn="l"/>
            <a:r>
              <a:rPr lang="en-US" sz="1400" i="1" dirty="0" smtClean="0">
                <a:solidFill>
                  <a:schemeClr val="tx1"/>
                </a:solidFill>
                <a:latin typeface="Calibri Italic" charset="0"/>
                <a:ea typeface="ＭＳ Ｐゴシック" charset="0"/>
                <a:cs typeface="Calibri Italic" charset="0"/>
                <a:sym typeface="Calibri Italic" charset="0"/>
              </a:rPr>
              <a:t>ARPES in unitary Fermi gases:</a:t>
            </a:r>
          </a:p>
          <a:p>
            <a:pPr algn="l"/>
            <a:r>
              <a:rPr lang="en-US" sz="1400" dirty="0" smtClean="0">
                <a:solidFill>
                  <a:schemeClr val="tx1"/>
                </a:solidFill>
                <a:latin typeface="Calibri Italic" charset="0"/>
                <a:ea typeface="ＭＳ Ｐゴシック" charset="0"/>
                <a:cs typeface="Calibri Italic" charset="0"/>
                <a:sym typeface="Calibri Italic" charset="0"/>
              </a:rPr>
              <a:t>Stewart </a:t>
            </a:r>
            <a:r>
              <a:rPr lang="en-US" sz="1400" dirty="0">
                <a:solidFill>
                  <a:schemeClr val="tx1"/>
                </a:solidFill>
                <a:latin typeface="Calibri Italic" charset="0"/>
                <a:ea typeface="ＭＳ Ｐゴシック" charset="0"/>
                <a:cs typeface="Calibri Italic" charset="0"/>
                <a:sym typeface="Calibri Italic" charset="0"/>
              </a:rPr>
              <a:t>… Jin, Nature 454, 744 (2008)</a:t>
            </a:r>
          </a:p>
          <a:p>
            <a:pPr algn="l"/>
            <a:r>
              <a:rPr lang="en-US" sz="1400" dirty="0" err="1">
                <a:solidFill>
                  <a:schemeClr val="tx1"/>
                </a:solidFill>
                <a:latin typeface="Calibri Italic" charset="0"/>
                <a:ea typeface="ＭＳ Ｐゴシック" charset="0"/>
                <a:cs typeface="Calibri Italic" charset="0"/>
                <a:sym typeface="Calibri Italic" charset="0"/>
              </a:rPr>
              <a:t>Gaebler</a:t>
            </a:r>
            <a:r>
              <a:rPr lang="en-US" sz="1400" dirty="0">
                <a:solidFill>
                  <a:schemeClr val="tx1"/>
                </a:solidFill>
                <a:latin typeface="Calibri Italic" charset="0"/>
                <a:ea typeface="ＭＳ Ｐゴシック" charset="0"/>
                <a:cs typeface="Calibri Italic" charset="0"/>
                <a:sym typeface="Calibri Italic" charset="0"/>
              </a:rPr>
              <a:t> </a:t>
            </a:r>
            <a:r>
              <a:rPr lang="en-US" sz="1400" i="1" dirty="0">
                <a:solidFill>
                  <a:schemeClr val="tx1"/>
                </a:solidFill>
                <a:latin typeface="Calibri Italic" charset="0"/>
                <a:ea typeface="ＭＳ Ｐゴシック" charset="0"/>
                <a:cs typeface="Calibri Italic" charset="0"/>
                <a:sym typeface="Calibri Italic" charset="0"/>
              </a:rPr>
              <a:t>… </a:t>
            </a:r>
            <a:r>
              <a:rPr lang="en-US" sz="1400" dirty="0">
                <a:solidFill>
                  <a:schemeClr val="tx1"/>
                </a:solidFill>
                <a:latin typeface="Calibri Italic" charset="0"/>
                <a:ea typeface="ＭＳ Ｐゴシック" charset="0"/>
                <a:cs typeface="Calibri Italic" charset="0"/>
                <a:sym typeface="Calibri Italic" charset="0"/>
              </a:rPr>
              <a:t>Jin</a:t>
            </a:r>
            <a:r>
              <a:rPr lang="en-US" sz="1400" i="1" dirty="0">
                <a:latin typeface="Calibri Italic" charset="0"/>
                <a:ea typeface="ＭＳ Ｐゴシック" charset="0"/>
                <a:cs typeface="Calibri Italic" charset="0"/>
                <a:sym typeface="Calibri Italic" charset="0"/>
              </a:rPr>
              <a:t>, </a:t>
            </a:r>
            <a:r>
              <a:rPr lang="en-US" sz="1400" dirty="0">
                <a:solidFill>
                  <a:schemeClr val="tx1"/>
                </a:solidFill>
                <a:latin typeface="Calibri Italic" charset="0"/>
                <a:ea typeface="ＭＳ Ｐゴシック" charset="0"/>
                <a:cs typeface="Calibri Italic" charset="0"/>
                <a:sym typeface="Calibri Italic" charset="0"/>
              </a:rPr>
              <a:t>Nature Phys.</a:t>
            </a:r>
            <a:r>
              <a:rPr lang="en-US" sz="1400" dirty="0">
                <a:solidFill>
                  <a:schemeClr val="tx1"/>
                </a:solidFill>
                <a:latin typeface="Calibri" charset="0"/>
                <a:ea typeface="ＭＳ Ｐゴシック" charset="0"/>
                <a:cs typeface="Calibri" charset="0"/>
                <a:sym typeface="Calibri" charset="0"/>
              </a:rPr>
              <a:t> </a:t>
            </a:r>
            <a:r>
              <a:rPr lang="en-US" sz="1400" dirty="0">
                <a:solidFill>
                  <a:schemeClr val="tx1"/>
                </a:solidFill>
                <a:latin typeface="Calibri Bold" charset="0"/>
                <a:ea typeface="ＭＳ Ｐゴシック" charset="0"/>
                <a:cs typeface="Calibri Bold" charset="0"/>
                <a:sym typeface="Calibri Bold" charset="0"/>
              </a:rPr>
              <a:t>6</a:t>
            </a:r>
            <a:r>
              <a:rPr lang="en-US" sz="1400" dirty="0">
                <a:solidFill>
                  <a:schemeClr val="tx1"/>
                </a:solidFill>
                <a:latin typeface="Calibri" charset="0"/>
                <a:ea typeface="ＭＳ Ｐゴシック" charset="0"/>
                <a:cs typeface="Calibri" charset="0"/>
                <a:sym typeface="Calibri" charset="0"/>
              </a:rPr>
              <a:t>, 569 (2010</a:t>
            </a:r>
            <a:r>
              <a:rPr lang="en-US" sz="1400" dirty="0" smtClean="0">
                <a:solidFill>
                  <a:schemeClr val="tx1"/>
                </a:solidFill>
                <a:latin typeface="Calibri" charset="0"/>
                <a:ea typeface="ＭＳ Ｐゴシック" charset="0"/>
                <a:cs typeface="Calibri" charset="0"/>
                <a:sym typeface="Calibri" charset="0"/>
              </a:rPr>
              <a:t>)</a:t>
            </a:r>
          </a:p>
          <a:p>
            <a:r>
              <a:rPr lang="en-US" sz="1400" dirty="0">
                <a:latin typeface="Calibri Italic" charset="0"/>
                <a:ea typeface="ＭＳ Ｐゴシック" charset="0"/>
                <a:cs typeface="Calibri Italic" charset="0"/>
                <a:sym typeface="Calibri Italic" charset="0"/>
              </a:rPr>
              <a:t>Feld … Kohl, Nature</a:t>
            </a:r>
            <a:r>
              <a:rPr lang="en-US" sz="1400" dirty="0">
                <a:latin typeface="Calibri" charset="0"/>
                <a:ea typeface="ＭＳ Ｐゴシック" charset="0"/>
                <a:cs typeface="Calibri" charset="0"/>
                <a:sym typeface="Calibri" charset="0"/>
              </a:rPr>
              <a:t> </a:t>
            </a:r>
            <a:r>
              <a:rPr lang="en-US" sz="1400" dirty="0">
                <a:latin typeface="Calibri Bold" charset="0"/>
                <a:ea typeface="ＭＳ Ｐゴシック" charset="0"/>
                <a:cs typeface="Calibri Bold" charset="0"/>
                <a:sym typeface="Calibri Bold" charset="0"/>
              </a:rPr>
              <a:t>480</a:t>
            </a:r>
            <a:r>
              <a:rPr lang="en-US" sz="1400" dirty="0">
                <a:latin typeface="Calibri" charset="0"/>
                <a:ea typeface="ＭＳ Ｐゴシック" charset="0"/>
                <a:cs typeface="Calibri" charset="0"/>
                <a:sym typeface="Calibri" charset="0"/>
              </a:rPr>
              <a:t>, 75-78 (2011)</a:t>
            </a:r>
          </a:p>
          <a:p>
            <a:pPr algn="l"/>
            <a:endParaRPr lang="en-US" sz="1400" dirty="0">
              <a:solidFill>
                <a:schemeClr val="tx1"/>
              </a:solidFill>
              <a:latin typeface="Calibri" charset="0"/>
              <a:ea typeface="ＭＳ Ｐゴシック" charset="0"/>
              <a:cs typeface="Calibri" charset="0"/>
              <a:sym typeface="Calibri" charset="0"/>
            </a:endParaRPr>
          </a:p>
        </p:txBody>
      </p:sp>
      <p:sp>
        <p:nvSpPr>
          <p:cNvPr id="3" name="11 Rectángulo"/>
          <p:cNvSpPr txBox="1">
            <a:spLocks/>
          </p:cNvSpPr>
          <p:nvPr/>
        </p:nvSpPr>
        <p:spPr>
          <a:xfrm>
            <a:off x="533400" y="381000"/>
            <a:ext cx="7926387" cy="584776"/>
          </a:xfrm>
          <a:prstGeom prst="rect">
            <a:avLst/>
          </a:prstGeom>
        </p:spPr>
        <p:txBody>
          <a:bodyPr wrap="square">
            <a:spAutoFit/>
          </a:bodyPr>
          <a:lstStyle/>
          <a:p>
            <a:pPr algn="ctr" fontAlgn="auto">
              <a:spcAft>
                <a:spcPts val="0"/>
              </a:spcAft>
              <a:defRPr/>
            </a:pPr>
            <a:r>
              <a:rPr lang="en-US" sz="3200" b="1" dirty="0" smtClean="0"/>
              <a:t>ARPES in Hubbard systems</a:t>
            </a:r>
            <a:endParaRPr lang="en-US" sz="1400" dirty="0">
              <a:latin typeface="Humanst521 BT" pitchFamily="34" charset="0"/>
            </a:endParaRPr>
          </a:p>
        </p:txBody>
      </p:sp>
      <p:pic>
        <p:nvPicPr>
          <p:cNvPr id="2" name="Picture 1"/>
          <p:cNvPicPr>
            <a:picLocks noChangeAspect="1"/>
          </p:cNvPicPr>
          <p:nvPr/>
        </p:nvPicPr>
        <p:blipFill>
          <a:blip r:embed="rId3"/>
          <a:stretch>
            <a:fillRect/>
          </a:stretch>
        </p:blipFill>
        <p:spPr>
          <a:xfrm>
            <a:off x="304800" y="2514600"/>
            <a:ext cx="5198533" cy="3886200"/>
          </a:xfrm>
          <a:prstGeom prst="rect">
            <a:avLst/>
          </a:prstGeom>
        </p:spPr>
      </p:pic>
      <p:sp>
        <p:nvSpPr>
          <p:cNvPr id="4" name="TextBox 3"/>
          <p:cNvSpPr txBox="1"/>
          <p:nvPr/>
        </p:nvSpPr>
        <p:spPr>
          <a:xfrm>
            <a:off x="762000" y="2209800"/>
            <a:ext cx="1219200" cy="369332"/>
          </a:xfrm>
          <a:prstGeom prst="rect">
            <a:avLst/>
          </a:prstGeom>
          <a:noFill/>
        </p:spPr>
        <p:txBody>
          <a:bodyPr wrap="square" rtlCol="0">
            <a:spAutoFit/>
          </a:bodyPr>
          <a:lstStyle/>
          <a:p>
            <a:r>
              <a:rPr lang="en-US" dirty="0" smtClean="0"/>
              <a:t>U/t = -3.7</a:t>
            </a:r>
            <a:endParaRPr lang="en-US" dirty="0"/>
          </a:p>
        </p:txBody>
      </p:sp>
      <p:sp>
        <p:nvSpPr>
          <p:cNvPr id="9" name="TextBox 8"/>
          <p:cNvSpPr txBox="1"/>
          <p:nvPr/>
        </p:nvSpPr>
        <p:spPr>
          <a:xfrm>
            <a:off x="2438400" y="2209800"/>
            <a:ext cx="1143000" cy="369332"/>
          </a:xfrm>
          <a:prstGeom prst="rect">
            <a:avLst/>
          </a:prstGeom>
          <a:noFill/>
        </p:spPr>
        <p:txBody>
          <a:bodyPr wrap="square" rtlCol="0">
            <a:spAutoFit/>
          </a:bodyPr>
          <a:lstStyle/>
          <a:p>
            <a:r>
              <a:rPr lang="en-US" dirty="0" smtClean="0"/>
              <a:t>U/t = -6.0</a:t>
            </a:r>
            <a:endParaRPr lang="en-US" dirty="0"/>
          </a:p>
        </p:txBody>
      </p:sp>
      <p:sp>
        <p:nvSpPr>
          <p:cNvPr id="10" name="TextBox 9"/>
          <p:cNvSpPr txBox="1"/>
          <p:nvPr/>
        </p:nvSpPr>
        <p:spPr>
          <a:xfrm>
            <a:off x="4114800" y="2209800"/>
            <a:ext cx="1371600" cy="369332"/>
          </a:xfrm>
          <a:prstGeom prst="rect">
            <a:avLst/>
          </a:prstGeom>
          <a:noFill/>
        </p:spPr>
        <p:txBody>
          <a:bodyPr wrap="square" rtlCol="0">
            <a:spAutoFit/>
          </a:bodyPr>
          <a:lstStyle/>
          <a:p>
            <a:r>
              <a:rPr lang="en-US" dirty="0" smtClean="0"/>
              <a:t>U/t = -7.5</a:t>
            </a:r>
            <a:endParaRPr lang="en-US" dirty="0"/>
          </a:p>
        </p:txBody>
      </p:sp>
      <p:sp>
        <p:nvSpPr>
          <p:cNvPr id="8" name="TextBox 7"/>
          <p:cNvSpPr txBox="1"/>
          <p:nvPr/>
        </p:nvSpPr>
        <p:spPr>
          <a:xfrm>
            <a:off x="2057400" y="6459790"/>
            <a:ext cx="5029200" cy="369332"/>
          </a:xfrm>
          <a:prstGeom prst="rect">
            <a:avLst/>
          </a:prstGeom>
          <a:noFill/>
        </p:spPr>
        <p:txBody>
          <a:bodyPr wrap="square" rtlCol="0">
            <a:spAutoFit/>
          </a:bodyPr>
          <a:lstStyle/>
          <a:p>
            <a:r>
              <a:rPr lang="en-US" dirty="0" smtClean="0"/>
              <a:t>Brown et. al., Nature Physics 16, 26-31 (2020) </a:t>
            </a:r>
            <a:endParaRPr lang="en-US" dirty="0"/>
          </a:p>
        </p:txBody>
      </p:sp>
      <p:sp>
        <p:nvSpPr>
          <p:cNvPr id="11" name="TextBox 10"/>
          <p:cNvSpPr txBox="1"/>
          <p:nvPr/>
        </p:nvSpPr>
        <p:spPr>
          <a:xfrm rot="16200000">
            <a:off x="-532632" y="3130034"/>
            <a:ext cx="1447800" cy="369332"/>
          </a:xfrm>
          <a:prstGeom prst="rect">
            <a:avLst/>
          </a:prstGeom>
          <a:noFill/>
        </p:spPr>
        <p:txBody>
          <a:bodyPr wrap="square" rtlCol="0">
            <a:spAutoFit/>
          </a:bodyPr>
          <a:lstStyle/>
          <a:p>
            <a:r>
              <a:rPr lang="en-US" dirty="0" smtClean="0"/>
              <a:t>Experiment</a:t>
            </a:r>
            <a:endParaRPr lang="en-US" dirty="0"/>
          </a:p>
        </p:txBody>
      </p:sp>
      <p:sp>
        <p:nvSpPr>
          <p:cNvPr id="13" name="TextBox 12"/>
          <p:cNvSpPr txBox="1"/>
          <p:nvPr/>
        </p:nvSpPr>
        <p:spPr>
          <a:xfrm rot="16200000">
            <a:off x="-310634" y="4654034"/>
            <a:ext cx="990600" cy="369332"/>
          </a:xfrm>
          <a:prstGeom prst="rect">
            <a:avLst/>
          </a:prstGeom>
          <a:noFill/>
        </p:spPr>
        <p:txBody>
          <a:bodyPr wrap="square" rtlCol="0">
            <a:spAutoFit/>
          </a:bodyPr>
          <a:lstStyle/>
          <a:p>
            <a:r>
              <a:rPr lang="en-US" dirty="0" smtClean="0"/>
              <a:t>QMC</a:t>
            </a:r>
            <a:endParaRPr lang="en-US" dirty="0"/>
          </a:p>
        </p:txBody>
      </p:sp>
      <p:grpSp>
        <p:nvGrpSpPr>
          <p:cNvPr id="15" name="Group 14"/>
          <p:cNvGrpSpPr/>
          <p:nvPr/>
        </p:nvGrpSpPr>
        <p:grpSpPr>
          <a:xfrm>
            <a:off x="5562600" y="2895600"/>
            <a:ext cx="3276600" cy="3098392"/>
            <a:chOff x="2743200" y="2971800"/>
            <a:chExt cx="3947491" cy="3555592"/>
          </a:xfrm>
        </p:grpSpPr>
        <p:pic>
          <p:nvPicPr>
            <p:cNvPr id="16" name="Picture 15"/>
            <p:cNvPicPr>
              <a:picLocks noChangeAspect="1"/>
            </p:cNvPicPr>
            <p:nvPr/>
          </p:nvPicPr>
          <p:blipFill>
            <a:blip r:embed="rId4"/>
            <a:stretch>
              <a:fillRect/>
            </a:stretch>
          </p:blipFill>
          <p:spPr>
            <a:xfrm>
              <a:off x="2743200" y="2971800"/>
              <a:ext cx="3947491" cy="3555592"/>
            </a:xfrm>
            <a:prstGeom prst="rect">
              <a:avLst/>
            </a:prstGeom>
          </p:spPr>
        </p:pic>
        <p:sp>
          <p:nvSpPr>
            <p:cNvPr id="17" name="Rectangle 16"/>
            <p:cNvSpPr/>
            <p:nvPr/>
          </p:nvSpPr>
          <p:spPr>
            <a:xfrm>
              <a:off x="3733799" y="3581400"/>
              <a:ext cx="1256297" cy="533400"/>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12" name="TextBox 11"/>
          <p:cNvSpPr txBox="1"/>
          <p:nvPr/>
        </p:nvSpPr>
        <p:spPr>
          <a:xfrm>
            <a:off x="1219200" y="1828800"/>
            <a:ext cx="3962400" cy="369332"/>
          </a:xfrm>
          <a:prstGeom prst="rect">
            <a:avLst/>
          </a:prstGeom>
          <a:noFill/>
        </p:spPr>
        <p:txBody>
          <a:bodyPr wrap="square" rtlCol="0">
            <a:spAutoFit/>
          </a:bodyPr>
          <a:lstStyle/>
          <a:p>
            <a:r>
              <a:rPr lang="en-US" dirty="0" smtClean="0"/>
              <a:t>ARPES in attractive Hubbard systems</a:t>
            </a:r>
            <a:endParaRPr lang="en-US" dirty="0"/>
          </a:p>
        </p:txBody>
      </p:sp>
      <p:pic>
        <p:nvPicPr>
          <p:cNvPr id="14" name="Picture 13"/>
          <p:cNvPicPr>
            <a:picLocks noChangeAspect="1"/>
          </p:cNvPicPr>
          <p:nvPr/>
        </p:nvPicPr>
        <p:blipFill>
          <a:blip r:embed="rId5"/>
          <a:stretch>
            <a:fillRect/>
          </a:stretch>
        </p:blipFill>
        <p:spPr>
          <a:xfrm>
            <a:off x="0" y="1066800"/>
            <a:ext cx="8841495" cy="1466222"/>
          </a:xfrm>
          <a:prstGeom prst="rect">
            <a:avLst/>
          </a:prstGeom>
        </p:spPr>
      </p:pic>
      <p:sp>
        <p:nvSpPr>
          <p:cNvPr id="19" name="Rectangle 8"/>
          <p:cNvSpPr>
            <a:spLocks/>
          </p:cNvSpPr>
          <p:nvPr/>
        </p:nvSpPr>
        <p:spPr bwMode="auto">
          <a:xfrm>
            <a:off x="5943600" y="4355812"/>
            <a:ext cx="301600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wrap="square" lIns="38100" tIns="38100" rIns="38100" bIns="38100">
            <a:spAutoFit/>
          </a:bodyPr>
          <a:lstStyle/>
          <a:p>
            <a:pPr algn="l"/>
            <a:endParaRPr lang="en-US" sz="1400" dirty="0">
              <a:solidFill>
                <a:schemeClr val="tx1"/>
              </a:solidFill>
              <a:latin typeface="Calibri" charset="0"/>
              <a:ea typeface="ＭＳ Ｐゴシック" charset="0"/>
              <a:cs typeface="Calibri" charset="0"/>
              <a:sym typeface="Calibri" charset="0"/>
            </a:endParaRPr>
          </a:p>
        </p:txBody>
      </p:sp>
    </p:spTree>
    <p:extLst>
      <p:ext uri="{BB962C8B-B14F-4D97-AF65-F5344CB8AC3E}">
        <p14:creationId xmlns:p14="http://schemas.microsoft.com/office/powerpoint/2010/main" val="1981212220"/>
      </p:ext>
    </p:extLst>
  </p:cSld>
  <p:clrMapOvr>
    <a:masterClrMapping/>
  </p:clrMapOvr>
  <mc:AlternateContent xmlns:mc="http://schemas.openxmlformats.org/markup-compatibility/2006" xmlns:p14="http://schemas.microsoft.com/office/powerpoint/2010/main">
    <mc:Choice Requires="p14">
      <p:transition spd="slow" p14:dur="2000" advTm="29214"/>
    </mc:Choice>
    <mc:Fallback xmlns="">
      <p:transition xmlns:p14="http://schemas.microsoft.com/office/powerpoint/2010/main" spd="slow" advTm="29214"/>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7620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7620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6148" name="Rectangle 4"/>
          <p:cNvSpPr>
            <a:spLocks noGrp="1" noChangeArrowheads="1"/>
          </p:cNvSpPr>
          <p:nvPr>
            <p:ph type="body" idx="1"/>
          </p:nvPr>
        </p:nvSpPr>
        <p:spPr>
          <a:xfrm>
            <a:off x="0" y="4343400"/>
            <a:ext cx="4419600" cy="2514600"/>
          </a:xfrm>
          <a:blipFill dpi="0" rotWithShape="0">
            <a:blip r:embed="rId5"/>
            <a:srcRect/>
            <a:stretch>
              <a:fillRect/>
            </a:stretch>
          </a:blipFill>
        </p:spPr>
        <p:txBody>
          <a:bodyPr/>
          <a:lstStyle/>
          <a:p>
            <a:pPr marL="0" indent="0" eaLnBrk="1" hangingPunct="1">
              <a:buFont typeface="Arial" charset="0"/>
              <a:buNone/>
              <a:defRPr/>
            </a:pPr>
            <a:r>
              <a:rPr lang="en-US" dirty="0"/>
              <a:t> </a:t>
            </a:r>
          </a:p>
        </p:txBody>
      </p:sp>
      <p:sp>
        <p:nvSpPr>
          <p:cNvPr id="6149" name="Rectangle 5"/>
          <p:cNvSpPr>
            <a:spLocks/>
          </p:cNvSpPr>
          <p:nvPr/>
        </p:nvSpPr>
        <p:spPr bwMode="auto">
          <a:xfrm>
            <a:off x="4419600" y="4343400"/>
            <a:ext cx="4660900" cy="2413000"/>
          </a:xfrm>
          <a:prstGeom prst="rect">
            <a:avLst/>
          </a:prstGeom>
          <a:blipFill dpi="0" rotWithShape="0">
            <a:blip r:embed="rId6"/>
            <a:srcRect/>
            <a:stretch>
              <a:fillRect/>
            </a:stretch>
          </a:blipFill>
          <a:ln>
            <a:noFill/>
          </a:ln>
          <a:extLst>
            <a:ext uri="{91240B29-F687-4f45-9708-019B960494DF}">
              <a14:hiddenLine xmlns:a14="http://schemas.microsoft.com/office/drawing/2010/main" w="12700" cap="rnd">
                <a:solidFill>
                  <a:schemeClr val="tx1"/>
                </a:solidFill>
                <a:round/>
                <a:headEnd/>
                <a:tailEnd/>
              </a14:hiddenLine>
            </a:ext>
          </a:extLst>
        </p:spPr>
        <p:txBody>
          <a:bodyPr lIns="38100" tIns="38100" rIns="38100" bIns="38100"/>
          <a:lstStyle/>
          <a:p>
            <a:pPr algn="l"/>
            <a:r>
              <a:rPr lang="en-US" sz="3200">
                <a:solidFill>
                  <a:schemeClr val="tx1"/>
                </a:solidFill>
                <a:latin typeface="Calibri" charset="0"/>
                <a:ea typeface="ＭＳ Ｐゴシック" charset="0"/>
                <a:sym typeface="Calibri" charset="0"/>
              </a:rPr>
              <a:t> </a:t>
            </a:r>
          </a:p>
        </p:txBody>
      </p:sp>
      <p:sp>
        <p:nvSpPr>
          <p:cNvPr id="6150" name="Rectangle 6"/>
          <p:cNvSpPr>
            <a:spLocks/>
          </p:cNvSpPr>
          <p:nvPr/>
        </p:nvSpPr>
        <p:spPr bwMode="auto">
          <a:xfrm>
            <a:off x="228600" y="0"/>
            <a:ext cx="28321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38100" tIns="38100" rIns="38100" bIns="38100" anchor="ctr"/>
          <a:lstStyle/>
          <a:p>
            <a:pPr>
              <a:lnSpc>
                <a:spcPct val="80000"/>
              </a:lnSpc>
            </a:pPr>
            <a:r>
              <a:rPr lang="en-US" sz="2400">
                <a:solidFill>
                  <a:schemeClr val="tx1"/>
                </a:solidFill>
                <a:latin typeface="Calibri" charset="0"/>
                <a:ea typeface="ＭＳ Ｐゴシック" charset="0"/>
                <a:sym typeface="Calibri" charset="0"/>
              </a:rPr>
              <a:t>Conventional (weakly interacting)</a:t>
            </a:r>
          </a:p>
        </p:txBody>
      </p:sp>
      <p:sp>
        <p:nvSpPr>
          <p:cNvPr id="6151" name="Rectangle 7"/>
          <p:cNvSpPr>
            <a:spLocks/>
          </p:cNvSpPr>
          <p:nvPr/>
        </p:nvSpPr>
        <p:spPr bwMode="auto">
          <a:xfrm>
            <a:off x="5943600" y="0"/>
            <a:ext cx="29083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38100" tIns="38100" rIns="38100" bIns="38100" anchor="ctr"/>
          <a:lstStyle/>
          <a:p>
            <a:pPr>
              <a:lnSpc>
                <a:spcPct val="80000"/>
              </a:lnSpc>
            </a:pPr>
            <a:r>
              <a:rPr lang="en-US" sz="2400">
                <a:solidFill>
                  <a:schemeClr val="tx1"/>
                </a:solidFill>
                <a:latin typeface="Calibri" charset="0"/>
                <a:ea typeface="ＭＳ Ｐゴシック" charset="0"/>
                <a:sym typeface="Calibri" charset="0"/>
              </a:rPr>
              <a:t>Unconventional (strongly correlated)</a:t>
            </a:r>
          </a:p>
        </p:txBody>
      </p:sp>
      <p:pic>
        <p:nvPicPr>
          <p:cNvPr id="615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905000"/>
            <a:ext cx="12350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extLst>
      <p:ext uri="{BB962C8B-B14F-4D97-AF65-F5344CB8AC3E}">
        <p14:creationId xmlns:p14="http://schemas.microsoft.com/office/powerpoint/2010/main" val="1764663529"/>
      </p:ext>
    </p:extLst>
  </p:cSld>
  <p:clrMapOvr>
    <a:masterClrMapping/>
  </p:clrMapOvr>
  <mc:AlternateContent xmlns:mc="http://schemas.openxmlformats.org/markup-compatibility/2006" xmlns:p14="http://schemas.microsoft.com/office/powerpoint/2010/main">
    <mc:Choice Requires="p14">
      <p:transition spd="slow" p14:dur="2000" advTm="261982"/>
    </mc:Choice>
    <mc:Fallback xmlns="">
      <p:transition xmlns:p14="http://schemas.microsoft.com/office/powerpoint/2010/main" spd="slow" advTm="261982"/>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3001" y="0"/>
            <a:ext cx="2875797" cy="6884262"/>
          </a:xfrm>
          <a:prstGeom prst="rect">
            <a:avLst/>
          </a:prstGeom>
        </p:spPr>
      </p:pic>
      <p:sp>
        <p:nvSpPr>
          <p:cNvPr id="2" name="Title 1"/>
          <p:cNvSpPr>
            <a:spLocks noGrp="1"/>
          </p:cNvSpPr>
          <p:nvPr>
            <p:ph type="title"/>
          </p:nvPr>
        </p:nvSpPr>
        <p:spPr>
          <a:xfrm>
            <a:off x="-972256" y="228600"/>
            <a:ext cx="8229600" cy="1143000"/>
          </a:xfrm>
        </p:spPr>
        <p:txBody>
          <a:bodyPr>
            <a:normAutofit/>
          </a:bodyPr>
          <a:lstStyle/>
          <a:p>
            <a:r>
              <a:rPr lang="en-US" dirty="0"/>
              <a:t>Previous Work</a:t>
            </a:r>
          </a:p>
        </p:txBody>
      </p:sp>
      <p:sp>
        <p:nvSpPr>
          <p:cNvPr id="8" name="TextBox 7"/>
          <p:cNvSpPr txBox="1"/>
          <p:nvPr/>
        </p:nvSpPr>
        <p:spPr>
          <a:xfrm>
            <a:off x="76200" y="1447800"/>
            <a:ext cx="5562600" cy="4739759"/>
          </a:xfrm>
          <a:prstGeom prst="rect">
            <a:avLst/>
          </a:prstGeom>
          <a:noFill/>
        </p:spPr>
        <p:txBody>
          <a:bodyPr wrap="square" rtlCol="0">
            <a:spAutoFit/>
          </a:bodyPr>
          <a:lstStyle/>
          <a:p>
            <a:r>
              <a:rPr lang="en-US" dirty="0"/>
              <a:t>Mass transport experiments with Fermions</a:t>
            </a:r>
          </a:p>
          <a:p>
            <a:endParaRPr lang="en-US" dirty="0"/>
          </a:p>
          <a:p>
            <a:r>
              <a:rPr lang="en-US" dirty="0"/>
              <a:t>Mesoscopic systems:</a:t>
            </a:r>
          </a:p>
          <a:p>
            <a:endParaRPr lang="en-US" dirty="0"/>
          </a:p>
          <a:p>
            <a:r>
              <a:rPr lang="en-US" dirty="0" err="1"/>
              <a:t>Brantut</a:t>
            </a:r>
            <a:r>
              <a:rPr lang="en-US" dirty="0"/>
              <a:t> </a:t>
            </a:r>
            <a:r>
              <a:rPr lang="en-US" i="1" dirty="0"/>
              <a:t>et al.</a:t>
            </a:r>
            <a:r>
              <a:rPr lang="en-US" dirty="0"/>
              <a:t> Science </a:t>
            </a:r>
            <a:r>
              <a:rPr lang="en-US" b="1" dirty="0"/>
              <a:t>337</a:t>
            </a:r>
            <a:r>
              <a:rPr lang="en-US" dirty="0"/>
              <a:t>, 1069 (2012) (ETH Zurich)</a:t>
            </a:r>
          </a:p>
          <a:p>
            <a:r>
              <a:rPr lang="en-US" dirty="0"/>
              <a:t>…</a:t>
            </a:r>
          </a:p>
          <a:p>
            <a:r>
              <a:rPr lang="en-US" dirty="0" err="1"/>
              <a:t>Lebrat</a:t>
            </a:r>
            <a:r>
              <a:rPr lang="en-US" dirty="0"/>
              <a:t> </a:t>
            </a:r>
            <a:r>
              <a:rPr lang="en-US" i="1" dirty="0"/>
              <a:t>et al.</a:t>
            </a:r>
            <a:r>
              <a:rPr lang="en-US" dirty="0"/>
              <a:t> PRX </a:t>
            </a:r>
            <a:r>
              <a:rPr lang="en-US" b="1" dirty="0"/>
              <a:t>8</a:t>
            </a:r>
            <a:r>
              <a:rPr lang="en-US" dirty="0"/>
              <a:t>, 011053 (2018) (ETH Zurich)</a:t>
            </a:r>
          </a:p>
          <a:p>
            <a:r>
              <a:rPr lang="en-US" dirty="0" err="1"/>
              <a:t>Valtolina</a:t>
            </a:r>
            <a:r>
              <a:rPr lang="en-US" dirty="0"/>
              <a:t> </a:t>
            </a:r>
            <a:r>
              <a:rPr lang="en-US" i="1" dirty="0"/>
              <a:t>et al.</a:t>
            </a:r>
            <a:r>
              <a:rPr lang="en-US" dirty="0"/>
              <a:t> Science </a:t>
            </a:r>
            <a:r>
              <a:rPr lang="en-US" b="1" dirty="0"/>
              <a:t>350</a:t>
            </a:r>
            <a:r>
              <a:rPr lang="en-US" dirty="0"/>
              <a:t>, 1505 (2015) (Florence)</a:t>
            </a:r>
          </a:p>
          <a:p>
            <a:endParaRPr lang="en-US" dirty="0"/>
          </a:p>
          <a:p>
            <a:r>
              <a:rPr lang="en-US" dirty="0"/>
              <a:t>Bulk systems:</a:t>
            </a:r>
          </a:p>
          <a:p>
            <a:endParaRPr lang="en-US" dirty="0"/>
          </a:p>
          <a:p>
            <a:r>
              <a:rPr lang="en-US" dirty="0" err="1"/>
              <a:t>Ott</a:t>
            </a:r>
            <a:r>
              <a:rPr lang="en-US" dirty="0"/>
              <a:t> </a:t>
            </a:r>
            <a:r>
              <a:rPr lang="en-US" i="1" dirty="0"/>
              <a:t>et al.</a:t>
            </a:r>
            <a:r>
              <a:rPr lang="en-US" dirty="0"/>
              <a:t> PRL </a:t>
            </a:r>
            <a:r>
              <a:rPr lang="en-US" b="1" dirty="0"/>
              <a:t>92</a:t>
            </a:r>
            <a:r>
              <a:rPr lang="en-US" dirty="0"/>
              <a:t>, 160601 (2004) (Florence)</a:t>
            </a:r>
          </a:p>
          <a:p>
            <a:r>
              <a:rPr lang="en-US" dirty="0" err="1"/>
              <a:t>Strohmaier</a:t>
            </a:r>
            <a:r>
              <a:rPr lang="en-US" dirty="0"/>
              <a:t> </a:t>
            </a:r>
            <a:r>
              <a:rPr lang="en-US" i="1" dirty="0"/>
              <a:t>et al.</a:t>
            </a:r>
            <a:r>
              <a:rPr lang="en-US" dirty="0"/>
              <a:t> PRL </a:t>
            </a:r>
            <a:r>
              <a:rPr lang="en-US" b="1" dirty="0"/>
              <a:t>99</a:t>
            </a:r>
            <a:r>
              <a:rPr lang="en-US" dirty="0"/>
              <a:t>, 220601 (2007) (ETH Zurich)</a:t>
            </a:r>
          </a:p>
          <a:p>
            <a:r>
              <a:rPr lang="en-US" dirty="0" err="1"/>
              <a:t>Schnedier</a:t>
            </a:r>
            <a:r>
              <a:rPr lang="en-US" dirty="0"/>
              <a:t> </a:t>
            </a:r>
            <a:r>
              <a:rPr lang="en-US" i="1" dirty="0"/>
              <a:t>et al.</a:t>
            </a:r>
            <a:r>
              <a:rPr lang="en-US" dirty="0"/>
              <a:t> Nat. Phys </a:t>
            </a:r>
            <a:r>
              <a:rPr lang="en-US" b="1" dirty="0"/>
              <a:t>8</a:t>
            </a:r>
            <a:r>
              <a:rPr lang="en-US" dirty="0"/>
              <a:t>, 213 (2012) (Munich)</a:t>
            </a:r>
          </a:p>
          <a:p>
            <a:r>
              <a:rPr lang="en-US" dirty="0"/>
              <a:t>Xu </a:t>
            </a:r>
            <a:r>
              <a:rPr lang="en-US" i="1" dirty="0"/>
              <a:t>et al.</a:t>
            </a:r>
            <a:r>
              <a:rPr lang="en-US" dirty="0"/>
              <a:t> arXiv:1606.06669 (2016) (UIUC)</a:t>
            </a:r>
          </a:p>
          <a:p>
            <a:r>
              <a:rPr lang="en-US" dirty="0"/>
              <a:t>Anderson </a:t>
            </a:r>
            <a:r>
              <a:rPr lang="en-US" i="1" dirty="0"/>
              <a:t>et </a:t>
            </a:r>
            <a:r>
              <a:rPr lang="en-US" i="1" dirty="0" smtClean="0"/>
              <a:t>al, </a:t>
            </a:r>
            <a:r>
              <a:rPr lang="en-US" dirty="0" smtClean="0"/>
              <a:t>PRL </a:t>
            </a:r>
            <a:r>
              <a:rPr lang="en-US" b="1" dirty="0" smtClean="0"/>
              <a:t>122</a:t>
            </a:r>
            <a:r>
              <a:rPr lang="en-US" dirty="0" smtClean="0"/>
              <a:t>, 153602  </a:t>
            </a:r>
            <a:r>
              <a:rPr lang="en-US" dirty="0"/>
              <a:t>(</a:t>
            </a:r>
            <a:r>
              <a:rPr lang="en-US" dirty="0" smtClean="0"/>
              <a:t>2019) </a:t>
            </a:r>
            <a:r>
              <a:rPr lang="en-US" dirty="0"/>
              <a:t>(Toronto)</a:t>
            </a:r>
          </a:p>
          <a:p>
            <a:endParaRPr lang="en-US" sz="1400" dirty="0"/>
          </a:p>
        </p:txBody>
      </p:sp>
    </p:spTree>
    <p:extLst>
      <p:ext uri="{BB962C8B-B14F-4D97-AF65-F5344CB8AC3E}">
        <p14:creationId xmlns:p14="http://schemas.microsoft.com/office/powerpoint/2010/main" val="393717067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2625" y="0"/>
            <a:ext cx="2874963"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10242" name="Rectangle 2"/>
          <p:cNvSpPr>
            <a:spLocks noGrp="1" noChangeArrowheads="1"/>
          </p:cNvSpPr>
          <p:nvPr>
            <p:ph type="title"/>
          </p:nvPr>
        </p:nvSpPr>
        <p:spPr>
          <a:xfrm>
            <a:off x="-971550" y="228600"/>
            <a:ext cx="8228013" cy="1143000"/>
          </a:xfrm>
        </p:spPr>
        <p:txBody>
          <a:bodyPr>
            <a:normAutofit/>
          </a:bodyPr>
          <a:lstStyle/>
          <a:p>
            <a:pPr eaLnBrk="1" hangingPunct="1">
              <a:defRPr/>
            </a:pPr>
            <a:r>
              <a:rPr lang="en-US" sz="3200" b="1" dirty="0"/>
              <a:t>Measurement Protocol</a:t>
            </a:r>
          </a:p>
        </p:txBody>
      </p:sp>
      <p:sp>
        <p:nvSpPr>
          <p:cNvPr id="10243" name="Rectangle 3"/>
          <p:cNvSpPr>
            <a:spLocks noGrp="1" noChangeArrowheads="1"/>
          </p:cNvSpPr>
          <p:nvPr>
            <p:ph type="body" idx="1"/>
          </p:nvPr>
        </p:nvSpPr>
        <p:spPr>
          <a:xfrm>
            <a:off x="0" y="1293813"/>
            <a:ext cx="5562600" cy="5335587"/>
          </a:xfrm>
          <a:blipFill dpi="0" rotWithShape="0">
            <a:blip r:embed="rId4"/>
            <a:srcRect/>
            <a:stretch>
              <a:fillRect/>
            </a:stretch>
          </a:blipFill>
        </p:spPr>
        <p:txBody>
          <a:bodyPr/>
          <a:lstStyle/>
          <a:p>
            <a:pPr marL="0" indent="0" eaLnBrk="1" hangingPunct="1">
              <a:buFont typeface="Arial" charset="0"/>
              <a:buNone/>
              <a:defRPr/>
            </a:pPr>
            <a:r>
              <a:rPr lang="en-US" dirty="0"/>
              <a:t> </a:t>
            </a:r>
          </a:p>
        </p:txBody>
      </p:sp>
      <p:sp>
        <p:nvSpPr>
          <p:cNvPr id="5" name="TextBox 4">
            <a:extLst>
              <a:ext uri="{FF2B5EF4-FFF2-40B4-BE49-F238E27FC236}">
                <a16:creationId xmlns:a16="http://schemas.microsoft.com/office/drawing/2014/main" xmlns="" id="{226C6295-4656-4445-AB83-09917100172B}"/>
              </a:ext>
            </a:extLst>
          </p:cNvPr>
          <p:cNvSpPr txBox="1"/>
          <p:nvPr/>
        </p:nvSpPr>
        <p:spPr>
          <a:xfrm>
            <a:off x="0" y="6287869"/>
            <a:ext cx="6553200" cy="646331"/>
          </a:xfrm>
          <a:prstGeom prst="rect">
            <a:avLst/>
          </a:prstGeom>
          <a:noFill/>
        </p:spPr>
        <p:txBody>
          <a:bodyPr wrap="square" rtlCol="0">
            <a:spAutoFit/>
          </a:bodyPr>
          <a:lstStyle/>
          <a:p>
            <a:r>
              <a:rPr lang="en-US" dirty="0"/>
              <a:t>Brown </a:t>
            </a:r>
            <a:r>
              <a:rPr lang="en-US" i="1" dirty="0"/>
              <a:t>et. al., </a:t>
            </a:r>
            <a:r>
              <a:rPr lang="en-US" dirty="0"/>
              <a:t>Science </a:t>
            </a:r>
            <a:r>
              <a:rPr lang="en-US" b="1" dirty="0"/>
              <a:t>363</a:t>
            </a:r>
            <a:r>
              <a:rPr lang="en-US" dirty="0"/>
              <a:t>, 379 (2019)</a:t>
            </a:r>
          </a:p>
          <a:p>
            <a:r>
              <a:rPr lang="en-US" dirty="0"/>
              <a:t>Spin transport: Nichols … </a:t>
            </a:r>
            <a:r>
              <a:rPr lang="en-US" dirty="0" err="1"/>
              <a:t>Zwierlein</a:t>
            </a:r>
            <a:r>
              <a:rPr lang="en-US" dirty="0"/>
              <a:t>, Science </a:t>
            </a:r>
            <a:r>
              <a:rPr lang="en-US" b="1" dirty="0"/>
              <a:t>363</a:t>
            </a:r>
            <a:r>
              <a:rPr lang="en-US" dirty="0"/>
              <a:t>, 383 (2019) </a:t>
            </a:r>
          </a:p>
        </p:txBody>
      </p:sp>
    </p:spTree>
    <p:extLst>
      <p:ext uri="{BB962C8B-B14F-4D97-AF65-F5344CB8AC3E}">
        <p14:creationId xmlns:p14="http://schemas.microsoft.com/office/powerpoint/2010/main" val="1607705059"/>
      </p:ext>
    </p:extLst>
  </p:cSld>
  <p:clrMapOvr>
    <a:masterClrMapping/>
  </p:clrMapOvr>
  <mc:AlternateContent xmlns:mc="http://schemas.openxmlformats.org/markup-compatibility/2006" xmlns:p14="http://schemas.microsoft.com/office/powerpoint/2010/main">
    <mc:Choice Requires="p14">
      <p:transition spd="slow" p14:dur="2000" advTm="126853"/>
    </mc:Choice>
    <mc:Fallback xmlns="">
      <p:transition xmlns:p14="http://schemas.microsoft.com/office/powerpoint/2010/main" spd="slow" advTm="126853"/>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21988</TotalTime>
  <Words>6334</Words>
  <Application>Microsoft Macintosh PowerPoint</Application>
  <PresentationFormat>On-screen Show (4:3)</PresentationFormat>
  <Paragraphs>413</Paragraphs>
  <Slides>32</Slides>
  <Notes>26</Notes>
  <HiddenSlides>0</HiddenSlides>
  <MMClips>1</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Studying charge and heat transport in Fermi-Hubbard systems using a quantum gas microscope </vt:lpstr>
      <vt:lpstr>PowerPoint Presentation</vt:lpstr>
      <vt:lpstr>The Fermi-Hubbard model</vt:lpstr>
      <vt:lpstr>PowerPoint Presentation</vt:lpstr>
      <vt:lpstr>PowerPoint Presentation</vt:lpstr>
      <vt:lpstr>PowerPoint Presentation</vt:lpstr>
      <vt:lpstr>PowerPoint Presentation</vt:lpstr>
      <vt:lpstr>Previous Work</vt:lpstr>
      <vt:lpstr>Measurement Protocol</vt:lpstr>
      <vt:lpstr>Measurement Protocol</vt:lpstr>
      <vt:lpstr>Measurement Protocol</vt:lpstr>
      <vt:lpstr>Measurement Protocol</vt:lpstr>
      <vt:lpstr>Measurement Protocol</vt:lpstr>
      <vt:lpstr>Decaying density modulation</vt:lpstr>
      <vt:lpstr>Decaying density modulation</vt:lpstr>
      <vt:lpstr>Decaying density modulation</vt:lpstr>
      <vt:lpstr>Decaying density modulation</vt:lpstr>
      <vt:lpstr>Decaying density modulation</vt:lpstr>
      <vt:lpstr>Hydrodynamic Model</vt:lpstr>
      <vt:lpstr>Hydrodynamic Parameters</vt:lpstr>
      <vt:lpstr>Compressibility</vt:lpstr>
      <vt:lpstr>Resistivity Versus Temperature</vt:lpstr>
      <vt:lpstr>Resistivity Versus Temperature</vt:lpstr>
      <vt:lpstr>Dynamics in strongly tilted, single band Hubbard systems</vt:lpstr>
      <vt:lpstr>Tilted 2D Hubbard system</vt:lpstr>
      <vt:lpstr>Thermalization in tilted 2D Hubbard system</vt:lpstr>
      <vt:lpstr>Crossover from diffusive to sub-diffusive transport</vt:lpstr>
      <vt:lpstr>Heating up to near infinite temperature</vt:lpstr>
      <vt:lpstr>Reaching local equilibrium: this is a heat diffusion problem!</vt:lpstr>
      <vt:lpstr>Reaching global equilibrium: a hydrodynamic model</vt:lpstr>
      <vt:lpstr>Thermal diffusivity at infinite temperature in tilted Fermi-Hubbard model</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Probing dynamical properties of Fermi-Hubbard systems with a quantum gas microscope</dc:title>
  <dc:creator>Peter</dc:creator>
  <cp:lastModifiedBy>Waseem Bakr</cp:lastModifiedBy>
  <cp:revision>204</cp:revision>
  <dcterms:created xsi:type="dcterms:W3CDTF">2006-08-16T00:00:00Z</dcterms:created>
  <dcterms:modified xsi:type="dcterms:W3CDTF">2020-03-20T18:51:39Z</dcterms:modified>
</cp:coreProperties>
</file>