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64" r:id="rId5"/>
    <p:sldId id="261" r:id="rId6"/>
    <p:sldId id="273" r:id="rId7"/>
    <p:sldId id="262" r:id="rId8"/>
    <p:sldId id="263" r:id="rId9"/>
    <p:sldId id="265" r:id="rId10"/>
    <p:sldId id="266" r:id="rId11"/>
    <p:sldId id="268" r:id="rId12"/>
    <p:sldId id="271" r:id="rId13"/>
    <p:sldId id="267" r:id="rId14"/>
    <p:sldId id="272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7"/>
    <p:restoredTop sz="86395"/>
  </p:normalViewPr>
  <p:slideViewPr>
    <p:cSldViewPr snapToGrid="0" snapToObjects="1">
      <p:cViewPr varScale="1">
        <p:scale>
          <a:sx n="103" d="100"/>
          <a:sy n="103" d="100"/>
        </p:scale>
        <p:origin x="192" y="3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4CBB0-11E6-4548-8FFE-70719F8F72B3}" type="datetimeFigureOut">
              <a:rPr lang="en-US" smtClean="0"/>
              <a:t>9/25/19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C9EA-D228-6B4D-9CAC-D8B1B0F2B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9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C9EA-D228-6B4D-9CAC-D8B1B0F2BB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24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two are collectively known as “rusty”.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C9EA-D228-6B4D-9CAC-D8B1B0F2BB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37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Tmux</a:t>
            </a:r>
            <a:r>
              <a:rPr lang="en-US" dirty="0"/>
              <a:t>, screen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C9EA-D228-6B4D-9CAC-D8B1B0F2BB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67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the math: Somewhat over subscribed.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C9EA-D228-6B4D-9CAC-D8B1B0F2BB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51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C9EA-D228-6B4D-9CAC-D8B1B0F2BB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57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C9EA-D228-6B4D-9CAC-D8B1B0F2BB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3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scicomp@flatironinstitute.org" TargetMode="External"/><Relationship Id="rId2" Type="http://schemas.openxmlformats.org/officeDocument/2006/relationships/hyperlink" Target="https://docs.simonsfoundation.org/index.php/Category:Flatiron_Institute_RC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SCC</a:t>
            </a:r>
          </a:p>
        </p:txBody>
      </p:sp>
    </p:spTree>
    <p:extLst>
      <p:ext uri="{BB962C8B-B14F-4D97-AF65-F5344CB8AC3E}">
        <p14:creationId xmlns:p14="http://schemas.microsoft.com/office/powerpoint/2010/main" val="157037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 support two forms of external connections</a:t>
            </a:r>
          </a:p>
          <a:p>
            <a:pPr lvl="1"/>
            <a:r>
              <a:rPr lang="en-US" dirty="0"/>
              <a:t>You can use “FI” or “FI Backup” VPN from your Simons issued laptop.</a:t>
            </a:r>
          </a:p>
          <a:p>
            <a:pPr lvl="2"/>
            <a:r>
              <a:rPr lang="en-US" dirty="0"/>
              <a:t>Use your cluster credentials</a:t>
            </a:r>
          </a:p>
          <a:p>
            <a:pPr lvl="1"/>
            <a:r>
              <a:rPr lang="en-US" dirty="0"/>
              <a:t>There is also an </a:t>
            </a:r>
            <a:r>
              <a:rPr lang="en-US" dirty="0" err="1"/>
              <a:t>ssh</a:t>
            </a:r>
            <a:r>
              <a:rPr lang="en-US" dirty="0"/>
              <a:t> port at </a:t>
            </a:r>
            <a:r>
              <a:rPr lang="en-US" dirty="0" err="1"/>
              <a:t>gateway.simonsfoundation.org</a:t>
            </a:r>
            <a:r>
              <a:rPr lang="en-US" dirty="0"/>
              <a:t> that uses two-factor authentication </a:t>
            </a:r>
          </a:p>
          <a:p>
            <a:pPr lvl="2"/>
            <a:r>
              <a:rPr lang="en-US" dirty="0"/>
              <a:t>Instructions at </a:t>
            </a:r>
            <a:r>
              <a:rPr lang="en-US" dirty="0" err="1"/>
              <a:t>docs.simonsfoundation.org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You’ll need google authenticator, or similar software.</a:t>
            </a:r>
          </a:p>
          <a:p>
            <a:r>
              <a:rPr lang="en-US" dirty="0"/>
              <a:t>There are a variety of wireless domains</a:t>
            </a:r>
          </a:p>
          <a:p>
            <a:pPr lvl="1"/>
            <a:r>
              <a:rPr lang="en-US" dirty="0"/>
              <a:t>FI is, in effect, an extension of our internal network. It is intended for use only by machines that are actively managed by our management system.</a:t>
            </a:r>
          </a:p>
          <a:p>
            <a:pPr lvl="1"/>
            <a:r>
              <a:rPr lang="en-US" dirty="0"/>
              <a:t>The guest network is the only one guests should be given access to.</a:t>
            </a:r>
          </a:p>
          <a:p>
            <a:r>
              <a:rPr lang="en-US" dirty="0"/>
              <a:t>Each of your desks has a port (lowest right) on the guest wired network, which may be used by visitors or for your personal equipment needing a wired connection.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3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DATA AROUND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 quantities of data can be sent with </a:t>
            </a:r>
            <a:r>
              <a:rPr lang="en-US" dirty="0" err="1"/>
              <a:t>scp</a:t>
            </a:r>
            <a:r>
              <a:rPr lang="en-US" dirty="0"/>
              <a:t> and two factor authentication (or </a:t>
            </a:r>
            <a:r>
              <a:rPr lang="en-US" dirty="0" err="1"/>
              <a:t>sshfs</a:t>
            </a:r>
            <a:r>
              <a:rPr lang="en-US" dirty="0"/>
              <a:t>).</a:t>
            </a:r>
          </a:p>
          <a:p>
            <a:r>
              <a:rPr lang="en-US" dirty="0"/>
              <a:t>Data export can be done with a web interface (we have two mechanisms, please ask if you are interested).</a:t>
            </a:r>
          </a:p>
          <a:p>
            <a:r>
              <a:rPr lang="en-US" dirty="0"/>
              <a:t>Large quantities of data can be moved around with </a:t>
            </a:r>
            <a:r>
              <a:rPr lang="en-US" dirty="0" err="1"/>
              <a:t>gridftp</a:t>
            </a:r>
            <a:r>
              <a:rPr lang="en-US" dirty="0"/>
              <a:t> and </a:t>
            </a:r>
            <a:r>
              <a:rPr lang="en-US" dirty="0" err="1"/>
              <a:t>globus</a:t>
            </a:r>
            <a:r>
              <a:rPr lang="en-US" dirty="0"/>
              <a:t>. Documentation for how to do this is on the </a:t>
            </a:r>
            <a:r>
              <a:rPr lang="en-US" dirty="0" err="1"/>
              <a:t>docs.simonsfoundation.org</a:t>
            </a:r>
            <a:r>
              <a:rPr lang="en-US" dirty="0"/>
              <a:t> instructions.</a:t>
            </a:r>
          </a:p>
        </p:txBody>
      </p:sp>
    </p:spTree>
    <p:extLst>
      <p:ext uri="{BB962C8B-B14F-4D97-AF65-F5344CB8AC3E}">
        <p14:creationId xmlns:p14="http://schemas.microsoft.com/office/powerpoint/2010/main" val="262460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6BF04-D3D2-874C-B5B3-042C33259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438" y="199699"/>
            <a:ext cx="8610600" cy="879232"/>
          </a:xfrm>
        </p:spPr>
        <p:txBody>
          <a:bodyPr/>
          <a:lstStyle/>
          <a:p>
            <a:r>
              <a:rPr lang="en-US" dirty="0"/>
              <a:t>SOME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5D99C-0C41-214D-A17E-F1E8CB72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78932"/>
            <a:ext cx="10820400" cy="53913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use a </a:t>
            </a:r>
            <a:r>
              <a:rPr lang="en-US" dirty="0" err="1"/>
              <a:t>fifo</a:t>
            </a:r>
            <a:r>
              <a:rPr lang="en-US" dirty="0"/>
              <a:t> batch system and we try to keep the wait times short</a:t>
            </a:r>
          </a:p>
          <a:p>
            <a:pPr lvl="1"/>
            <a:r>
              <a:rPr lang="en-US" dirty="0"/>
              <a:t>Try to be a good citizen </a:t>
            </a:r>
          </a:p>
          <a:p>
            <a:pPr lvl="1"/>
            <a:r>
              <a:rPr lang="en-US" dirty="0"/>
              <a:t>Submitting with accurate estimates for time and resources will get resources through faster</a:t>
            </a:r>
          </a:p>
          <a:p>
            <a:r>
              <a:rPr lang="en-US" dirty="0"/>
              <a:t>Most of the systems are allocated exclusively by default.</a:t>
            </a:r>
          </a:p>
          <a:p>
            <a:pPr lvl="1"/>
            <a:r>
              <a:rPr lang="en-US" dirty="0"/>
              <a:t>This means you get all the cores</a:t>
            </a:r>
          </a:p>
          <a:p>
            <a:pPr lvl="2"/>
            <a:r>
              <a:rPr lang="en-US" dirty="0"/>
              <a:t>There are tools like </a:t>
            </a:r>
            <a:r>
              <a:rPr lang="en-US" dirty="0" err="1"/>
              <a:t>disBatch</a:t>
            </a:r>
            <a:r>
              <a:rPr lang="en-US" dirty="0"/>
              <a:t> that can help you use all the cores</a:t>
            </a:r>
          </a:p>
          <a:p>
            <a:r>
              <a:rPr lang="en-US" dirty="0"/>
              <a:t>Our systems have a lot of cores and memory</a:t>
            </a:r>
          </a:p>
          <a:p>
            <a:pPr lvl="1"/>
            <a:r>
              <a:rPr lang="en-US" dirty="0"/>
              <a:t>Understand the parallelism of your code</a:t>
            </a:r>
          </a:p>
          <a:p>
            <a:r>
              <a:rPr lang="en-US" dirty="0"/>
              <a:t>The GPU nodes are shared because there are quad GPUs</a:t>
            </a:r>
          </a:p>
          <a:p>
            <a:pPr lvl="1"/>
            <a:r>
              <a:rPr lang="en-US" dirty="0"/>
              <a:t>If you can’t use all four, allocate one and a reasonable number of cores and memory so that the others can be used by someone else </a:t>
            </a:r>
          </a:p>
          <a:p>
            <a:r>
              <a:rPr lang="en-US" dirty="0"/>
              <a:t>GPFS is backed-up nightly.   It’s intended for code and important persistent things</a:t>
            </a:r>
          </a:p>
          <a:p>
            <a:pPr lvl="1"/>
            <a:r>
              <a:rPr lang="en-US" dirty="0"/>
              <a:t>Intermediate files with a lot of churn belong in </a:t>
            </a:r>
            <a:r>
              <a:rPr lang="en-US" dirty="0" err="1"/>
              <a:t>ceph</a:t>
            </a:r>
            <a:endParaRPr lang="en-US" dirty="0"/>
          </a:p>
          <a:p>
            <a:r>
              <a:rPr lang="en-US" dirty="0" err="1"/>
              <a:t>cephfs</a:t>
            </a:r>
            <a:r>
              <a:rPr lang="en-US" dirty="0"/>
              <a:t> is a great file system, but the cluster is large and you have enough resources to really hammer things</a:t>
            </a:r>
          </a:p>
          <a:p>
            <a:pPr lvl="1"/>
            <a:r>
              <a:rPr lang="en-US" dirty="0"/>
              <a:t>Always a good idea check the behavior as you increase the scale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92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Gordon and POPEYE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Gordon is an aging super computer at SDSC</a:t>
            </a:r>
          </a:p>
          <a:p>
            <a:pPr lvl="1"/>
            <a:r>
              <a:rPr lang="en-US" dirty="0"/>
              <a:t>Accessible by connecting to</a:t>
            </a:r>
          </a:p>
          <a:p>
            <a:pPr lvl="2"/>
            <a:r>
              <a:rPr lang="en-US" dirty="0"/>
              <a:t>gateway locally and then </a:t>
            </a:r>
          </a:p>
          <a:p>
            <a:pPr lvl="3"/>
            <a:r>
              <a:rPr lang="en-US" dirty="0" err="1"/>
              <a:t>ssh</a:t>
            </a:r>
            <a:r>
              <a:rPr lang="en-US" dirty="0"/>
              <a:t> </a:t>
            </a:r>
            <a:r>
              <a:rPr lang="en-US" dirty="0" err="1"/>
              <a:t>gordon.sdsc.edu</a:t>
            </a:r>
            <a:endParaRPr lang="en-US" dirty="0"/>
          </a:p>
          <a:p>
            <a:pPr lvl="2"/>
            <a:r>
              <a:rPr lang="en-US" dirty="0"/>
              <a:t>Also uses </a:t>
            </a:r>
            <a:r>
              <a:rPr lang="en-US" dirty="0" err="1"/>
              <a:t>slurm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Also uses modules</a:t>
            </a:r>
          </a:p>
          <a:p>
            <a:pPr lvl="1"/>
            <a:r>
              <a:rPr lang="en-US" dirty="0"/>
              <a:t>There is 4PB of </a:t>
            </a:r>
            <a:r>
              <a:rPr lang="en-US" dirty="0" err="1"/>
              <a:t>Lustre</a:t>
            </a:r>
            <a:r>
              <a:rPr lang="en-US" dirty="0"/>
              <a:t> file store</a:t>
            </a:r>
          </a:p>
          <a:p>
            <a:pPr lvl="2"/>
            <a:r>
              <a:rPr lang="en-US" dirty="0" err="1"/>
              <a:t>scp</a:t>
            </a:r>
            <a:r>
              <a:rPr lang="en-US" dirty="0"/>
              <a:t> and </a:t>
            </a:r>
            <a:r>
              <a:rPr lang="en-US" dirty="0" err="1"/>
              <a:t>GridFTP</a:t>
            </a:r>
            <a:r>
              <a:rPr lang="en-US" dirty="0"/>
              <a:t> can be used to replicate file</a:t>
            </a:r>
          </a:p>
          <a:p>
            <a:pPr lvl="2"/>
            <a:endParaRPr lang="en-US" dirty="0"/>
          </a:p>
          <a:p>
            <a:r>
              <a:rPr lang="en-US" dirty="0"/>
              <a:t>Popeye is new and the fastest hardware we have</a:t>
            </a:r>
          </a:p>
          <a:p>
            <a:pPr lvl="1"/>
            <a:r>
              <a:rPr lang="en-US" dirty="0"/>
              <a:t>You need to setup keys.  The software stack and OS should match the rusty cluster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819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7C3AA-05B2-4C43-8DAE-7E5363620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REMEMBER NOTHING ELSE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AAF5F2-3679-8E43-8F25-4111A024625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5800" y="2194560"/>
            <a:ext cx="10809369" cy="21287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Scientific Computing Documentation is here:</a:t>
            </a:r>
          </a:p>
          <a:p>
            <a:r>
              <a:rPr lang="en-US" dirty="0">
                <a:hlinkClick r:id="rId2"/>
              </a:rPr>
              <a:t>https://docs.simonsfoundation.org/index.php/Category:Flatiron_Institute_RC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scicomp@flatironinstitute.org</a:t>
            </a:r>
            <a:endParaRPr lang="en-US" dirty="0"/>
          </a:p>
          <a:p>
            <a:r>
              <a:rPr lang="en-US" dirty="0"/>
              <a:t>Is the mailing list to write with problems</a:t>
            </a:r>
          </a:p>
        </p:txBody>
      </p:sp>
    </p:spTree>
    <p:extLst>
      <p:ext uri="{BB962C8B-B14F-4D97-AF65-F5344CB8AC3E}">
        <p14:creationId xmlns:p14="http://schemas.microsoft.com/office/powerpoint/2010/main" val="191056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need something please ask</a:t>
            </a:r>
          </a:p>
          <a:p>
            <a:pPr lvl="1"/>
            <a:r>
              <a:rPr lang="en-US" dirty="0"/>
              <a:t>Peripherals</a:t>
            </a:r>
          </a:p>
          <a:p>
            <a:pPr lvl="1"/>
            <a:r>
              <a:rPr lang="en-US" dirty="0"/>
              <a:t>Computing resources</a:t>
            </a:r>
          </a:p>
          <a:p>
            <a:pPr lvl="1"/>
            <a:r>
              <a:rPr lang="en-US" dirty="0"/>
              <a:t>Basics</a:t>
            </a:r>
          </a:p>
          <a:p>
            <a:pPr lvl="1"/>
            <a:r>
              <a:rPr lang="en-US" dirty="0"/>
              <a:t>Software engineering issues</a:t>
            </a:r>
          </a:p>
          <a:p>
            <a:pPr lvl="1"/>
            <a:r>
              <a:rPr lang="en-US" dirty="0"/>
              <a:t>Migrating code from laptops to the cluster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We’re on the middle of the north side of FI on just about every floor 4,5,6,7,8,9,10).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5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happy everyone is here.</a:t>
            </a:r>
          </a:p>
          <a:p>
            <a:endParaRPr lang="en-US" dirty="0"/>
          </a:p>
          <a:p>
            <a:r>
              <a:rPr lang="en-US" dirty="0"/>
              <a:t>You should have at least one personal machine by now</a:t>
            </a:r>
          </a:p>
          <a:p>
            <a:pPr lvl="1"/>
            <a:r>
              <a:rPr lang="en-US" dirty="0"/>
              <a:t>Eventually most of you will have both a desktop and a laptop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Some of you may have data you want to import </a:t>
            </a:r>
          </a:p>
          <a:p>
            <a:pPr lvl="2"/>
            <a:r>
              <a:rPr lang="en-US" dirty="0"/>
              <a:t>We can talk about the most efficient way to do this based on the size and type of the data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4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Core IT (</a:t>
            </a:r>
            <a:r>
              <a:rPr lang="en-US" baseline="0" dirty="0">
                <a:solidFill>
                  <a:schemeClr val="accent4"/>
                </a:solidFill>
              </a:rPr>
              <a:t>ITSupport@simonsfoundation.org</a:t>
            </a:r>
            <a:r>
              <a:rPr lang="is-IS" dirty="0"/>
              <a:t>)</a:t>
            </a:r>
            <a:endParaRPr lang="en-US" dirty="0"/>
          </a:p>
          <a:p>
            <a:pPr lvl="1"/>
            <a:r>
              <a:rPr lang="en-US" dirty="0"/>
              <a:t>Printers</a:t>
            </a:r>
          </a:p>
          <a:p>
            <a:pPr lvl="1"/>
            <a:r>
              <a:rPr lang="en-US" dirty="0"/>
              <a:t>Office/productivity software license issues</a:t>
            </a:r>
          </a:p>
          <a:p>
            <a:pPr lvl="1"/>
            <a:r>
              <a:rPr lang="en-US" dirty="0"/>
              <a:t>Email problems</a:t>
            </a:r>
          </a:p>
          <a:p>
            <a:pPr lvl="1"/>
            <a:r>
              <a:rPr lang="en-US" dirty="0"/>
              <a:t>General IT problems</a:t>
            </a:r>
          </a:p>
          <a:p>
            <a:pPr lvl="1"/>
            <a:r>
              <a:rPr lang="en-US" dirty="0" err="1"/>
              <a:t>Wifi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34137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Scientific Computing (Nick Carriero, Alex </a:t>
            </a:r>
            <a:r>
              <a:rPr lang="en-US" dirty="0" err="1"/>
              <a:t>Chavkin</a:t>
            </a:r>
            <a:r>
              <a:rPr lang="en-US" dirty="0"/>
              <a:t>, Justin </a:t>
            </a:r>
            <a:r>
              <a:rPr lang="en-US" dirty="0" err="1"/>
              <a:t>Creveling</a:t>
            </a:r>
            <a:r>
              <a:rPr lang="en-US" dirty="0"/>
              <a:t>, Ian Fisk, Pat </a:t>
            </a:r>
            <a:r>
              <a:rPr lang="en-US" dirty="0" err="1"/>
              <a:t>Gunn,Yanbin</a:t>
            </a:r>
            <a:r>
              <a:rPr lang="en-US" dirty="0"/>
              <a:t> Liu, Liz </a:t>
            </a:r>
            <a:r>
              <a:rPr lang="en-US" dirty="0" err="1"/>
              <a:t>Lovero</a:t>
            </a:r>
            <a:r>
              <a:rPr lang="en-US" dirty="0"/>
              <a:t>, Andras Pataki, Dylan Simon, Jonathan </a:t>
            </a:r>
            <a:r>
              <a:rPr lang="en-US" dirty="0" err="1"/>
              <a:t>Tischio</a:t>
            </a:r>
            <a:r>
              <a:rPr lang="en-US" dirty="0"/>
              <a:t>, Nikos </a:t>
            </a:r>
            <a:r>
              <a:rPr lang="en-US" dirty="0" err="1"/>
              <a:t>Trikoupis</a:t>
            </a:r>
            <a:r>
              <a:rPr lang="en-US" dirty="0"/>
              <a:t>, Aaron Watters) (</a:t>
            </a:r>
            <a:r>
              <a:rPr lang="en-US" baseline="0" dirty="0" err="1">
                <a:solidFill>
                  <a:schemeClr val="accent4"/>
                </a:solidFill>
              </a:rPr>
              <a:t>scicomp@flatironinstitute.org</a:t>
            </a:r>
            <a:r>
              <a:rPr lang="is-IS" dirty="0"/>
              <a:t>)</a:t>
            </a:r>
            <a:endParaRPr lang="en-US" dirty="0"/>
          </a:p>
          <a:p>
            <a:pPr lvl="1"/>
            <a:r>
              <a:rPr lang="en-US" dirty="0"/>
              <a:t>Questions about any of the central Linux clusters</a:t>
            </a:r>
          </a:p>
          <a:p>
            <a:pPr lvl="1"/>
            <a:r>
              <a:rPr lang="en-US" dirty="0"/>
              <a:t>Package and configuration management on cluster</a:t>
            </a:r>
          </a:p>
          <a:p>
            <a:pPr lvl="1"/>
            <a:r>
              <a:rPr lang="en-US" dirty="0"/>
              <a:t>Technical software and performance issues</a:t>
            </a:r>
          </a:p>
          <a:p>
            <a:pPr lvl="1"/>
            <a:r>
              <a:rPr lang="en-US" dirty="0"/>
              <a:t>IO and data storage</a:t>
            </a:r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71509" y="5770461"/>
            <a:ext cx="8695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Scientific Computing Documentation is here:</a:t>
            </a:r>
          </a:p>
          <a:p>
            <a:r>
              <a:rPr lang="en-US" dirty="0"/>
              <a:t>https://</a:t>
            </a:r>
            <a:r>
              <a:rPr lang="en-US" dirty="0" err="1"/>
              <a:t>docs.simonsfoundation.org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</a:t>
            </a:r>
            <a:r>
              <a:rPr lang="en-US" dirty="0" err="1"/>
              <a:t>Category:Flatiron_Institute_RC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6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and where?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233" y="1584171"/>
            <a:ext cx="5736265" cy="491232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We have three computing centers</a:t>
            </a:r>
          </a:p>
          <a:p>
            <a:pPr lvl="1"/>
            <a:r>
              <a:rPr lang="en-US" dirty="0"/>
              <a:t>Here at the Institute in the basement</a:t>
            </a:r>
          </a:p>
          <a:p>
            <a:pPr lvl="2"/>
            <a:r>
              <a:rPr lang="en-US" dirty="0"/>
              <a:t>6700 cores: 240 2x14 Broadwell nodes, 512GB RAM, 10Gb/s Ethernet and 100Gb/s </a:t>
            </a:r>
            <a:r>
              <a:rPr lang="en-US" dirty="0" err="1"/>
              <a:t>Omnipath</a:t>
            </a:r>
            <a:endParaRPr lang="en-US" dirty="0"/>
          </a:p>
          <a:p>
            <a:pPr lvl="2"/>
            <a:r>
              <a:rPr lang="en-US" dirty="0"/>
              <a:t>7680 cores: 192 2x20 Skylake nodes 768GB RAM, 10Gb/s Ethernet and 100Gb/s </a:t>
            </a:r>
            <a:r>
              <a:rPr lang="en-US" dirty="0" err="1"/>
              <a:t>Omnipath</a:t>
            </a:r>
            <a:endParaRPr lang="en-US" dirty="0"/>
          </a:p>
          <a:p>
            <a:pPr lvl="2"/>
            <a:r>
              <a:rPr lang="en-US" dirty="0"/>
              <a:t>1700 cores:  30  2x14 core nodes, 256GB and 16 2x22 core nodes, 384GB RAM, 40Gb/s InfiniBand and 10Gb/s Ethernet</a:t>
            </a:r>
          </a:p>
          <a:p>
            <a:pPr lvl="2"/>
            <a:r>
              <a:rPr lang="en-US" dirty="0"/>
              <a:t>42 GPU nodes (150 GPUs Mostly v100-32GB)</a:t>
            </a:r>
          </a:p>
          <a:p>
            <a:pPr lvl="1"/>
            <a:r>
              <a:rPr lang="en-US" dirty="0"/>
              <a:t>Co-location at BNL (~3ms, common software and file systems)</a:t>
            </a:r>
          </a:p>
          <a:p>
            <a:pPr lvl="2"/>
            <a:r>
              <a:rPr lang="en-US" dirty="0"/>
              <a:t>4800 cores: 120 2x20 core Skylake nodes, 768GB RAM, 2x10Gb/s Ethernet</a:t>
            </a:r>
          </a:p>
          <a:p>
            <a:pPr lvl="1"/>
            <a:r>
              <a:rPr lang="en-US" dirty="0"/>
              <a:t>Gordon and Popeye at SDSC (~70 </a:t>
            </a:r>
            <a:r>
              <a:rPr lang="en-US" dirty="0" err="1"/>
              <a:t>ms</a:t>
            </a:r>
            <a:r>
              <a:rPr lang="en-US" dirty="0"/>
              <a:t>, independent software and file systems)</a:t>
            </a:r>
          </a:p>
          <a:p>
            <a:pPr lvl="2"/>
            <a:r>
              <a:rPr lang="en-US" dirty="0"/>
              <a:t>16k cores: 1000 2X8 core nodes, 64GB of RAM, InfiniBand Connected</a:t>
            </a:r>
          </a:p>
          <a:p>
            <a:pPr lvl="2"/>
            <a:r>
              <a:rPr lang="en-US" dirty="0"/>
              <a:t>17k cores: 360 2 x 24 core 768GB RAM, EDR InfiniBand</a:t>
            </a:r>
          </a:p>
          <a:p>
            <a:pPr lvl="2"/>
            <a:r>
              <a:rPr lang="en-US" dirty="0"/>
              <a:t>16 GPU nodes (64 v100-32GB)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44" y="2219619"/>
            <a:ext cx="5717040" cy="3810679"/>
          </a:xfrm>
          <a:prstGeom prst="rect">
            <a:avLst/>
          </a:prstGeom>
        </p:spPr>
      </p:pic>
      <p:sp>
        <p:nvSpPr>
          <p:cNvPr id="17" name="Left Brace 16">
            <a:extLst>
              <a:ext uri="{FF2B5EF4-FFF2-40B4-BE49-F238E27FC236}">
                <a16:creationId xmlns:a16="http://schemas.microsoft.com/office/drawing/2014/main" id="{CF401FB2-4BB8-AB48-B2DC-BB3F71F274D4}"/>
              </a:ext>
            </a:extLst>
          </p:cNvPr>
          <p:cNvSpPr/>
          <p:nvPr/>
        </p:nvSpPr>
        <p:spPr>
          <a:xfrm>
            <a:off x="239233" y="2219618"/>
            <a:ext cx="722059" cy="283302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Rusty</a:t>
            </a:r>
          </a:p>
        </p:txBody>
      </p:sp>
    </p:spTree>
    <p:extLst>
      <p:ext uri="{BB962C8B-B14F-4D97-AF65-F5344CB8AC3E}">
        <p14:creationId xmlns:p14="http://schemas.microsoft.com/office/powerpoint/2010/main" val="163373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17225"/>
            <a:ext cx="10820400" cy="47340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Staff have been given Linux cluster accounts.   All user accounts are stored in a central system that enforces a consistent user namespace </a:t>
            </a:r>
          </a:p>
          <a:p>
            <a:endParaRPr lang="en-US" dirty="0"/>
          </a:p>
          <a:p>
            <a:r>
              <a:rPr lang="en-US" dirty="0"/>
              <a:t>All home directories for Linux are stored in a GPFS parallel shared file system</a:t>
            </a:r>
          </a:p>
          <a:p>
            <a:pPr lvl="1"/>
            <a:r>
              <a:rPr lang="en-US" dirty="0"/>
              <a:t>250TB of RAID6 with a nightly incremental backup.</a:t>
            </a:r>
          </a:p>
          <a:p>
            <a:r>
              <a:rPr lang="en-US" dirty="0"/>
              <a:t>If you have a Linux workstation, same credentials and files. That is, your workstation and cluster accounts are indistinguishable.</a:t>
            </a:r>
          </a:p>
          <a:p>
            <a:r>
              <a:rPr lang="en-US" dirty="0"/>
              <a:t>From the FI network (wired or wireless), access rusty via a round robin balanced login pool (</a:t>
            </a:r>
            <a:r>
              <a:rPr lang="en-US" dirty="0" err="1">
                <a:latin typeface="Courier" pitchFamily="2" charset="0"/>
              </a:rPr>
              <a:t>ssh</a:t>
            </a:r>
            <a:r>
              <a:rPr lang="en-US" dirty="0">
                <a:latin typeface="Courier" pitchFamily="2" charset="0"/>
              </a:rPr>
              <a:t> rusty</a:t>
            </a:r>
            <a:r>
              <a:rPr lang="en-US" dirty="0"/>
              <a:t>).</a:t>
            </a:r>
          </a:p>
          <a:p>
            <a:r>
              <a:rPr lang="en-US" dirty="0"/>
              <a:t>Access </a:t>
            </a:r>
            <a:r>
              <a:rPr lang="en-US" dirty="0" err="1"/>
              <a:t>gordon.sdsc.edu</a:t>
            </a:r>
            <a:r>
              <a:rPr lang="en-US" dirty="0"/>
              <a:t> from </a:t>
            </a:r>
            <a:r>
              <a:rPr lang="en-US" dirty="0" err="1"/>
              <a:t>gateway.flatironinstitute.org</a:t>
            </a:r>
            <a:r>
              <a:rPr lang="en-US" dirty="0"/>
              <a:t> (internally, “gateway”).</a:t>
            </a:r>
          </a:p>
          <a:p>
            <a:pPr lvl="1"/>
            <a:r>
              <a:rPr lang="en-US" dirty="0"/>
              <a:t>You can also add an </a:t>
            </a:r>
            <a:r>
              <a:rPr lang="en-US" dirty="0" err="1"/>
              <a:t>ssh</a:t>
            </a:r>
            <a:r>
              <a:rPr lang="en-US" dirty="0"/>
              <a:t>-key and access from anywhere </a:t>
            </a:r>
          </a:p>
          <a:p>
            <a:pPr lvl="1"/>
            <a:r>
              <a:rPr lang="en-US" dirty="0"/>
              <a:t>You need keys to connect to </a:t>
            </a:r>
            <a:r>
              <a:rPr lang="en-US" dirty="0" err="1"/>
              <a:t>popeye</a:t>
            </a:r>
            <a:endParaRPr lang="en-US" dirty="0"/>
          </a:p>
          <a:p>
            <a:r>
              <a:rPr lang="en-US" dirty="0"/>
              <a:t>Note: neither rusty proper nor gateway is intended for compute or memory intensive work.</a:t>
            </a:r>
          </a:p>
        </p:txBody>
      </p:sp>
    </p:spTree>
    <p:extLst>
      <p:ext uri="{BB962C8B-B14F-4D97-AF65-F5344CB8AC3E}">
        <p14:creationId xmlns:p14="http://schemas.microsoft.com/office/powerpoint/2010/main" val="203750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525C0-27CF-BA41-90C5-CA52FF86B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5CBCC-3AF0-6349-B773-631225879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75830"/>
            <a:ext cx="10820400" cy="40241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10hp								1000hp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32953F-1CBD-404E-B4B9-81F31FBBB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305" y="2362786"/>
            <a:ext cx="1602663" cy="1602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62F16F-99F5-8F49-B511-08AD05064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872" y="2362786"/>
            <a:ext cx="2575354" cy="14421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74A1ED4-601B-8245-BA54-69BE7C32F96E}"/>
              </a:ext>
            </a:extLst>
          </p:cNvPr>
          <p:cNvGrpSpPr/>
          <p:nvPr/>
        </p:nvGrpSpPr>
        <p:grpSpPr>
          <a:xfrm>
            <a:off x="778476" y="4552405"/>
            <a:ext cx="9897993" cy="2245035"/>
            <a:chOff x="778476" y="4552405"/>
            <a:chExt cx="9897993" cy="22450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DBD5A2-72D2-4145-8741-859C1D5CB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98" y="4998623"/>
              <a:ext cx="2236275" cy="1602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00AAAF-13C2-AE4F-ABD2-CE34F8278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8628" y="5183730"/>
              <a:ext cx="1737841" cy="16137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817BBB-81FE-A840-92E8-FD3BC17A3FB5}"/>
                </a:ext>
              </a:extLst>
            </p:cNvPr>
            <p:cNvSpPr txBox="1"/>
            <p:nvPr/>
          </p:nvSpPr>
          <p:spPr>
            <a:xfrm>
              <a:off x="778476" y="4552405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 core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69E7F2-9C71-8D41-B60E-C40CC4414983}"/>
                </a:ext>
              </a:extLst>
            </p:cNvPr>
            <p:cNvSpPr txBox="1"/>
            <p:nvPr/>
          </p:nvSpPr>
          <p:spPr>
            <a:xfrm>
              <a:off x="8357286" y="4737071"/>
              <a:ext cx="1152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800 core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636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961" y="1783504"/>
            <a:ext cx="7497501" cy="48853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Computing resources are managed via the SLURM resource control system. Currently users have access to:</a:t>
            </a:r>
          </a:p>
          <a:p>
            <a:pPr lvl="1"/>
            <a:r>
              <a:rPr lang="en-US" dirty="0"/>
              <a:t>A general partition (gen): 4-5 </a:t>
            </a:r>
            <a:r>
              <a:rPr lang="en-US" dirty="0" err="1"/>
              <a:t>Omnipath</a:t>
            </a:r>
            <a:r>
              <a:rPr lang="en-US" dirty="0"/>
              <a:t> connected nodes per user (~160 cores).   No time limit.</a:t>
            </a:r>
          </a:p>
          <a:p>
            <a:pPr lvl="1"/>
            <a:r>
              <a:rPr lang="en-US" dirty="0"/>
              <a:t>A </a:t>
            </a:r>
            <a:r>
              <a:rPr lang="en-US" dirty="0" err="1"/>
              <a:t>genx</a:t>
            </a:r>
            <a:r>
              <a:rPr lang="en-US" dirty="0"/>
              <a:t> partition which allows selection a fraction of a machine for small tasks</a:t>
            </a:r>
          </a:p>
          <a:p>
            <a:pPr lvl="1"/>
            <a:r>
              <a:rPr lang="en-US" dirty="0"/>
              <a:t>A center specific partition (</a:t>
            </a:r>
            <a:r>
              <a:rPr lang="en-US" dirty="0" err="1"/>
              <a:t>cca</a:t>
            </a:r>
            <a:r>
              <a:rPr lang="en-US" dirty="0"/>
              <a:t>, </a:t>
            </a:r>
            <a:r>
              <a:rPr lang="en-US" dirty="0" err="1"/>
              <a:t>ccb</a:t>
            </a:r>
            <a:r>
              <a:rPr lang="en-US" dirty="0"/>
              <a:t>, </a:t>
            </a:r>
            <a:r>
              <a:rPr lang="en-US" dirty="0" err="1"/>
              <a:t>ccq</a:t>
            </a:r>
            <a:r>
              <a:rPr lang="en-US" dirty="0"/>
              <a:t>): 20-28 </a:t>
            </a:r>
            <a:r>
              <a:rPr lang="en-US" dirty="0" err="1"/>
              <a:t>Omnipath</a:t>
            </a:r>
            <a:r>
              <a:rPr lang="en-US" dirty="0"/>
              <a:t> connected nodes per user/100 for the center overall.  7 day limit.</a:t>
            </a:r>
          </a:p>
          <a:p>
            <a:pPr lvl="1"/>
            <a:r>
              <a:rPr lang="en-US" dirty="0"/>
              <a:t>An </a:t>
            </a:r>
            <a:r>
              <a:rPr lang="en-US" dirty="0" err="1"/>
              <a:t>Infiniband</a:t>
            </a:r>
            <a:r>
              <a:rPr lang="en-US" dirty="0"/>
              <a:t> partition (</a:t>
            </a:r>
            <a:r>
              <a:rPr lang="en-US" dirty="0" err="1"/>
              <a:t>ib</a:t>
            </a:r>
            <a:r>
              <a:rPr lang="en-US" dirty="0"/>
              <a:t>): 46 nodes, any user can take all of them. 7 day limit.</a:t>
            </a:r>
          </a:p>
          <a:p>
            <a:pPr lvl="1"/>
            <a:r>
              <a:rPr lang="en-US" dirty="0"/>
              <a:t>A preempt partition for all </a:t>
            </a:r>
            <a:r>
              <a:rPr lang="en-US" dirty="0" err="1"/>
              <a:t>Omnipath</a:t>
            </a:r>
            <a:r>
              <a:rPr lang="en-US" dirty="0"/>
              <a:t> nodes (preempt).   Any user can take as much as they want, but a job will be killed if its nodes are needed to fulfill a non-preempt request.  Good for work that makes incremental progress and can be restarted. 7 day limit.</a:t>
            </a:r>
          </a:p>
          <a:p>
            <a:pPr lvl="1"/>
            <a:r>
              <a:rPr lang="en-US" dirty="0"/>
              <a:t>A GPU partition (</a:t>
            </a:r>
            <a:r>
              <a:rPr lang="en-US" dirty="0" err="1"/>
              <a:t>gpu</a:t>
            </a:r>
            <a:r>
              <a:rPr lang="en-US" dirty="0"/>
              <a:t>): 2 nodes with two Tesla K40s, five with two Pascals, five with two 16GB Volta. 30with quad  32GB </a:t>
            </a:r>
            <a:r>
              <a:rPr lang="en-US" dirty="0" err="1"/>
              <a:t>volta</a:t>
            </a:r>
            <a:r>
              <a:rPr lang="en-US" dirty="0"/>
              <a:t> and </a:t>
            </a:r>
            <a:r>
              <a:rPr lang="en-US" dirty="0" err="1"/>
              <a:t>NVLink</a:t>
            </a:r>
            <a:r>
              <a:rPr lang="en-US" dirty="0"/>
              <a:t>, 7 day limit.</a:t>
            </a:r>
            <a:br>
              <a:rPr lang="en-US" dirty="0"/>
            </a:br>
            <a:r>
              <a:rPr lang="en-US" dirty="0"/>
              <a:t>(Note: </a:t>
            </a:r>
            <a:r>
              <a:rPr lang="en-US" dirty="0">
                <a:latin typeface="Courier" pitchFamily="2" charset="0"/>
              </a:rPr>
              <a:t>--</a:t>
            </a:r>
            <a:r>
              <a:rPr lang="en-US" dirty="0" err="1">
                <a:latin typeface="Courier" pitchFamily="2" charset="0"/>
              </a:rPr>
              <a:t>gres:gpu</a:t>
            </a:r>
            <a:r>
              <a:rPr lang="en-US" dirty="0">
                <a:latin typeface="Courier" pitchFamily="2" charset="0"/>
              </a:rPr>
              <a:t>=2</a:t>
            </a:r>
            <a:r>
              <a:rPr lang="en-US" dirty="0"/>
              <a:t>). These are shared </a:t>
            </a:r>
          </a:p>
          <a:p>
            <a:pPr lvl="1"/>
            <a:r>
              <a:rPr lang="en-US" dirty="0"/>
              <a:t>A partition for large memory machines (mem). Currently  just one:  96cores, 3TB of RAM.</a:t>
            </a:r>
          </a:p>
          <a:p>
            <a:pPr lvl="1"/>
            <a:r>
              <a:rPr lang="en-US" dirty="0"/>
              <a:t>A BNL partition (</a:t>
            </a:r>
            <a:r>
              <a:rPr lang="en-US" dirty="0" err="1"/>
              <a:t>bnl</a:t>
            </a:r>
            <a:r>
              <a:rPr lang="en-US" dirty="0"/>
              <a:t>).  10 nodes per user (400 cores, ~7 TB RAM in aggregate), 10 day time limit.</a:t>
            </a:r>
          </a:p>
          <a:p>
            <a:pPr marL="0" indent="0">
              <a:buNone/>
            </a:pPr>
            <a:r>
              <a:rPr lang="en-US" dirty="0"/>
              <a:t>Need something different? Talk to us!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425" y="1783504"/>
            <a:ext cx="2533650" cy="168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29" y="3555418"/>
            <a:ext cx="2171541" cy="1447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45" y="5262457"/>
            <a:ext cx="2328137" cy="13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5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2468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250TB of GPFS space for home directories</a:t>
            </a:r>
          </a:p>
          <a:p>
            <a:pPr lvl="1"/>
            <a:r>
              <a:rPr lang="en-US" dirty="0"/>
              <a:t>Incremental back-up and RAID6.</a:t>
            </a:r>
          </a:p>
          <a:p>
            <a:pPr lvl="1"/>
            <a:r>
              <a:rPr lang="en-US" dirty="0"/>
              <a:t>Code, docs, notes should live here.  If you use more than ~1 TB, we will urge you to clean up and move data to the volumes intended for it.</a:t>
            </a:r>
          </a:p>
          <a:p>
            <a:r>
              <a:rPr lang="en-US" dirty="0"/>
              <a:t>~15PB of usable space in </a:t>
            </a:r>
            <a:r>
              <a:rPr lang="en-US" dirty="0" err="1"/>
              <a:t>cephfs</a:t>
            </a:r>
            <a:r>
              <a:rPr lang="en-US" dirty="0"/>
              <a:t> (3 copies or erasure encoded)</a:t>
            </a:r>
          </a:p>
          <a:p>
            <a:pPr lvl="1"/>
            <a:r>
              <a:rPr lang="en-US" dirty="0"/>
              <a:t>Data should live here /</a:t>
            </a:r>
            <a:r>
              <a:rPr lang="en-US" dirty="0" err="1"/>
              <a:t>mnt</a:t>
            </a:r>
            <a:r>
              <a:rPr lang="en-US" dirty="0"/>
              <a:t>/</a:t>
            </a:r>
            <a:r>
              <a:rPr lang="en-US" dirty="0" err="1"/>
              <a:t>ceph</a:t>
            </a:r>
            <a:r>
              <a:rPr lang="en-US" dirty="0"/>
              <a:t>/users/</a:t>
            </a:r>
          </a:p>
          <a:p>
            <a:pPr lvl="1"/>
            <a:r>
              <a:rPr lang="en-US" dirty="0"/>
              <a:t>If there is anything you need to keep, but you don’t expect to access for a while, let us know. We have tape archiving resources offsite.</a:t>
            </a:r>
          </a:p>
          <a:p>
            <a:r>
              <a:rPr lang="en-US" dirty="0"/>
              <a:t>1PB of space in GPFS at BNL (underlying storage is RAID6). This file system is also mounted at FI.</a:t>
            </a:r>
          </a:p>
          <a:p>
            <a:r>
              <a:rPr lang="en-US" dirty="0"/>
              <a:t>4PB of </a:t>
            </a:r>
            <a:r>
              <a:rPr lang="en-US" dirty="0" err="1"/>
              <a:t>lustre</a:t>
            </a:r>
            <a:r>
              <a:rPr lang="en-US" dirty="0"/>
              <a:t> at </a:t>
            </a:r>
            <a:r>
              <a:rPr lang="en-US" dirty="0" err="1"/>
              <a:t>gordon</a:t>
            </a:r>
            <a:r>
              <a:rPr lang="en-US" dirty="0"/>
              <a:t>.</a:t>
            </a:r>
          </a:p>
          <a:p>
            <a:r>
              <a:rPr lang="en-US" dirty="0"/>
              <a:t>Try to use the large parallel file system ”closest” to your computations.</a:t>
            </a:r>
          </a:p>
          <a:p>
            <a:r>
              <a:rPr lang="en-US" dirty="0"/>
              <a:t>Keep in mind that all compute nodes have node-local storage too.</a:t>
            </a:r>
          </a:p>
        </p:txBody>
      </p:sp>
    </p:spTree>
    <p:extLst>
      <p:ext uri="{BB962C8B-B14F-4D97-AF65-F5344CB8AC3E}">
        <p14:creationId xmlns:p14="http://schemas.microsoft.com/office/powerpoint/2010/main" val="202887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All the Linux systems are configured with via centralized management systems.</a:t>
            </a:r>
          </a:p>
          <a:p>
            <a:pPr lvl="1"/>
            <a:r>
              <a:rPr lang="en-US" dirty="0"/>
              <a:t>We are nearly entirely CentOS 7.6 for workers and desktops</a:t>
            </a:r>
          </a:p>
          <a:p>
            <a:r>
              <a:rPr lang="en-US" dirty="0"/>
              <a:t>If you need a package, please ask.  Also feel free to install (non-privileged) software in your own directory.</a:t>
            </a:r>
          </a:p>
          <a:p>
            <a:r>
              <a:rPr lang="en-US" dirty="0"/>
              <a:t>Modern software environment mostly deployed through modules</a:t>
            </a:r>
          </a:p>
          <a:p>
            <a:pPr lvl="1"/>
            <a:r>
              <a:rPr lang="en-US" dirty="0">
                <a:latin typeface="Courier" pitchFamily="2" charset="0"/>
              </a:rPr>
              <a:t>module avail</a:t>
            </a:r>
          </a:p>
          <a:p>
            <a:pPr lvl="2"/>
            <a:r>
              <a:rPr lang="en-US" dirty="0"/>
              <a:t>Same environment on desktops and clusters</a:t>
            </a:r>
          </a:p>
          <a:p>
            <a:r>
              <a:rPr lang="en-US" dirty="0"/>
              <a:t>All Linux home directories are central and anyone can log into most systems (but use your desktop or make a SLURM allocation if you want a resource for significant work).</a:t>
            </a:r>
          </a:p>
          <a:p>
            <a:r>
              <a:rPr lang="en-US" dirty="0"/>
              <a:t>By keeping the configuration in common management systems and the user info in central file systems we can easy replace hardware when needed.</a:t>
            </a:r>
          </a:p>
        </p:txBody>
      </p:sp>
    </p:spTree>
    <p:extLst>
      <p:ext uri="{BB962C8B-B14F-4D97-AF65-F5344CB8AC3E}">
        <p14:creationId xmlns:p14="http://schemas.microsoft.com/office/powerpoint/2010/main" val="55782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2899</TotalTime>
  <Words>1536</Words>
  <Application>Microsoft Macintosh PowerPoint</Application>
  <PresentationFormat>Widescreen</PresentationFormat>
  <Paragraphs>150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Courier</vt:lpstr>
      <vt:lpstr>Vapor Trail</vt:lpstr>
      <vt:lpstr>Technology</vt:lpstr>
      <vt:lpstr>Welcome</vt:lpstr>
      <vt:lpstr>Organization</vt:lpstr>
      <vt:lpstr>What and where?</vt:lpstr>
      <vt:lpstr>ACCOUNTS</vt:lpstr>
      <vt:lpstr>Computing</vt:lpstr>
      <vt:lpstr>Computing Resources</vt:lpstr>
      <vt:lpstr>Storage Resources</vt:lpstr>
      <vt:lpstr>Configuration</vt:lpstr>
      <vt:lpstr>Connecting</vt:lpstr>
      <vt:lpstr>Moving DATA AROUND</vt:lpstr>
      <vt:lpstr>SOME NOTES</vt:lpstr>
      <vt:lpstr>Gordon and POPEYE </vt:lpstr>
      <vt:lpstr>IF YOU REMEMBER NOTHING ELSE</vt:lpstr>
      <vt:lpstr>In General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Flatiron Computing</dc:title>
  <dc:creator>Ian Fisk</dc:creator>
  <cp:lastModifiedBy>Ian Fisk</cp:lastModifiedBy>
  <cp:revision>57</cp:revision>
  <dcterms:created xsi:type="dcterms:W3CDTF">2016-09-06T12:11:14Z</dcterms:created>
  <dcterms:modified xsi:type="dcterms:W3CDTF">2019-09-25T14:15:46Z</dcterms:modified>
</cp:coreProperties>
</file>