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4" r:id="rId5"/>
    <p:sldId id="261" r:id="rId6"/>
    <p:sldId id="262" r:id="rId7"/>
    <p:sldId id="263" r:id="rId8"/>
    <p:sldId id="265" r:id="rId9"/>
    <p:sldId id="267" r:id="rId10"/>
    <p:sldId id="266" r:id="rId11"/>
    <p:sldId id="268" r:id="rId12"/>
    <p:sldId id="27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/>
    <p:restoredTop sz="94643"/>
  </p:normalViewPr>
  <p:slideViewPr>
    <p:cSldViewPr snapToGrid="0" snapToObjects="1">
      <p:cViewPr varScale="1">
        <p:scale>
          <a:sx n="172" d="100"/>
          <a:sy n="172" d="100"/>
        </p:scale>
        <p:origin x="216" y="7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ITSupport@simonsfoundation.org)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SCC</a:t>
            </a:r>
          </a:p>
        </p:txBody>
      </p:sp>
    </p:spTree>
    <p:extLst>
      <p:ext uri="{BB962C8B-B14F-4D97-AF65-F5344CB8AC3E}">
        <p14:creationId xmlns:p14="http://schemas.microsoft.com/office/powerpoint/2010/main" val="157037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support two forms of external connections</a:t>
            </a:r>
          </a:p>
          <a:p>
            <a:pPr lvl="1"/>
            <a:r>
              <a:rPr lang="en-US" dirty="0"/>
              <a:t>The is VPN based on your cluster password</a:t>
            </a:r>
          </a:p>
          <a:p>
            <a:pPr lvl="1"/>
            <a:r>
              <a:rPr lang="en-US" dirty="0"/>
              <a:t>There is also an </a:t>
            </a:r>
            <a:r>
              <a:rPr lang="en-US" dirty="0" err="1"/>
              <a:t>ssh</a:t>
            </a:r>
            <a:r>
              <a:rPr lang="en-US" dirty="0"/>
              <a:t> port that uses 2 factor authentication </a:t>
            </a:r>
          </a:p>
          <a:p>
            <a:pPr lvl="2"/>
            <a:r>
              <a:rPr lang="en-US" dirty="0"/>
              <a:t>Instructions are on the TWIKI for both</a:t>
            </a:r>
          </a:p>
          <a:p>
            <a:pPr lvl="2"/>
            <a:r>
              <a:rPr lang="en-US" dirty="0"/>
              <a:t>Set up </a:t>
            </a:r>
            <a:r>
              <a:rPr lang="en-US" dirty="0" err="1"/>
              <a:t>google</a:t>
            </a:r>
            <a:r>
              <a:rPr lang="en-US" dirty="0"/>
              <a:t> authenticator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Please VPN from your Simons issued laptop</a:t>
            </a:r>
          </a:p>
          <a:p>
            <a:r>
              <a:rPr lang="en-US" dirty="0"/>
              <a:t>There are a variety of wireless domains</a:t>
            </a:r>
          </a:p>
          <a:p>
            <a:pPr lvl="1"/>
            <a:r>
              <a:rPr lang="en-US" dirty="0"/>
              <a:t>FI can connect to the central systems</a:t>
            </a:r>
          </a:p>
          <a:p>
            <a:pPr lvl="1"/>
            <a:r>
              <a:rPr lang="en-US" dirty="0"/>
              <a:t>The guest network is the only one guests should be given the access code to </a:t>
            </a:r>
          </a:p>
          <a:p>
            <a:pPr lvl="1"/>
            <a:r>
              <a:rPr lang="en-US" dirty="0"/>
              <a:t>Each of your desks had a port on the guest Wired network, which is for visitors and personal equipment needing a wired connection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DATA AROUND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quantities of data can be sent with </a:t>
            </a:r>
            <a:r>
              <a:rPr lang="en-US" dirty="0" err="1"/>
              <a:t>scp</a:t>
            </a:r>
            <a:r>
              <a:rPr lang="en-US" dirty="0"/>
              <a:t> and two factor authentication</a:t>
            </a:r>
          </a:p>
          <a:p>
            <a:r>
              <a:rPr lang="en-US" dirty="0"/>
              <a:t>Data export can be done with a web interface</a:t>
            </a:r>
          </a:p>
          <a:p>
            <a:r>
              <a:rPr lang="en-US" dirty="0"/>
              <a:t>Large quantities of data can be moved around with </a:t>
            </a:r>
            <a:r>
              <a:rPr lang="en-US" dirty="0" err="1"/>
              <a:t>gridftp</a:t>
            </a:r>
            <a:r>
              <a:rPr lang="en-US" dirty="0"/>
              <a:t> and </a:t>
            </a:r>
            <a:r>
              <a:rPr lang="en-US" dirty="0" err="1"/>
              <a:t>globus</a:t>
            </a:r>
            <a:r>
              <a:rPr lang="en-US" dirty="0"/>
              <a:t> only</a:t>
            </a:r>
          </a:p>
          <a:p>
            <a:pPr lvl="1"/>
            <a:r>
              <a:rPr lang="en-US" dirty="0"/>
              <a:t>Documentation for how to do this is on the </a:t>
            </a:r>
            <a:r>
              <a:rPr lang="en-US" dirty="0" err="1"/>
              <a:t>docs.simonsfoundation.org</a:t>
            </a:r>
            <a:r>
              <a:rPr lang="en-US" dirty="0"/>
              <a:t> instructions </a:t>
            </a:r>
          </a:p>
        </p:txBody>
      </p:sp>
    </p:spTree>
    <p:extLst>
      <p:ext uri="{BB962C8B-B14F-4D97-AF65-F5344CB8AC3E}">
        <p14:creationId xmlns:p14="http://schemas.microsoft.com/office/powerpoint/2010/main" val="2624602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need something please ask</a:t>
            </a:r>
          </a:p>
          <a:p>
            <a:pPr lvl="1"/>
            <a:r>
              <a:rPr lang="en-US" dirty="0"/>
              <a:t>You have a keyboard you particularly like</a:t>
            </a:r>
          </a:p>
          <a:p>
            <a:pPr lvl="1"/>
            <a:r>
              <a:rPr lang="en-US" dirty="0"/>
              <a:t>You need more memory</a:t>
            </a:r>
          </a:p>
          <a:p>
            <a:pPr lvl="1"/>
            <a:r>
              <a:rPr lang="en-US" dirty="0"/>
              <a:t>Your application is slow</a:t>
            </a:r>
          </a:p>
          <a:p>
            <a:pPr lvl="1"/>
            <a:r>
              <a:rPr lang="en-US" dirty="0"/>
              <a:t>You need a specific piece of hardware</a:t>
            </a:r>
          </a:p>
          <a:p>
            <a:pPr lvl="1"/>
            <a:r>
              <a:rPr lang="en-US" dirty="0"/>
              <a:t>Etc.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86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happy everyone is here.</a:t>
            </a:r>
          </a:p>
          <a:p>
            <a:endParaRPr lang="en-US" dirty="0"/>
          </a:p>
          <a:p>
            <a:r>
              <a:rPr lang="en-US" dirty="0"/>
              <a:t>I think you should have at least one personal machine by now</a:t>
            </a:r>
          </a:p>
          <a:p>
            <a:pPr lvl="1"/>
            <a:r>
              <a:rPr lang="en-US" dirty="0"/>
              <a:t>Eventually most of you will have both a desktop and a laptop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Some of you may have data you want to import </a:t>
            </a:r>
          </a:p>
          <a:p>
            <a:pPr lvl="2"/>
            <a:r>
              <a:rPr lang="en-US" dirty="0"/>
              <a:t>We can talk about the most efficient way to do this based on the size and type of the data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4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Core IT (</a:t>
            </a:r>
            <a:r>
              <a:rPr lang="en-US" dirty="0">
                <a:hlinkClick r:id="rId2"/>
              </a:rPr>
              <a:t>ITSupport@simonsfoundation.org)</a:t>
            </a:r>
            <a:endParaRPr lang="en-US" dirty="0"/>
          </a:p>
          <a:p>
            <a:pPr lvl="1"/>
            <a:r>
              <a:rPr lang="en-US" dirty="0"/>
              <a:t>Printers</a:t>
            </a:r>
          </a:p>
          <a:p>
            <a:pPr lvl="1"/>
            <a:r>
              <a:rPr lang="en-US" dirty="0"/>
              <a:t>Most software license issues</a:t>
            </a:r>
          </a:p>
          <a:p>
            <a:pPr lvl="1"/>
            <a:r>
              <a:rPr lang="en-US" dirty="0"/>
              <a:t>Email problems</a:t>
            </a:r>
          </a:p>
          <a:p>
            <a:pPr lvl="1"/>
            <a:r>
              <a:rPr lang="en-US" dirty="0"/>
              <a:t>General IT problems</a:t>
            </a:r>
          </a:p>
          <a:p>
            <a:pPr lvl="1"/>
            <a:r>
              <a:rPr lang="en-US" dirty="0" err="1"/>
              <a:t>Wifi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81757"/>
            <a:ext cx="5334000" cy="3413761"/>
          </a:xfrm>
        </p:spPr>
        <p:txBody>
          <a:bodyPr>
            <a:normAutofit fontScale="92500"/>
          </a:bodyPr>
          <a:lstStyle/>
          <a:p>
            <a:r>
              <a:rPr lang="en-US" dirty="0"/>
              <a:t>Scientific Computing (Nick </a:t>
            </a:r>
            <a:r>
              <a:rPr lang="en-US" dirty="0" err="1"/>
              <a:t>Carriero</a:t>
            </a:r>
            <a:r>
              <a:rPr lang="en-US" dirty="0"/>
              <a:t>, Alex </a:t>
            </a:r>
            <a:r>
              <a:rPr lang="en-US" dirty="0" err="1"/>
              <a:t>Chavkin</a:t>
            </a:r>
            <a:r>
              <a:rPr lang="en-US" dirty="0"/>
              <a:t>, Justin </a:t>
            </a:r>
            <a:r>
              <a:rPr lang="en-US" dirty="0" err="1"/>
              <a:t>Creveling</a:t>
            </a:r>
            <a:r>
              <a:rPr lang="en-US" dirty="0"/>
              <a:t>, Ian Fisk, Pat Gunn, </a:t>
            </a:r>
            <a:r>
              <a:rPr lang="en-US" dirty="0" err="1"/>
              <a:t>Yanbin</a:t>
            </a:r>
            <a:r>
              <a:rPr lang="en-US" dirty="0"/>
              <a:t> Liu, Andras Pataki, Dylan Simon, Nikos </a:t>
            </a:r>
            <a:r>
              <a:rPr lang="en-US" dirty="0" err="1"/>
              <a:t>Trikoupis</a:t>
            </a:r>
            <a:r>
              <a:rPr lang="en-US" dirty="0"/>
              <a:t>, Aaron Watters) (</a:t>
            </a:r>
            <a:r>
              <a:rPr lang="en-US" dirty="0" err="1"/>
              <a:t>scicomp@flatironinstitute.org</a:t>
            </a:r>
            <a:r>
              <a:rPr lang="is-IS" dirty="0"/>
              <a:t>)</a:t>
            </a:r>
            <a:endParaRPr lang="en-US" dirty="0"/>
          </a:p>
          <a:p>
            <a:pPr lvl="1"/>
            <a:r>
              <a:rPr lang="en-US" dirty="0"/>
              <a:t>Questions about any of the central Linux clusters</a:t>
            </a:r>
          </a:p>
          <a:p>
            <a:pPr lvl="1"/>
            <a:r>
              <a:rPr lang="en-US" dirty="0"/>
              <a:t>Software performance issues</a:t>
            </a:r>
          </a:p>
          <a:p>
            <a:pPr lvl="1"/>
            <a:r>
              <a:rPr lang="en-US" dirty="0"/>
              <a:t>Package and configuration management on cluster</a:t>
            </a:r>
          </a:p>
          <a:p>
            <a:pPr lvl="1"/>
            <a:r>
              <a:rPr lang="en-US" dirty="0"/>
              <a:t>Storage access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5895518"/>
            <a:ext cx="8695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Scientific Computing Documentation is here:</a:t>
            </a:r>
          </a:p>
          <a:p>
            <a:r>
              <a:rPr lang="en-US" dirty="0"/>
              <a:t>https://</a:t>
            </a:r>
            <a:r>
              <a:rPr lang="en-US" dirty="0" err="1"/>
              <a:t>docs.simonsfoundation.org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</a:t>
            </a:r>
            <a:r>
              <a:rPr lang="en-US" dirty="0" err="1"/>
              <a:t>Category:Flatiron_Institute_RC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68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and 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33" y="1584171"/>
            <a:ext cx="5736265" cy="49123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have 3 Computing Centers</a:t>
            </a:r>
          </a:p>
          <a:p>
            <a:pPr lvl="1"/>
            <a:r>
              <a:rPr lang="en-US" dirty="0"/>
              <a:t>Here in at the Institute in the basement</a:t>
            </a:r>
          </a:p>
          <a:p>
            <a:pPr lvl="2"/>
            <a:r>
              <a:rPr lang="en-US" dirty="0"/>
              <a:t>6700 Broadwell Cores over 240 nodes (Dual CPU 14 core systems, 512GB RAM, 2TB local scratch. 10Gb/s Ethernet and 100Gb/s </a:t>
            </a:r>
            <a:r>
              <a:rPr lang="en-US" dirty="0" err="1"/>
              <a:t>Omnipath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4800 Skylake Cores over 120 nodes (Dual CPU 20 core systems, 768GB of RAM 2TB local scratch. 10Gb/s Ethernet and 100Gb/s </a:t>
            </a:r>
            <a:r>
              <a:rPr lang="en-US" dirty="0" err="1"/>
              <a:t>Omnipath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1700 Cores on InfiniBand over 48 nodes (Dual 14 and Dual 22, 256GB and 384GB RAM, 40Gb/s InfiniBand and 10Gb/s Ethernet)</a:t>
            </a:r>
          </a:p>
          <a:p>
            <a:pPr lvl="1"/>
            <a:r>
              <a:rPr lang="en-US" dirty="0"/>
              <a:t>Co-Location at BNL</a:t>
            </a:r>
          </a:p>
          <a:p>
            <a:pPr lvl="2"/>
            <a:r>
              <a:rPr lang="en-US" dirty="0"/>
              <a:t>4800 cores of Skylake cores </a:t>
            </a:r>
          </a:p>
          <a:p>
            <a:pPr lvl="1"/>
            <a:r>
              <a:rPr lang="en-US" dirty="0"/>
              <a:t>Gordon at SDSC</a:t>
            </a:r>
          </a:p>
          <a:p>
            <a:pPr lvl="2"/>
            <a:r>
              <a:rPr lang="en-US" dirty="0"/>
              <a:t>16k cores on 1000 systems (dual 8 core, 64GB of RAM, </a:t>
            </a:r>
            <a:r>
              <a:rPr lang="en-US" dirty="0" err="1"/>
              <a:t>InfiniBand</a:t>
            </a:r>
            <a:r>
              <a:rPr lang="en-US" dirty="0"/>
              <a:t> Connected)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44" y="2219619"/>
            <a:ext cx="5717040" cy="38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35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all been given Linux cluster accounts.   All user accounts are stored in a central LDAP that enforces a consistent UID namespace </a:t>
            </a:r>
          </a:p>
          <a:p>
            <a:pPr lvl="1"/>
            <a:r>
              <a:rPr lang="en-US" dirty="0"/>
              <a:t>Do not add local accounts to computers</a:t>
            </a:r>
          </a:p>
          <a:p>
            <a:pPr lvl="1"/>
            <a:r>
              <a:rPr lang="en-US" dirty="0"/>
              <a:t>IT has manually set the Mac UIDs to match the cluster, so you can mount central storage to the Mac, though we recommend using </a:t>
            </a:r>
            <a:r>
              <a:rPr lang="en-US" dirty="0" err="1"/>
              <a:t>sshfs</a:t>
            </a:r>
            <a:endParaRPr lang="en-US" dirty="0"/>
          </a:p>
          <a:p>
            <a:r>
              <a:rPr lang="en-US" dirty="0"/>
              <a:t>All home directories for Linux are stored in GPFS</a:t>
            </a:r>
          </a:p>
          <a:p>
            <a:pPr lvl="1"/>
            <a:r>
              <a:rPr lang="en-US" dirty="0"/>
              <a:t>250TB of RAID6 with a nightly incremental backup</a:t>
            </a:r>
          </a:p>
          <a:p>
            <a:r>
              <a:rPr lang="en-US" dirty="0"/>
              <a:t>There is a round robin balanced login pool (</a:t>
            </a:r>
            <a:r>
              <a:rPr lang="en-US" dirty="0" err="1"/>
              <a:t>ssh</a:t>
            </a:r>
            <a:r>
              <a:rPr lang="en-US" dirty="0"/>
              <a:t> rusty)</a:t>
            </a:r>
          </a:p>
        </p:txBody>
      </p:sp>
    </p:spTree>
    <p:extLst>
      <p:ext uri="{BB962C8B-B14F-4D97-AF65-F5344CB8AC3E}">
        <p14:creationId xmlns:p14="http://schemas.microsoft.com/office/powerpoint/2010/main" val="2037500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2666"/>
            <a:ext cx="7075967" cy="471424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Locally we have several processing resources in 7 SLURM partitions </a:t>
            </a:r>
          </a:p>
          <a:p>
            <a:pPr lvl="1"/>
            <a:r>
              <a:rPr lang="en-US" dirty="0"/>
              <a:t>The general queue on the </a:t>
            </a:r>
            <a:r>
              <a:rPr lang="en-US" dirty="0" err="1"/>
              <a:t>Omnipath</a:t>
            </a:r>
            <a:r>
              <a:rPr lang="en-US" dirty="0"/>
              <a:t> cluster which is nodes per person (~100 cores).   No time limits.   </a:t>
            </a:r>
          </a:p>
          <a:p>
            <a:pPr lvl="1"/>
            <a:r>
              <a:rPr lang="en-US" dirty="0"/>
              <a:t>Each center has a Partition for it’s members.   20 nodes each person and a maximum of 120 nodes per center.   7 day time limit (</a:t>
            </a:r>
            <a:r>
              <a:rPr lang="en-US" dirty="0" err="1"/>
              <a:t>cca</a:t>
            </a:r>
            <a:r>
              <a:rPr lang="en-US" dirty="0"/>
              <a:t>, </a:t>
            </a:r>
            <a:r>
              <a:rPr lang="en-US" dirty="0" err="1"/>
              <a:t>ccb</a:t>
            </a:r>
            <a:r>
              <a:rPr lang="en-US" dirty="0"/>
              <a:t>, </a:t>
            </a:r>
            <a:r>
              <a:rPr lang="en-US" dirty="0" err="1"/>
              <a:t>ccq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Infiniband</a:t>
            </a:r>
            <a:r>
              <a:rPr lang="en-US" dirty="0"/>
              <a:t> Partition with 48 nodes and anyone can take all of them (</a:t>
            </a:r>
            <a:r>
              <a:rPr lang="en-US" dirty="0" err="1"/>
              <a:t>ib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 preempt queue on </a:t>
            </a:r>
            <a:r>
              <a:rPr lang="en-US" dirty="0" err="1"/>
              <a:t>Omnipath</a:t>
            </a:r>
            <a:r>
              <a:rPr lang="en-US" dirty="0"/>
              <a:t>.   Any person can take as much as they want but other work kicks out the jobs.  Good for </a:t>
            </a:r>
            <a:r>
              <a:rPr lang="en-US" dirty="0" err="1"/>
              <a:t>checkpointable</a:t>
            </a:r>
            <a:r>
              <a:rPr lang="en-US" dirty="0"/>
              <a:t> things (preempt)</a:t>
            </a:r>
          </a:p>
          <a:p>
            <a:pPr lvl="1"/>
            <a:r>
              <a:rPr lang="en-US" dirty="0"/>
              <a:t>A GPU queue with nodes with 2 GPUs each: 3 nodes Tesla K40 GPUs (</a:t>
            </a:r>
            <a:r>
              <a:rPr lang="en-US" dirty="0" err="1"/>
              <a:t>gpu</a:t>
            </a:r>
            <a:r>
              <a:rPr lang="en-US" dirty="0"/>
              <a:t>).   5 </a:t>
            </a:r>
            <a:r>
              <a:rPr lang="en-US" dirty="0" err="1"/>
              <a:t>Pascals</a:t>
            </a:r>
            <a:r>
              <a:rPr lang="en-US" dirty="0"/>
              <a:t>.  5 Dual Voltas, 6 Quad Voltas with </a:t>
            </a:r>
            <a:r>
              <a:rPr lang="en-US" dirty="0" err="1"/>
              <a:t>NVLink</a:t>
            </a:r>
            <a:endParaRPr lang="en-US" dirty="0"/>
          </a:p>
          <a:p>
            <a:pPr lvl="1"/>
            <a:r>
              <a:rPr lang="en-US" dirty="0"/>
              <a:t>A </a:t>
            </a:r>
            <a:r>
              <a:rPr lang="en-US" dirty="0" err="1"/>
              <a:t>mem</a:t>
            </a:r>
            <a:r>
              <a:rPr lang="en-US" dirty="0"/>
              <a:t> queue with access to one machine with 1.5TB of RAM.   </a:t>
            </a:r>
            <a:r>
              <a:rPr lang="en-US" dirty="0" err="1"/>
              <a:t>Matlab</a:t>
            </a:r>
            <a:r>
              <a:rPr lang="en-US" dirty="0"/>
              <a:t> installed (mem)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bnl</a:t>
            </a:r>
            <a:r>
              <a:rPr lang="en-US" dirty="0"/>
              <a:t> queue that goes to BNL.  Each user can have 10 machines for 10 days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1783504"/>
            <a:ext cx="2533650" cy="168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29" y="3555418"/>
            <a:ext cx="2171541" cy="1447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45" y="5262457"/>
            <a:ext cx="2328137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5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468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250TB of GPFS space for home directories</a:t>
            </a:r>
          </a:p>
          <a:p>
            <a:pPr lvl="1"/>
            <a:r>
              <a:rPr lang="en-US" dirty="0"/>
              <a:t>Incremental back-up and RAID6</a:t>
            </a:r>
          </a:p>
          <a:p>
            <a:pPr lvl="1"/>
            <a:r>
              <a:rPr lang="en-US" dirty="0"/>
              <a:t>Code should live here.   If any one person write more than a couple of TB, we will ask if it can live in the volumes intended for data</a:t>
            </a:r>
          </a:p>
          <a:p>
            <a:pPr lvl="1"/>
            <a:endParaRPr lang="en-US" dirty="0"/>
          </a:p>
          <a:p>
            <a:r>
              <a:rPr lang="en-US" dirty="0"/>
              <a:t>~6PB of usable space in </a:t>
            </a:r>
            <a:r>
              <a:rPr lang="en-US" dirty="0" err="1"/>
              <a:t>cephfs</a:t>
            </a:r>
            <a:r>
              <a:rPr lang="en-US" dirty="0"/>
              <a:t> (3 copies for redundancy)</a:t>
            </a:r>
          </a:p>
          <a:p>
            <a:pPr lvl="1"/>
            <a:r>
              <a:rPr lang="en-US" dirty="0"/>
              <a:t>Data lives here</a:t>
            </a:r>
          </a:p>
          <a:p>
            <a:pPr lvl="1"/>
            <a:r>
              <a:rPr lang="en-US" dirty="0"/>
              <a:t>If there is anything you need to keep, but you don’t expect to access we have tape archiving resources offsite</a:t>
            </a:r>
          </a:p>
          <a:p>
            <a:endParaRPr lang="en-US" dirty="0"/>
          </a:p>
          <a:p>
            <a:r>
              <a:rPr lang="en-US" dirty="0"/>
              <a:t>1PB of space in GPFS at BNL (underlying storage is RAID6)</a:t>
            </a:r>
          </a:p>
          <a:p>
            <a:endParaRPr lang="en-US" dirty="0"/>
          </a:p>
          <a:p>
            <a:r>
              <a:rPr lang="en-US" dirty="0"/>
              <a:t>Both CEPH and GPFS have reasonable performance and reliability</a:t>
            </a:r>
          </a:p>
          <a:p>
            <a:pPr lvl="1"/>
            <a:r>
              <a:rPr lang="en-US" dirty="0"/>
              <a:t>Both work better in the respective locations</a:t>
            </a:r>
          </a:p>
        </p:txBody>
      </p:sp>
    </p:spTree>
    <p:extLst>
      <p:ext uri="{BB962C8B-B14F-4D97-AF65-F5344CB8AC3E}">
        <p14:creationId xmlns:p14="http://schemas.microsoft.com/office/powerpoint/2010/main" val="2028870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the Linux systems are configured with Puppet</a:t>
            </a:r>
          </a:p>
          <a:p>
            <a:pPr lvl="1"/>
            <a:r>
              <a:rPr lang="en-US" dirty="0"/>
              <a:t>We are nearly entirely CentOS 7.4 for workers and desktops</a:t>
            </a:r>
          </a:p>
          <a:p>
            <a:r>
              <a:rPr lang="en-US" dirty="0"/>
              <a:t>If you need a package, please ask.   Just takes a few minutes</a:t>
            </a:r>
          </a:p>
          <a:p>
            <a:r>
              <a:rPr lang="en-US" dirty="0"/>
              <a:t>Modern software environment mostly deployed through modules</a:t>
            </a:r>
          </a:p>
          <a:p>
            <a:pPr lvl="1"/>
            <a:r>
              <a:rPr lang="en-US" dirty="0"/>
              <a:t>module avail</a:t>
            </a:r>
          </a:p>
          <a:p>
            <a:pPr lvl="2"/>
            <a:r>
              <a:rPr lang="en-US" dirty="0"/>
              <a:t>Same environment on desktops and clusters</a:t>
            </a:r>
          </a:p>
          <a:p>
            <a:r>
              <a:rPr lang="en-US" dirty="0"/>
              <a:t>All home directories are central and anyone can log into most systems</a:t>
            </a:r>
          </a:p>
          <a:p>
            <a:pPr lvl="1"/>
            <a:r>
              <a:rPr lang="en-US" dirty="0"/>
              <a:t>Please make a SLURM allocation if you want a resource so that it’s yours</a:t>
            </a:r>
          </a:p>
          <a:p>
            <a:r>
              <a:rPr lang="en-US" dirty="0"/>
              <a:t>By keeping the configuration in Puppet and the user info in central file systems we can change out hardware transparently when needed</a:t>
            </a:r>
          </a:p>
        </p:txBody>
      </p:sp>
    </p:spTree>
    <p:extLst>
      <p:ext uri="{BB962C8B-B14F-4D97-AF65-F5344CB8AC3E}">
        <p14:creationId xmlns:p14="http://schemas.microsoft.com/office/powerpoint/2010/main" val="557826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Gordon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Gordon is an aging super computer at SDSC</a:t>
            </a:r>
          </a:p>
          <a:p>
            <a:pPr lvl="1"/>
            <a:r>
              <a:rPr lang="en-US" dirty="0"/>
              <a:t>Accessible by connecting to</a:t>
            </a:r>
          </a:p>
          <a:p>
            <a:pPr lvl="2"/>
            <a:r>
              <a:rPr lang="en-US" dirty="0" err="1"/>
              <a:t>voms</a:t>
            </a:r>
            <a:r>
              <a:rPr lang="en-US" dirty="0"/>
              <a:t> locally and then </a:t>
            </a:r>
          </a:p>
          <a:p>
            <a:pPr lvl="3"/>
            <a:r>
              <a:rPr lang="en-US" dirty="0" err="1"/>
              <a:t>ssh</a:t>
            </a:r>
            <a:r>
              <a:rPr lang="en-US" dirty="0"/>
              <a:t> </a:t>
            </a:r>
            <a:r>
              <a:rPr lang="en-US" dirty="0" err="1"/>
              <a:t>gordon.sdsc.edu</a:t>
            </a:r>
            <a:endParaRPr lang="en-US" dirty="0"/>
          </a:p>
          <a:p>
            <a:pPr lvl="2"/>
            <a:r>
              <a:rPr lang="en-US" dirty="0"/>
              <a:t>Also uses </a:t>
            </a:r>
            <a:r>
              <a:rPr lang="en-US" dirty="0" err="1"/>
              <a:t>slurm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Also uses modules</a:t>
            </a:r>
          </a:p>
          <a:p>
            <a:pPr lvl="1"/>
            <a:r>
              <a:rPr lang="en-US" dirty="0"/>
              <a:t>There is 4PB of </a:t>
            </a:r>
            <a:r>
              <a:rPr lang="en-US" dirty="0" err="1"/>
              <a:t>Lustre</a:t>
            </a:r>
            <a:r>
              <a:rPr lang="en-US" dirty="0"/>
              <a:t> file store</a:t>
            </a:r>
          </a:p>
          <a:p>
            <a:pPr lvl="2"/>
            <a:r>
              <a:rPr lang="en-US" dirty="0" err="1"/>
              <a:t>scp</a:t>
            </a:r>
            <a:r>
              <a:rPr lang="en-US" dirty="0"/>
              <a:t> and </a:t>
            </a:r>
            <a:r>
              <a:rPr lang="en-US" dirty="0" err="1"/>
              <a:t>GridFTP</a:t>
            </a:r>
            <a:r>
              <a:rPr lang="en-US" dirty="0"/>
              <a:t> can be used to replicate files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1923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2687</TotalTime>
  <Words>1001</Words>
  <Application>Microsoft Macintosh PowerPoint</Application>
  <PresentationFormat>Widescreen</PresentationFormat>
  <Paragraphs>106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Vapor Trail</vt:lpstr>
      <vt:lpstr>Technology</vt:lpstr>
      <vt:lpstr>Welcome</vt:lpstr>
      <vt:lpstr>Organization</vt:lpstr>
      <vt:lpstr>What and where?</vt:lpstr>
      <vt:lpstr>Computing Resources</vt:lpstr>
      <vt:lpstr>Computing Resources</vt:lpstr>
      <vt:lpstr>Storage Resources</vt:lpstr>
      <vt:lpstr>Configuration</vt:lpstr>
      <vt:lpstr>Gordon </vt:lpstr>
      <vt:lpstr>Connecting</vt:lpstr>
      <vt:lpstr>Moving DATA AROUND</vt:lpstr>
      <vt:lpstr>In General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Flatiron Computing</dc:title>
  <dc:creator>Ian Fisk</dc:creator>
  <cp:lastModifiedBy>Ian Fisk</cp:lastModifiedBy>
  <cp:revision>33</cp:revision>
  <dcterms:created xsi:type="dcterms:W3CDTF">2016-09-06T12:11:14Z</dcterms:created>
  <dcterms:modified xsi:type="dcterms:W3CDTF">2018-10-10T14:25:20Z</dcterms:modified>
</cp:coreProperties>
</file>