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74" r:id="rId5"/>
    <p:sldId id="276" r:id="rId6"/>
    <p:sldId id="275" r:id="rId7"/>
    <p:sldId id="264" r:id="rId8"/>
    <p:sldId id="261" r:id="rId9"/>
    <p:sldId id="263" r:id="rId10"/>
    <p:sldId id="265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7"/>
    <p:restoredTop sz="86408"/>
  </p:normalViewPr>
  <p:slideViewPr>
    <p:cSldViewPr snapToGrid="0" snapToObjects="1">
      <p:cViewPr varScale="1">
        <p:scale>
          <a:sx n="223" d="100"/>
          <a:sy n="223" d="100"/>
        </p:scale>
        <p:origin x="76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CBB0-11E6-4548-8FFE-70719F8F72B3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0C9EA-D228-6B4D-9CAC-D8B1B0F2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9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2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two are collectively known as “rusty”.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37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Tmux</a:t>
            </a:r>
            <a:r>
              <a:rPr lang="en-US" dirty="0"/>
              <a:t>,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67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57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0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imonsfoundation.org/index.php/Category:Flatiron_Institute_R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icomp@flatironinstitut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simonsfoundation.org/index.php/Public:Flatiron_Research_Computing_Table_of_Conten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do.flatironinstitut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SCC Intro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All the Linux systems are configured with via centralized management systems.</a:t>
            </a:r>
          </a:p>
          <a:p>
            <a:pPr lvl="1"/>
            <a:r>
              <a:rPr lang="en-US" dirty="0"/>
              <a:t>We are nearly entirely CentOS 7.6 for workers and desktops</a:t>
            </a:r>
          </a:p>
          <a:p>
            <a:r>
              <a:rPr lang="en-US" dirty="0"/>
              <a:t>Expanded and updated software environment mostly deployed through modules</a:t>
            </a:r>
          </a:p>
          <a:p>
            <a:pPr lvl="1"/>
            <a:r>
              <a:rPr lang="en-US" dirty="0">
                <a:latin typeface="Courier" pitchFamily="2" charset="0"/>
              </a:rPr>
              <a:t>module avail</a:t>
            </a:r>
          </a:p>
          <a:p>
            <a:pPr lvl="2"/>
            <a:r>
              <a:rPr lang="en-US" dirty="0"/>
              <a:t>Same environment on desktops and clusters</a:t>
            </a:r>
          </a:p>
          <a:p>
            <a:r>
              <a:rPr lang="en-US" dirty="0"/>
              <a:t>If you need a package, please ask.  Also feel free to install (non-privileged) software in your own directory. Please be careful with </a:t>
            </a:r>
            <a:r>
              <a:rPr lang="en-US" dirty="0" err="1"/>
              <a:t>conda</a:t>
            </a:r>
            <a:r>
              <a:rPr lang="en-US" dirty="0"/>
              <a:t>.</a:t>
            </a:r>
          </a:p>
          <a:p>
            <a:r>
              <a:rPr lang="en-US" dirty="0"/>
              <a:t>All Linux home directories are centrally served. A user can log into most systems and will see the same files (but use your desktop or make a SLURM allocation if you want a resource for significant work).</a:t>
            </a:r>
          </a:p>
          <a:p>
            <a:r>
              <a:rPr lang="en-US" dirty="0"/>
              <a:t>By keeping the configuration in common management systems and the user info in central file systems we </a:t>
            </a:r>
            <a:r>
              <a:rPr lang="en-US"/>
              <a:t>can easily </a:t>
            </a:r>
            <a:r>
              <a:rPr lang="en-US" dirty="0"/>
              <a:t>replace hardware when needed.</a:t>
            </a:r>
          </a:p>
        </p:txBody>
      </p:sp>
    </p:spTree>
    <p:extLst>
      <p:ext uri="{BB962C8B-B14F-4D97-AF65-F5344CB8AC3E}">
        <p14:creationId xmlns:p14="http://schemas.microsoft.com/office/powerpoint/2010/main" val="5578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6BF04-D3D2-874C-B5B3-042C3325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438" y="199699"/>
            <a:ext cx="8610600" cy="879232"/>
          </a:xfrm>
        </p:spPr>
        <p:txBody>
          <a:bodyPr/>
          <a:lstStyle/>
          <a:p>
            <a:r>
              <a:rPr lang="en-US" dirty="0"/>
              <a:t>SOME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5D99C-0C41-214D-A17E-F1E8CB72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7" y="1011034"/>
            <a:ext cx="11260238" cy="56472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use a </a:t>
            </a:r>
            <a:r>
              <a:rPr lang="en-US" dirty="0" err="1"/>
              <a:t>fifo</a:t>
            </a:r>
            <a:r>
              <a:rPr lang="en-US" dirty="0"/>
              <a:t> batch system and we try to keep the wait times short</a:t>
            </a:r>
          </a:p>
          <a:p>
            <a:pPr lvl="1"/>
            <a:r>
              <a:rPr lang="en-US" dirty="0"/>
              <a:t>Try to be a good citizen </a:t>
            </a:r>
          </a:p>
          <a:p>
            <a:pPr lvl="1"/>
            <a:r>
              <a:rPr lang="en-US" dirty="0"/>
              <a:t>Submitting with accurate estimates for time and resources may result in quicker allocation</a:t>
            </a:r>
          </a:p>
          <a:p>
            <a:r>
              <a:rPr lang="en-US" dirty="0"/>
              <a:t>Most of the systems are allocated exclusively by default.</a:t>
            </a:r>
          </a:p>
          <a:p>
            <a:pPr lvl="1"/>
            <a:r>
              <a:rPr lang="en-US" dirty="0"/>
              <a:t>This means you get all the cores</a:t>
            </a:r>
          </a:p>
          <a:p>
            <a:pPr lvl="2"/>
            <a:r>
              <a:rPr lang="en-US" dirty="0"/>
              <a:t>There are tools like </a:t>
            </a:r>
            <a:r>
              <a:rPr lang="en-US" dirty="0" err="1"/>
              <a:t>disBatch</a:t>
            </a:r>
            <a:r>
              <a:rPr lang="en-US" dirty="0"/>
              <a:t> that can help you use all the cores</a:t>
            </a:r>
          </a:p>
          <a:p>
            <a:r>
              <a:rPr lang="en-US" dirty="0"/>
              <a:t>Our systems have a lot of cores and memory</a:t>
            </a:r>
          </a:p>
          <a:p>
            <a:pPr lvl="1"/>
            <a:r>
              <a:rPr lang="en-US" dirty="0"/>
              <a:t>Understand the parallelism of your code</a:t>
            </a:r>
          </a:p>
          <a:p>
            <a:r>
              <a:rPr lang="en-US" dirty="0"/>
              <a:t>The GPU nodes are shared because they are quad GPUs systems</a:t>
            </a:r>
          </a:p>
          <a:p>
            <a:pPr lvl="1"/>
            <a:r>
              <a:rPr lang="en-US" dirty="0"/>
              <a:t>If you can’t use all four, allocate one and a reasonable number of cores and memory so that the others can be used by someone else </a:t>
            </a:r>
          </a:p>
          <a:p>
            <a:r>
              <a:rPr lang="en-US" dirty="0"/>
              <a:t>GPFS is backed-up nightly.   It’s intended for code and important persistent things</a:t>
            </a:r>
          </a:p>
          <a:p>
            <a:pPr lvl="1"/>
            <a:r>
              <a:rPr lang="en-US" dirty="0"/>
              <a:t>Intermediate files with a lot of churn belong in </a:t>
            </a:r>
            <a:r>
              <a:rPr lang="en-US" dirty="0" err="1"/>
              <a:t>ceph</a:t>
            </a:r>
            <a:r>
              <a:rPr lang="en-US" dirty="0"/>
              <a:t> or on node local storage </a:t>
            </a:r>
          </a:p>
          <a:p>
            <a:r>
              <a:rPr lang="en-US" dirty="0" err="1"/>
              <a:t>cephfs</a:t>
            </a:r>
            <a:r>
              <a:rPr lang="en-US" dirty="0"/>
              <a:t> is a great file system, but the cluster is large and you have enough resources to really hammer things</a:t>
            </a:r>
          </a:p>
          <a:p>
            <a:pPr lvl="1"/>
            <a:r>
              <a:rPr lang="en-US" dirty="0"/>
              <a:t>Always a good idea to check IO behavior as you increase the scale of your runs</a:t>
            </a:r>
          </a:p>
          <a:p>
            <a:pPr lvl="1"/>
            <a:r>
              <a:rPr lang="en-US" dirty="0"/>
              <a:t>Ask questions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C3AA-05B2-4C43-8DAE-7E536362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REMEMBER NOTHING ELSE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AF5F2-3679-8E43-8F25-4111A02462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2194560"/>
            <a:ext cx="10809369" cy="2738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Scientific Computing Documentation is here:</a:t>
            </a:r>
            <a:br>
              <a:rPr lang="en-US" dirty="0"/>
            </a:br>
            <a:r>
              <a:rPr lang="en-US" dirty="0">
                <a:hlinkClick r:id="rId3"/>
              </a:rPr>
              <a:t>https://docs.simonsfoundation.org/index.php/Category:Flatiron_Institute_RC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scicomp@flatironinstitute.org</a:t>
            </a:r>
            <a:br>
              <a:rPr lang="en-US" dirty="0"/>
            </a:br>
            <a:r>
              <a:rPr lang="en-US" dirty="0"/>
              <a:t>Is the mailing list to write with problems</a:t>
            </a:r>
          </a:p>
          <a:p>
            <a:endParaRPr lang="en-US" dirty="0"/>
          </a:p>
          <a:p>
            <a:r>
              <a:rPr lang="en-US" dirty="0"/>
              <a:t>There is also a </a:t>
            </a:r>
            <a:r>
              <a:rPr lang="en-US" dirty="0" err="1"/>
              <a:t>scicomp</a:t>
            </a:r>
            <a:r>
              <a:rPr lang="en-US" dirty="0"/>
              <a:t> slack channel</a:t>
            </a:r>
          </a:p>
        </p:txBody>
      </p:sp>
    </p:spTree>
    <p:extLst>
      <p:ext uri="{BB962C8B-B14F-4D97-AF65-F5344CB8AC3E}">
        <p14:creationId xmlns:p14="http://schemas.microsoft.com/office/powerpoint/2010/main" val="191056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334" y="129960"/>
            <a:ext cx="8610600" cy="1293028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54" y="1594414"/>
            <a:ext cx="10820400" cy="402412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All these slides are on indico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indico.flatironinstitute.org</a:t>
            </a:r>
            <a:r>
              <a:rPr lang="en-US" dirty="0"/>
              <a:t>/event/2646/</a:t>
            </a:r>
          </a:p>
          <a:p>
            <a:pPr lvl="1"/>
            <a:r>
              <a:rPr lang="en-US" dirty="0"/>
              <a:t>You should have at least one personal machine by now</a:t>
            </a:r>
          </a:p>
          <a:p>
            <a:pPr lvl="1"/>
            <a:r>
              <a:rPr lang="en-US" dirty="0"/>
              <a:t>Eventually many of you will have both a desktop and a laptop</a:t>
            </a:r>
          </a:p>
          <a:p>
            <a:pPr lvl="1"/>
            <a:endParaRPr lang="en-US" dirty="0"/>
          </a:p>
          <a:p>
            <a:r>
              <a:rPr lang="en-US" dirty="0"/>
              <a:t>Documentation is here</a:t>
            </a:r>
          </a:p>
          <a:p>
            <a:pPr lvl="1"/>
            <a:r>
              <a:rPr lang="en-US" dirty="0">
                <a:hlinkClick r:id="rId2"/>
              </a:rPr>
              <a:t>https://docs.simonsfoundation.org/index.php/Public:Flatiron_Research_Computing_Table_of_Contents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When asked to log in, it’s your cluster credentials (LDAP)</a:t>
            </a:r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Core IT (</a:t>
            </a:r>
            <a:r>
              <a:rPr lang="en-US" baseline="0" dirty="0">
                <a:solidFill>
                  <a:schemeClr val="accent4"/>
                </a:solidFill>
              </a:rPr>
              <a:t>ITSupport@simonsfoundation.org</a:t>
            </a:r>
            <a:r>
              <a:rPr lang="is-IS" dirty="0"/>
              <a:t>)</a:t>
            </a:r>
            <a:endParaRPr lang="en-US" dirty="0"/>
          </a:p>
          <a:p>
            <a:pPr lvl="1"/>
            <a:r>
              <a:rPr lang="en-US" dirty="0"/>
              <a:t>Printers</a:t>
            </a:r>
          </a:p>
          <a:p>
            <a:pPr lvl="1"/>
            <a:r>
              <a:rPr lang="en-US" dirty="0"/>
              <a:t>Office/productivity software license issues</a:t>
            </a:r>
          </a:p>
          <a:p>
            <a:pPr lvl="1"/>
            <a:r>
              <a:rPr lang="en-US" dirty="0"/>
              <a:t>Email problems</a:t>
            </a:r>
          </a:p>
          <a:p>
            <a:pPr lvl="1"/>
            <a:r>
              <a:rPr lang="en-US" dirty="0"/>
              <a:t>General IT problems</a:t>
            </a:r>
          </a:p>
          <a:p>
            <a:pPr lvl="1"/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Mac Support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34137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Scientific Computing (Robert Blackwell, Nick Carriero, Alex </a:t>
            </a:r>
            <a:r>
              <a:rPr lang="en-US" dirty="0" err="1"/>
              <a:t>Chavkin</a:t>
            </a:r>
            <a:r>
              <a:rPr lang="en-US" dirty="0"/>
              <a:t>, Justin </a:t>
            </a:r>
            <a:r>
              <a:rPr lang="en-US" dirty="0" err="1"/>
              <a:t>Creveling</a:t>
            </a:r>
            <a:r>
              <a:rPr lang="en-US" dirty="0"/>
              <a:t>, Ian Fisk, Pat </a:t>
            </a:r>
            <a:r>
              <a:rPr lang="en-US" dirty="0" err="1"/>
              <a:t>Gunn,Geraud</a:t>
            </a:r>
            <a:r>
              <a:rPr lang="en-US" dirty="0"/>
              <a:t> </a:t>
            </a:r>
            <a:r>
              <a:rPr lang="en-US" dirty="0" err="1"/>
              <a:t>Krawezik</a:t>
            </a:r>
            <a:r>
              <a:rPr lang="en-US" dirty="0"/>
              <a:t>, </a:t>
            </a:r>
            <a:r>
              <a:rPr lang="en-US" dirty="0" err="1"/>
              <a:t>Yanbin</a:t>
            </a:r>
            <a:r>
              <a:rPr lang="en-US" dirty="0"/>
              <a:t> Liu, Liz </a:t>
            </a:r>
            <a:r>
              <a:rPr lang="en-US" dirty="0" err="1"/>
              <a:t>Lovero</a:t>
            </a:r>
            <a:r>
              <a:rPr lang="en-US" dirty="0"/>
              <a:t>, Andras Pataki, Dylan Simon, Jonathan </a:t>
            </a:r>
            <a:r>
              <a:rPr lang="en-US" dirty="0" err="1"/>
              <a:t>Tischio</a:t>
            </a:r>
            <a:r>
              <a:rPr lang="en-US" dirty="0"/>
              <a:t>, Nikos </a:t>
            </a:r>
            <a:r>
              <a:rPr lang="en-US" dirty="0" err="1"/>
              <a:t>Trikoupis</a:t>
            </a:r>
            <a:r>
              <a:rPr lang="en-US" dirty="0"/>
              <a:t>, Aaron Watters) (</a:t>
            </a:r>
            <a:r>
              <a:rPr lang="en-US" baseline="0" dirty="0" err="1">
                <a:solidFill>
                  <a:schemeClr val="accent4"/>
                </a:solidFill>
              </a:rPr>
              <a:t>scicomp@flatironinstitute.org</a:t>
            </a:r>
            <a:r>
              <a:rPr lang="is-IS" dirty="0"/>
              <a:t>)</a:t>
            </a:r>
            <a:endParaRPr lang="en-US" dirty="0"/>
          </a:p>
          <a:p>
            <a:pPr lvl="1"/>
            <a:r>
              <a:rPr lang="en-US" dirty="0"/>
              <a:t>Questions about any of the central Linux clusters</a:t>
            </a:r>
          </a:p>
          <a:p>
            <a:pPr lvl="1"/>
            <a:r>
              <a:rPr lang="en-US" dirty="0"/>
              <a:t>Package and configuration management on cluster</a:t>
            </a:r>
          </a:p>
          <a:p>
            <a:pPr lvl="1"/>
            <a:r>
              <a:rPr lang="en-US" dirty="0"/>
              <a:t>Technical software and performance issues</a:t>
            </a:r>
          </a:p>
          <a:p>
            <a:pPr lvl="1"/>
            <a:r>
              <a:rPr lang="en-US" dirty="0"/>
              <a:t>IO and data storage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1509" y="5770461"/>
            <a:ext cx="8695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Scientific Computing Documentation is here:</a:t>
            </a:r>
          </a:p>
          <a:p>
            <a:r>
              <a:rPr lang="en-US" dirty="0"/>
              <a:t>https://</a:t>
            </a:r>
            <a:r>
              <a:rPr lang="en-US" dirty="0" err="1"/>
              <a:t>docs.simonsfoundation.org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</a:t>
            </a:r>
            <a:r>
              <a:rPr lang="en-US" dirty="0" err="1"/>
              <a:t>Category:Flatiron_Institute_RC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6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val 109">
            <a:extLst>
              <a:ext uri="{FF2B5EF4-FFF2-40B4-BE49-F238E27FC236}">
                <a16:creationId xmlns:a16="http://schemas.microsoft.com/office/drawing/2014/main" id="{B4983D1F-4277-F848-80EA-9D7A4A17EE6C}"/>
              </a:ext>
            </a:extLst>
          </p:cNvPr>
          <p:cNvSpPr/>
          <p:nvPr/>
        </p:nvSpPr>
        <p:spPr>
          <a:xfrm>
            <a:off x="4610983" y="-89073"/>
            <a:ext cx="9265561" cy="78810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 Single Corner Rectangle 110">
            <a:extLst>
              <a:ext uri="{FF2B5EF4-FFF2-40B4-BE49-F238E27FC236}">
                <a16:creationId xmlns:a16="http://schemas.microsoft.com/office/drawing/2014/main" id="{134B0524-CC7B-C744-8BFA-74F407E9BE0E}"/>
              </a:ext>
            </a:extLst>
          </p:cNvPr>
          <p:cNvSpPr/>
          <p:nvPr/>
        </p:nvSpPr>
        <p:spPr>
          <a:xfrm>
            <a:off x="4676566" y="-89968"/>
            <a:ext cx="7583319" cy="310423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6106F-21AC-1046-A770-AEC49CFD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625" y="105811"/>
            <a:ext cx="8610600" cy="1293028"/>
          </a:xfrm>
        </p:spPr>
        <p:txBody>
          <a:bodyPr/>
          <a:lstStyle/>
          <a:p>
            <a:r>
              <a:rPr lang="en-US" dirty="0"/>
              <a:t>General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3DA7C-2176-BD4D-8998-D53B4606E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75" y="1150469"/>
            <a:ext cx="11958165" cy="4024125"/>
          </a:xfrm>
        </p:spPr>
        <p:txBody>
          <a:bodyPr/>
          <a:lstStyle/>
          <a:p>
            <a:r>
              <a:rPr lang="en-US" dirty="0"/>
              <a:t>High performance computing resources tend to be centralized</a:t>
            </a:r>
          </a:p>
          <a:p>
            <a:pPr lvl="1"/>
            <a:r>
              <a:rPr lang="en-US" dirty="0"/>
              <a:t>Individual machines need to work together, and groups of machines access the same data </a:t>
            </a:r>
          </a:p>
          <a:p>
            <a:pPr lvl="1"/>
            <a:r>
              <a:rPr lang="en-US" dirty="0"/>
              <a:t>We are optimized for data access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D0FB6E-9377-A44E-9350-2E98E1684154}"/>
              </a:ext>
            </a:extLst>
          </p:cNvPr>
          <p:cNvGrpSpPr/>
          <p:nvPr/>
        </p:nvGrpSpPr>
        <p:grpSpPr>
          <a:xfrm>
            <a:off x="9497084" y="3466807"/>
            <a:ext cx="1186625" cy="272226"/>
            <a:chOff x="10616812" y="2198748"/>
            <a:chExt cx="1186625" cy="272226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0ED3F8E2-2E8F-8F46-A1FA-9A03E58F08C8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3E399A5-2CF6-7045-9DEE-01BFB466A4DE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069E31-3A8A-3E48-A776-6D691107D294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ECCC5C-0876-3C49-A607-BD8EF9FC2C26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9C1C910-6BC3-3546-AAC1-56269B8CEC80}"/>
              </a:ext>
            </a:extLst>
          </p:cNvPr>
          <p:cNvGrpSpPr/>
          <p:nvPr/>
        </p:nvGrpSpPr>
        <p:grpSpPr>
          <a:xfrm>
            <a:off x="9649484" y="3619207"/>
            <a:ext cx="1186625" cy="272226"/>
            <a:chOff x="10616812" y="2198748"/>
            <a:chExt cx="1186625" cy="272226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E0FA7D6-C6F2-2A41-A937-D85E92D67510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500B39-C490-994D-8A6F-9716C2E201BE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4711DA-41C3-6D4B-8D19-9CBAF8B797E2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60E0784-DD56-414F-A9A3-51B161B278A5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163ACE7-DC44-FA41-8051-294BE10764B9}"/>
              </a:ext>
            </a:extLst>
          </p:cNvPr>
          <p:cNvGrpSpPr/>
          <p:nvPr/>
        </p:nvGrpSpPr>
        <p:grpSpPr>
          <a:xfrm>
            <a:off x="9801884" y="3771607"/>
            <a:ext cx="1186625" cy="272226"/>
            <a:chOff x="10616812" y="2198748"/>
            <a:chExt cx="1186625" cy="272226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412FEE70-D8FD-C14A-93AF-67FCD8E2999E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EBDB1D3-F7B0-D045-A55D-BD68553E1D23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ECCA74E-0682-8F43-B09A-673E71571E35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4721C23-B3BF-FB48-99D8-8BEDDD51FBEC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4823BE0-1388-EB48-B617-7280471C8FC7}"/>
              </a:ext>
            </a:extLst>
          </p:cNvPr>
          <p:cNvGrpSpPr/>
          <p:nvPr/>
        </p:nvGrpSpPr>
        <p:grpSpPr>
          <a:xfrm>
            <a:off x="9954284" y="3924007"/>
            <a:ext cx="1186625" cy="272226"/>
            <a:chOff x="10616812" y="2198748"/>
            <a:chExt cx="1186625" cy="272226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61575334-57A7-9346-9190-18AE7DBAAC5D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D56664E-F51F-7340-8536-749675057D11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F296BBC-4B12-2544-B959-C565759A7571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0F51507-E4D4-F549-9492-49BE2E0B7A68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C7A0CE-1EFE-424A-BD4D-24080F489E84}"/>
              </a:ext>
            </a:extLst>
          </p:cNvPr>
          <p:cNvGrpSpPr/>
          <p:nvPr/>
        </p:nvGrpSpPr>
        <p:grpSpPr>
          <a:xfrm>
            <a:off x="10111336" y="4120614"/>
            <a:ext cx="1186625" cy="272226"/>
            <a:chOff x="10616812" y="2198748"/>
            <a:chExt cx="1186625" cy="272226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E4F5283F-EA58-CB45-9183-70482497387E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68A9A31-C143-DF4F-BDF7-C69F762BE05F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BE1ED01-A5DA-4441-9F92-A58659966B9A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590CBA0-B5E5-3644-89C9-0EC59E0C3B16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A5AB93-0DC8-4946-8A2B-DE57D64753BC}"/>
              </a:ext>
            </a:extLst>
          </p:cNvPr>
          <p:cNvGrpSpPr/>
          <p:nvPr/>
        </p:nvGrpSpPr>
        <p:grpSpPr>
          <a:xfrm>
            <a:off x="9554088" y="3109075"/>
            <a:ext cx="1186625" cy="272226"/>
            <a:chOff x="10616812" y="2198748"/>
            <a:chExt cx="1186625" cy="27222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6BBF92F-5A57-7748-9805-2D4CADDFFD69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B3A0351-ACD3-B74A-BEB9-64BBACD5287D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206F25-43E2-AB42-9986-D48FAECAFA11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9712AA-B449-0A46-8FA0-9019FBE83C8A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597489-BB80-5C49-B3A5-AC1913A679BA}"/>
              </a:ext>
            </a:extLst>
          </p:cNvPr>
          <p:cNvGrpSpPr/>
          <p:nvPr/>
        </p:nvGrpSpPr>
        <p:grpSpPr>
          <a:xfrm>
            <a:off x="9706488" y="3261475"/>
            <a:ext cx="1186625" cy="272226"/>
            <a:chOff x="10616812" y="2198748"/>
            <a:chExt cx="1186625" cy="27222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DFD3ED8-47E2-024A-8AEF-D0F095071737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11E70BD-56C1-CA4B-BA64-2481A6028F09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FFCB87-784F-7F41-B929-F0D2F0D41298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E7BB9C-9B72-504C-9C1E-50D282526182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6EF3E2-86FE-704C-9020-D250DE85EB14}"/>
              </a:ext>
            </a:extLst>
          </p:cNvPr>
          <p:cNvGrpSpPr/>
          <p:nvPr/>
        </p:nvGrpSpPr>
        <p:grpSpPr>
          <a:xfrm>
            <a:off x="9858888" y="3413875"/>
            <a:ext cx="1186625" cy="272226"/>
            <a:chOff x="10616812" y="2198748"/>
            <a:chExt cx="1186625" cy="27222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E06ED3C-9B4D-8448-A677-1C16534FAA96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0638163-151D-E142-BB19-DF33F4C598AD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A43DCD-D01F-D245-8632-FF77CB685995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48710B-B084-D74B-8065-74A317940B72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CBB13E-E40F-BC4C-8401-2E1DD3736441}"/>
              </a:ext>
            </a:extLst>
          </p:cNvPr>
          <p:cNvGrpSpPr/>
          <p:nvPr/>
        </p:nvGrpSpPr>
        <p:grpSpPr>
          <a:xfrm>
            <a:off x="10011288" y="3566275"/>
            <a:ext cx="1186625" cy="272226"/>
            <a:chOff x="10616812" y="2198748"/>
            <a:chExt cx="1186625" cy="27222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639E817-A5C5-C541-89AB-5B30517CF1A3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A01B08-3D8A-4640-BE4A-8D9D0840102B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39BB5F-69E9-5742-9BB7-8B6EA137BAE2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AB8D147-4EFB-8D42-97E0-171454C3D0DC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A452B0-B05E-AD47-AEAE-791743C05725}"/>
              </a:ext>
            </a:extLst>
          </p:cNvPr>
          <p:cNvGrpSpPr/>
          <p:nvPr/>
        </p:nvGrpSpPr>
        <p:grpSpPr>
          <a:xfrm>
            <a:off x="10168340" y="3762882"/>
            <a:ext cx="1186625" cy="272226"/>
            <a:chOff x="10616812" y="2198748"/>
            <a:chExt cx="1186625" cy="272226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7722D64-A309-6C48-BA7B-5C42292E26BC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C7B3BEA-ADA7-3148-A455-62C3A92E4475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710CE53-90AF-A046-9B90-7324C90D00BF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6D7003-85FB-944D-A932-79A88D83A5CC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83FA1C-3B16-9243-B042-D699FEE94D5F}"/>
              </a:ext>
            </a:extLst>
          </p:cNvPr>
          <p:cNvGrpSpPr/>
          <p:nvPr/>
        </p:nvGrpSpPr>
        <p:grpSpPr>
          <a:xfrm>
            <a:off x="6698041" y="3758227"/>
            <a:ext cx="1186625" cy="272226"/>
            <a:chOff x="10616812" y="2198748"/>
            <a:chExt cx="1186625" cy="272226"/>
          </a:xfrm>
          <a:solidFill>
            <a:srgbClr val="002060"/>
          </a:solidFill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6F339613-3569-D54E-B2C4-AC44A13984E6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5A48755-3ACB-E54E-95E5-7A2DBF6B61C6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378B0E9-C202-6641-9D93-C84ADA4674FA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D485BBE-2F9F-574C-864E-E10E393C6A19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C4BD1EB-34A4-8441-B4CD-186D4AEA1494}"/>
              </a:ext>
            </a:extLst>
          </p:cNvPr>
          <p:cNvGrpSpPr/>
          <p:nvPr/>
        </p:nvGrpSpPr>
        <p:grpSpPr>
          <a:xfrm>
            <a:off x="6701286" y="4244703"/>
            <a:ext cx="1186625" cy="272226"/>
            <a:chOff x="10616812" y="2198748"/>
            <a:chExt cx="1186625" cy="272226"/>
          </a:xfrm>
          <a:solidFill>
            <a:srgbClr val="002060"/>
          </a:solidFill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31FABF23-9450-9746-8748-41BD104103A0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ED93D3E-F2A3-A046-8717-FC0A8D4392FE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99560C8-6DF3-7D4B-825A-3B2C4E8F3E95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962BD4B-C52D-AC47-808C-4485040C1DC3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EBB2777-BA16-7D4F-8F92-AC985C13D947}"/>
              </a:ext>
            </a:extLst>
          </p:cNvPr>
          <p:cNvGrpSpPr/>
          <p:nvPr/>
        </p:nvGrpSpPr>
        <p:grpSpPr>
          <a:xfrm>
            <a:off x="4196825" y="3760939"/>
            <a:ext cx="1186625" cy="272226"/>
            <a:chOff x="10616812" y="2198748"/>
            <a:chExt cx="1186625" cy="272226"/>
          </a:xfrm>
          <a:solidFill>
            <a:srgbClr val="00B050"/>
          </a:solidFill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647F9CB3-3CC3-F347-93E4-F3B03C3C9561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1541ACA-A53A-BD47-A735-22E293785F14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F903C-5E44-294A-9C6C-33FC7F0EB4C8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F188E56-F6A2-6240-8D09-2812CB730265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B933DC5-9068-B44E-AE16-9EB5016735B9}"/>
              </a:ext>
            </a:extLst>
          </p:cNvPr>
          <p:cNvGrpSpPr/>
          <p:nvPr/>
        </p:nvGrpSpPr>
        <p:grpSpPr>
          <a:xfrm>
            <a:off x="4156422" y="4304744"/>
            <a:ext cx="1186625" cy="272226"/>
            <a:chOff x="10616812" y="2198748"/>
            <a:chExt cx="1186625" cy="272226"/>
          </a:xfrm>
          <a:solidFill>
            <a:srgbClr val="00B050"/>
          </a:solidFill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B8D2D903-6857-E849-8872-A181908A29C1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449A173-07ED-6840-AEF6-732BE51C4B27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846597E-30DF-0A46-B3F4-1C497B7D42F5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85B1153-B486-2E45-AB0C-A3068ACA34F0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C767BC33-A03F-8744-847D-459B6789051E}"/>
              </a:ext>
            </a:extLst>
          </p:cNvPr>
          <p:cNvSpPr/>
          <p:nvPr/>
        </p:nvSpPr>
        <p:spPr>
          <a:xfrm>
            <a:off x="9861791" y="5448706"/>
            <a:ext cx="882991" cy="55588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E2B78DB-63C7-FA44-8055-B656861A64E7}"/>
              </a:ext>
            </a:extLst>
          </p:cNvPr>
          <p:cNvSpPr/>
          <p:nvPr/>
        </p:nvSpPr>
        <p:spPr>
          <a:xfrm>
            <a:off x="9869937" y="5913849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17D5629-0FA9-C640-BC07-C6DAE23D07C4}"/>
              </a:ext>
            </a:extLst>
          </p:cNvPr>
          <p:cNvSpPr/>
          <p:nvPr/>
        </p:nvSpPr>
        <p:spPr>
          <a:xfrm>
            <a:off x="9861793" y="5357964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EF22F27-4807-FB43-BF3D-1E0E35E049D1}"/>
              </a:ext>
            </a:extLst>
          </p:cNvPr>
          <p:cNvSpPr/>
          <p:nvPr/>
        </p:nvSpPr>
        <p:spPr>
          <a:xfrm>
            <a:off x="10014191" y="5601106"/>
            <a:ext cx="882991" cy="55588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683C28A-9689-BF44-B8F3-EC275389A522}"/>
              </a:ext>
            </a:extLst>
          </p:cNvPr>
          <p:cNvSpPr/>
          <p:nvPr/>
        </p:nvSpPr>
        <p:spPr>
          <a:xfrm>
            <a:off x="10022337" y="6066249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F0342F7-9BF6-3E42-A219-CCDA944FDD47}"/>
              </a:ext>
            </a:extLst>
          </p:cNvPr>
          <p:cNvSpPr/>
          <p:nvPr/>
        </p:nvSpPr>
        <p:spPr>
          <a:xfrm>
            <a:off x="10014193" y="5510364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1A9D418-7F4F-6D47-8DFE-2117A76406DF}"/>
              </a:ext>
            </a:extLst>
          </p:cNvPr>
          <p:cNvSpPr/>
          <p:nvPr/>
        </p:nvSpPr>
        <p:spPr>
          <a:xfrm>
            <a:off x="10166591" y="5753506"/>
            <a:ext cx="882991" cy="55588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3534757-EA6B-4A44-99B1-997613C903ED}"/>
              </a:ext>
            </a:extLst>
          </p:cNvPr>
          <p:cNvSpPr/>
          <p:nvPr/>
        </p:nvSpPr>
        <p:spPr>
          <a:xfrm>
            <a:off x="10174737" y="6218649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1F67859-CE74-2E46-BF14-BE094714FA34}"/>
              </a:ext>
            </a:extLst>
          </p:cNvPr>
          <p:cNvSpPr/>
          <p:nvPr/>
        </p:nvSpPr>
        <p:spPr>
          <a:xfrm>
            <a:off x="10166593" y="5662764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0B9FDB1-AF77-D144-8D13-6FD70683A6E5}"/>
              </a:ext>
            </a:extLst>
          </p:cNvPr>
          <p:cNvSpPr/>
          <p:nvPr/>
        </p:nvSpPr>
        <p:spPr>
          <a:xfrm>
            <a:off x="9206826" y="2715280"/>
            <a:ext cx="2322064" cy="2240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04FADD9-6BEF-3B48-9020-94E20E6728C6}"/>
              </a:ext>
            </a:extLst>
          </p:cNvPr>
          <p:cNvSpPr txBox="1"/>
          <p:nvPr/>
        </p:nvSpPr>
        <p:spPr>
          <a:xfrm>
            <a:off x="1711621" y="3924007"/>
            <a:ext cx="2111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ssh</a:t>
            </a:r>
            <a:r>
              <a:rPr lang="en-US" sz="1100" dirty="0"/>
              <a:t> (port 61022) and Google</a:t>
            </a:r>
          </a:p>
          <a:p>
            <a:r>
              <a:rPr lang="en-US" sz="1100" dirty="0"/>
              <a:t>Authenticator</a:t>
            </a:r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D5080B-9371-2F4B-A5FB-741CFE935D3C}"/>
              </a:ext>
            </a:extLst>
          </p:cNvPr>
          <p:cNvSpPr txBox="1"/>
          <p:nvPr/>
        </p:nvSpPr>
        <p:spPr>
          <a:xfrm>
            <a:off x="6502350" y="3039401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HEADNODES</a:t>
            </a:r>
          </a:p>
          <a:p>
            <a:r>
              <a:rPr lang="en-US" dirty="0"/>
              <a:t>(rusty1,rusty2)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88FD646-7BB1-1445-8ADA-A66E3966A7A5}"/>
              </a:ext>
            </a:extLst>
          </p:cNvPr>
          <p:cNvSpPr txBox="1"/>
          <p:nvPr/>
        </p:nvSpPr>
        <p:spPr>
          <a:xfrm rot="16200000">
            <a:off x="11021799" y="3570654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PROCESSING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B17D1AE-F2B2-014E-A80F-9E2F97485527}"/>
              </a:ext>
            </a:extLst>
          </p:cNvPr>
          <p:cNvSpPr txBox="1"/>
          <p:nvPr/>
        </p:nvSpPr>
        <p:spPr>
          <a:xfrm rot="16200000">
            <a:off x="11218971" y="566050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C78F0A5-B636-F14B-90FB-DA1C9859D1B6}"/>
              </a:ext>
            </a:extLst>
          </p:cNvPr>
          <p:cNvCxnSpPr>
            <a:cxnSpLocks/>
          </p:cNvCxnSpPr>
          <p:nvPr/>
        </p:nvCxnSpPr>
        <p:spPr>
          <a:xfrm flipV="1">
            <a:off x="1680481" y="3602920"/>
            <a:ext cx="1984282" cy="728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41727334-D630-1F40-93E8-AEBDC9490500}"/>
              </a:ext>
            </a:extLst>
          </p:cNvPr>
          <p:cNvSpPr txBox="1"/>
          <p:nvPr/>
        </p:nvSpPr>
        <p:spPr>
          <a:xfrm>
            <a:off x="3992571" y="3180656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GATEWAY</a:t>
            </a:r>
          </a:p>
        </p:txBody>
      </p:sp>
      <p:sp>
        <p:nvSpPr>
          <p:cNvPr id="94" name="Smiley Face 93">
            <a:extLst>
              <a:ext uri="{FF2B5EF4-FFF2-40B4-BE49-F238E27FC236}">
                <a16:creationId xmlns:a16="http://schemas.microsoft.com/office/drawing/2014/main" id="{FAD947CD-6219-8142-BE5A-0CEC64C60A72}"/>
              </a:ext>
            </a:extLst>
          </p:cNvPr>
          <p:cNvSpPr/>
          <p:nvPr/>
        </p:nvSpPr>
        <p:spPr>
          <a:xfrm>
            <a:off x="406021" y="3533701"/>
            <a:ext cx="984202" cy="890533"/>
          </a:xfrm>
          <a:prstGeom prst="smileyFac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A5EE1EE-AC9F-244F-84E1-23F7EB06EA40}"/>
              </a:ext>
            </a:extLst>
          </p:cNvPr>
          <p:cNvCxnSpPr>
            <a:cxnSpLocks/>
          </p:cNvCxnSpPr>
          <p:nvPr/>
        </p:nvCxnSpPr>
        <p:spPr>
          <a:xfrm>
            <a:off x="5662103" y="3907720"/>
            <a:ext cx="89170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76972A5-D311-814C-B2E6-6B627B2BF3FE}"/>
              </a:ext>
            </a:extLst>
          </p:cNvPr>
          <p:cNvSpPr txBox="1"/>
          <p:nvPr/>
        </p:nvSpPr>
        <p:spPr>
          <a:xfrm>
            <a:off x="5905884" y="4056997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ssh</a:t>
            </a:r>
            <a:endParaRPr lang="en-US" dirty="0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7FCA86F-8919-CB4B-9152-D0B45BC34F56}"/>
              </a:ext>
            </a:extLst>
          </p:cNvPr>
          <p:cNvCxnSpPr>
            <a:cxnSpLocks/>
          </p:cNvCxnSpPr>
          <p:nvPr/>
        </p:nvCxnSpPr>
        <p:spPr>
          <a:xfrm flipV="1">
            <a:off x="8011238" y="3800107"/>
            <a:ext cx="1085824" cy="9132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7672F62C-164F-064B-9EC5-C7B2D28C87D0}"/>
              </a:ext>
            </a:extLst>
          </p:cNvPr>
          <p:cNvSpPr txBox="1"/>
          <p:nvPr/>
        </p:nvSpPr>
        <p:spPr>
          <a:xfrm>
            <a:off x="8164018" y="4031689"/>
            <a:ext cx="885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ssh</a:t>
            </a:r>
            <a:r>
              <a:rPr lang="en-US" sz="1100" dirty="0"/>
              <a:t>/SLURM</a:t>
            </a:r>
            <a:endParaRPr lang="en-US" dirty="0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8F0A4AD-9117-C749-AED1-B25008B5FF4B}"/>
              </a:ext>
            </a:extLst>
          </p:cNvPr>
          <p:cNvCxnSpPr>
            <a:cxnSpLocks/>
          </p:cNvCxnSpPr>
          <p:nvPr/>
        </p:nvCxnSpPr>
        <p:spPr>
          <a:xfrm flipH="1" flipV="1">
            <a:off x="5449761" y="4521029"/>
            <a:ext cx="4449729" cy="10475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B849D4C-35AF-A044-B843-B0C66B0364F1}"/>
              </a:ext>
            </a:extLst>
          </p:cNvPr>
          <p:cNvSpPr txBox="1"/>
          <p:nvPr/>
        </p:nvSpPr>
        <p:spPr>
          <a:xfrm>
            <a:off x="3803118" y="4687853"/>
            <a:ext cx="12618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scp</a:t>
            </a:r>
            <a:r>
              <a:rPr lang="en-US" sz="1100" dirty="0"/>
              <a:t> –P 60122 or </a:t>
            </a:r>
          </a:p>
          <a:p>
            <a:r>
              <a:rPr lang="en-US" sz="1100" dirty="0"/>
              <a:t>Globus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E168EB2-EDF5-F347-80CF-4EA12F04C3ED}"/>
              </a:ext>
            </a:extLst>
          </p:cNvPr>
          <p:cNvSpPr txBox="1"/>
          <p:nvPr/>
        </p:nvSpPr>
        <p:spPr>
          <a:xfrm>
            <a:off x="4600419" y="2621372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FIREWALL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40149CE-5524-8C4E-93CA-12DA4DF83E82}"/>
              </a:ext>
            </a:extLst>
          </p:cNvPr>
          <p:cNvGrpSpPr/>
          <p:nvPr/>
        </p:nvGrpSpPr>
        <p:grpSpPr>
          <a:xfrm>
            <a:off x="4353877" y="5859864"/>
            <a:ext cx="1186625" cy="272226"/>
            <a:chOff x="10616812" y="2198748"/>
            <a:chExt cx="1186625" cy="272226"/>
          </a:xfrm>
          <a:solidFill>
            <a:srgbClr val="00B050"/>
          </a:solidFill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2DA6654F-CCF9-814D-AB4C-ACA48A1D1381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998FD20-2275-AC4A-B979-CB5492681F98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E0FCD3D-6A56-8B43-B078-B710E0E3F243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B8C5A1-EFB9-064E-A1D5-FEF61D086CE0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1DCAF1C2-E6B5-3742-B87B-5658F959D1A2}"/>
              </a:ext>
            </a:extLst>
          </p:cNvPr>
          <p:cNvSpPr txBox="1"/>
          <p:nvPr/>
        </p:nvSpPr>
        <p:spPr>
          <a:xfrm>
            <a:off x="4293002" y="6286773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BINDER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944C55C-4DF1-304C-B845-10F6F5B59DF2}"/>
              </a:ext>
            </a:extLst>
          </p:cNvPr>
          <p:cNvCxnSpPr>
            <a:cxnSpLocks/>
          </p:cNvCxnSpPr>
          <p:nvPr/>
        </p:nvCxnSpPr>
        <p:spPr>
          <a:xfrm>
            <a:off x="10624127" y="4504688"/>
            <a:ext cx="0" cy="797218"/>
          </a:xfrm>
          <a:prstGeom prst="straightConnector1">
            <a:avLst/>
          </a:prstGeom>
          <a:ln w="952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D73927D-D8E9-D549-A10D-7D2914AC5A20}"/>
              </a:ext>
            </a:extLst>
          </p:cNvPr>
          <p:cNvCxnSpPr>
            <a:cxnSpLocks/>
          </p:cNvCxnSpPr>
          <p:nvPr/>
        </p:nvCxnSpPr>
        <p:spPr>
          <a:xfrm flipV="1">
            <a:off x="10413678" y="4449482"/>
            <a:ext cx="0" cy="782188"/>
          </a:xfrm>
          <a:prstGeom prst="straightConnector1">
            <a:avLst/>
          </a:prstGeom>
          <a:ln w="952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98265FBA-70FA-4849-A664-868609ACCD7E}"/>
              </a:ext>
            </a:extLst>
          </p:cNvPr>
          <p:cNvSpPr txBox="1"/>
          <p:nvPr/>
        </p:nvSpPr>
        <p:spPr>
          <a:xfrm>
            <a:off x="10530796" y="259350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Fabric</a:t>
            </a:r>
            <a:endParaRPr lang="en-US" dirty="0"/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20380DA-E034-3C41-91AE-6CD86A568FFC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5429458" y="4698285"/>
            <a:ext cx="4432333" cy="10283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4DE32E07-CD74-564B-BE09-C52340EE143A}"/>
              </a:ext>
            </a:extLst>
          </p:cNvPr>
          <p:cNvCxnSpPr>
            <a:cxnSpLocks/>
          </p:cNvCxnSpPr>
          <p:nvPr/>
        </p:nvCxnSpPr>
        <p:spPr>
          <a:xfrm flipH="1">
            <a:off x="5563411" y="5924419"/>
            <a:ext cx="4215785" cy="4659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453FE103-C6BD-0F4D-A953-28C12286CA98}"/>
              </a:ext>
            </a:extLst>
          </p:cNvPr>
          <p:cNvCxnSpPr>
            <a:cxnSpLocks/>
          </p:cNvCxnSpPr>
          <p:nvPr/>
        </p:nvCxnSpPr>
        <p:spPr>
          <a:xfrm>
            <a:off x="1495389" y="4485950"/>
            <a:ext cx="2730835" cy="151864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DEBE416C-E6D2-D44C-851D-9132837F0248}"/>
              </a:ext>
            </a:extLst>
          </p:cNvPr>
          <p:cNvSpPr txBox="1"/>
          <p:nvPr/>
        </p:nvSpPr>
        <p:spPr>
          <a:xfrm>
            <a:off x="1953029" y="5269268"/>
            <a:ext cx="883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Google ID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0FD2B0D5-1CF2-F84E-972B-289D936DAB3C}"/>
              </a:ext>
            </a:extLst>
          </p:cNvPr>
          <p:cNvCxnSpPr>
            <a:cxnSpLocks/>
          </p:cNvCxnSpPr>
          <p:nvPr/>
        </p:nvCxnSpPr>
        <p:spPr>
          <a:xfrm flipH="1">
            <a:off x="1680481" y="3773637"/>
            <a:ext cx="1898314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1,746,172 Laptop Stock Photos, Pictures &amp; Royalty-Free Images - iStock">
            <a:extLst>
              <a:ext uri="{FF2B5EF4-FFF2-40B4-BE49-F238E27FC236}">
                <a16:creationId xmlns:a16="http://schemas.microsoft.com/office/drawing/2014/main" id="{95AB84ED-1664-6C43-B31B-FBF07376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26" y="2195892"/>
            <a:ext cx="754457" cy="4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AutoShape 4" descr="XPS 8000 Series Desktop">
            <a:extLst>
              <a:ext uri="{FF2B5EF4-FFF2-40B4-BE49-F238E27FC236}">
                <a16:creationId xmlns:a16="http://schemas.microsoft.com/office/drawing/2014/main" id="{1D8200D3-C354-B749-8F79-E3E1F548A5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2650" y="876300"/>
            <a:ext cx="53467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XPS 8000 Series Desktop">
            <a:extLst>
              <a:ext uri="{FF2B5EF4-FFF2-40B4-BE49-F238E27FC236}">
                <a16:creationId xmlns:a16="http://schemas.microsoft.com/office/drawing/2014/main" id="{A4957AD4-F2E7-4249-8780-50293AE2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84" y="2166588"/>
            <a:ext cx="422936" cy="69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3D4534E-1877-F04A-A97A-B58D2B1DE1B6}"/>
              </a:ext>
            </a:extLst>
          </p:cNvPr>
          <p:cNvCxnSpPr>
            <a:cxnSpLocks/>
          </p:cNvCxnSpPr>
          <p:nvPr/>
        </p:nvCxnSpPr>
        <p:spPr>
          <a:xfrm flipV="1">
            <a:off x="5366601" y="2724307"/>
            <a:ext cx="1187209" cy="9449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C67989B-D01C-BA4F-B80B-D75FB40CD4E0}"/>
              </a:ext>
            </a:extLst>
          </p:cNvPr>
          <p:cNvCxnSpPr>
            <a:cxnSpLocks/>
          </p:cNvCxnSpPr>
          <p:nvPr/>
        </p:nvCxnSpPr>
        <p:spPr>
          <a:xfrm>
            <a:off x="7713735" y="2715280"/>
            <a:ext cx="13819" cy="324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6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E9B3-4868-3442-84DD-34ABC8C8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05" y="194078"/>
            <a:ext cx="9399575" cy="1293028"/>
          </a:xfrm>
        </p:spPr>
        <p:txBody>
          <a:bodyPr/>
          <a:lstStyle/>
          <a:p>
            <a:r>
              <a:rPr lang="en-US" dirty="0"/>
              <a:t>Gateways and Interactive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0D13-B9FA-224A-ACC8-4CA86535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38" y="1974426"/>
            <a:ext cx="8533952" cy="4578774"/>
          </a:xfrm>
        </p:spPr>
        <p:txBody>
          <a:bodyPr>
            <a:normAutofit/>
          </a:bodyPr>
          <a:lstStyle/>
          <a:p>
            <a:r>
              <a:rPr lang="en-US" dirty="0"/>
              <a:t>If you are working from inside FI you don’t need to connect through the gateway (you are inside the gate)</a:t>
            </a:r>
          </a:p>
          <a:p>
            <a:pPr lvl="1"/>
            <a:r>
              <a:rPr lang="en-US" dirty="0"/>
              <a:t>If you are outside, you can connect via </a:t>
            </a:r>
            <a:r>
              <a:rPr lang="en-US" dirty="0" err="1"/>
              <a:t>ssh</a:t>
            </a:r>
            <a:r>
              <a:rPr lang="en-US" dirty="0"/>
              <a:t> to port 61022</a:t>
            </a:r>
          </a:p>
          <a:p>
            <a:pPr lvl="2"/>
            <a:r>
              <a:rPr lang="en-US" dirty="0"/>
              <a:t>You will authenticate with google authenticator and your cluster password</a:t>
            </a:r>
          </a:p>
          <a:p>
            <a:pPr lvl="1"/>
            <a:r>
              <a:rPr lang="en-US" dirty="0"/>
              <a:t>You can also cross the gate with VPN</a:t>
            </a:r>
          </a:p>
          <a:p>
            <a:pPr lvl="2"/>
            <a:r>
              <a:rPr lang="en-US" dirty="0"/>
              <a:t>We only support this on managed systems</a:t>
            </a:r>
          </a:p>
          <a:p>
            <a:pPr lvl="2"/>
            <a:endParaRPr lang="en-US" dirty="0"/>
          </a:p>
          <a:p>
            <a:r>
              <a:rPr lang="en-US" dirty="0"/>
              <a:t>rusty and the </a:t>
            </a:r>
            <a:r>
              <a:rPr lang="en-US" dirty="0" err="1"/>
              <a:t>popeye</a:t>
            </a:r>
            <a:r>
              <a:rPr lang="en-US" dirty="0"/>
              <a:t> nodes are intended for light interactive work</a:t>
            </a:r>
          </a:p>
          <a:p>
            <a:pPr lvl="1"/>
            <a:r>
              <a:rPr lang="en-US" dirty="0"/>
              <a:t>We use </a:t>
            </a:r>
            <a:r>
              <a:rPr lang="en-US" dirty="0" err="1"/>
              <a:t>cgroups</a:t>
            </a:r>
            <a:r>
              <a:rPr lang="en-US" dirty="0"/>
              <a:t> and you will find yourself restricted to 1 core and only a limited  amount of memory  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F37A7-343A-6F42-8EC8-ADECC14D3002}"/>
              </a:ext>
            </a:extLst>
          </p:cNvPr>
          <p:cNvSpPr txBox="1"/>
          <p:nvPr/>
        </p:nvSpPr>
        <p:spPr>
          <a:xfrm>
            <a:off x="9349312" y="1873020"/>
            <a:ext cx="24239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two gateways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Aliased to gateway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On both coasts we have interactive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rusty and </a:t>
            </a:r>
            <a:r>
              <a:rPr lang="en-US" dirty="0" err="1"/>
              <a:t>popeye</a:t>
            </a:r>
            <a:r>
              <a:rPr lang="en-US" dirty="0"/>
              <a:t>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12EA06-5156-B14B-8C13-6B4060B64D3B}"/>
              </a:ext>
            </a:extLst>
          </p:cNvPr>
          <p:cNvGrpSpPr/>
          <p:nvPr/>
        </p:nvGrpSpPr>
        <p:grpSpPr>
          <a:xfrm>
            <a:off x="9723645" y="3091529"/>
            <a:ext cx="1186625" cy="272226"/>
            <a:chOff x="10616812" y="2198748"/>
            <a:chExt cx="1186625" cy="272226"/>
          </a:xfrm>
          <a:solidFill>
            <a:srgbClr val="00B050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A1D818-30FB-594B-B043-49494AB09EE6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20F3B1-A8FC-7845-A6AE-6EC8A48F0009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4D72E0-EF9D-334B-81B5-B78CB82691C3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B5AB01-FFD2-E84E-8CB9-55551F855262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96A53E-2DD2-C94E-BD4C-7D56FB3A6B39}"/>
              </a:ext>
            </a:extLst>
          </p:cNvPr>
          <p:cNvGrpSpPr/>
          <p:nvPr/>
        </p:nvGrpSpPr>
        <p:grpSpPr>
          <a:xfrm>
            <a:off x="9653843" y="5816140"/>
            <a:ext cx="1186625" cy="272226"/>
            <a:chOff x="10616812" y="2198748"/>
            <a:chExt cx="1186625" cy="272226"/>
          </a:xfrm>
          <a:solidFill>
            <a:srgbClr val="002060"/>
          </a:solidFill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377CF4D-1B6A-E844-A001-A00F6951331A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C5E9F9-D4FF-FE4B-B278-4778B33E827B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BBDBD0-5B5B-7D4A-874B-73D0C369A936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313348-2037-6C48-B585-D2572A66217E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033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E9B3-4868-3442-84DD-34ABC8C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0D13-B9FA-224A-ACC8-4CA86535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38" y="1974426"/>
            <a:ext cx="8533952" cy="457877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 have ~800 computers on each coast</a:t>
            </a:r>
          </a:p>
          <a:p>
            <a:pPr lvl="1"/>
            <a:r>
              <a:rPr lang="en-US" dirty="0"/>
              <a:t>It would be impossible to manually schedule who gets access and for how long</a:t>
            </a:r>
          </a:p>
          <a:p>
            <a:r>
              <a:rPr lang="en-US" dirty="0"/>
              <a:t>We use a resource schedule system called SLURM (Simple Linux Utility for Resource Management) often referred to as a “batch scheduler”</a:t>
            </a:r>
          </a:p>
          <a:p>
            <a:pPr lvl="1"/>
            <a:r>
              <a:rPr lang="en-US" dirty="0"/>
              <a:t>As a user you ask for a certain number of nodes and the system  can either start specific jobs or allocate them for interactive access</a:t>
            </a:r>
          </a:p>
          <a:p>
            <a:pPr lvl="2"/>
            <a:r>
              <a:rPr lang="en-US" dirty="0"/>
              <a:t>When a job or interactive session finishes the nodes are returned to the pool of resources</a:t>
            </a:r>
          </a:p>
          <a:p>
            <a:r>
              <a:rPr lang="en-US" dirty="0"/>
              <a:t>Organizations choose specific philosophies how they optimize getting processing completed</a:t>
            </a:r>
          </a:p>
          <a:p>
            <a:pPr lvl="1"/>
            <a:r>
              <a:rPr lang="en-US" dirty="0"/>
              <a:t>For most resources we have chosen to </a:t>
            </a:r>
            <a:r>
              <a:rPr lang="en-US" b="1" dirty="0"/>
              <a:t>allocate entire nodes</a:t>
            </a:r>
          </a:p>
          <a:p>
            <a:pPr lvl="2"/>
            <a:r>
              <a:rPr lang="en-US" dirty="0"/>
              <a:t>Users are expected to use the computing efficiently</a:t>
            </a:r>
          </a:p>
          <a:p>
            <a:pPr lvl="2"/>
            <a:r>
              <a:rPr lang="en-US" dirty="0"/>
              <a:t>There is a gen partition with strict resource limits (200 cores), but lax time limits</a:t>
            </a:r>
          </a:p>
          <a:p>
            <a:pPr lvl="2"/>
            <a:r>
              <a:rPr lang="en-US" dirty="0"/>
              <a:t>There is a partition per center (</a:t>
            </a:r>
            <a:r>
              <a:rPr lang="en-US" dirty="0" err="1"/>
              <a:t>cca,ccb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 with more generous resources </a:t>
            </a:r>
            <a:r>
              <a:rPr lang="en-US" dirty="0" err="1"/>
              <a:t>limites</a:t>
            </a:r>
            <a:r>
              <a:rPr lang="en-US" dirty="0"/>
              <a:t> (1280 cores) but a week time limit</a:t>
            </a:r>
          </a:p>
          <a:p>
            <a:pPr lvl="2"/>
            <a:r>
              <a:rPr lang="en-US" dirty="0"/>
              <a:t>There is a preempt partition with not resources limits, but an unpredictable time limit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B46D88-CE9A-D54A-8A22-C932260C96DE}"/>
              </a:ext>
            </a:extLst>
          </p:cNvPr>
          <p:cNvGrpSpPr/>
          <p:nvPr/>
        </p:nvGrpSpPr>
        <p:grpSpPr>
          <a:xfrm>
            <a:off x="9902930" y="2801822"/>
            <a:ext cx="1186625" cy="272226"/>
            <a:chOff x="10616812" y="2198748"/>
            <a:chExt cx="1186625" cy="27222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3B0E64C-52E4-0741-90DD-85547A875D6D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8C812D2-D491-464A-995D-32E200A0A172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50BEDF-66FE-E540-9BA9-815B857D4DF1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10406A-E46D-314B-B4B1-AB29FC8A7705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6DF37A7-343A-6F42-8EC8-ADECC14D3002}"/>
              </a:ext>
            </a:extLst>
          </p:cNvPr>
          <p:cNvSpPr txBox="1"/>
          <p:nvPr/>
        </p:nvSpPr>
        <p:spPr>
          <a:xfrm>
            <a:off x="8911512" y="3335804"/>
            <a:ext cx="3169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Nodes have 28 – 128 cores</a:t>
            </a:r>
          </a:p>
          <a:p>
            <a:r>
              <a:rPr lang="en-US" dirty="0"/>
              <a:t>512GB to 1TB of RAM</a:t>
            </a:r>
          </a:p>
        </p:txBody>
      </p:sp>
    </p:spTree>
    <p:extLst>
      <p:ext uri="{BB962C8B-B14F-4D97-AF65-F5344CB8AC3E}">
        <p14:creationId xmlns:p14="http://schemas.microsoft.com/office/powerpoint/2010/main" val="277348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DF8FBBAA-1B92-314D-94A2-AA920466E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159" y="3131420"/>
            <a:ext cx="2679780" cy="357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549" y="11974"/>
            <a:ext cx="7060324" cy="1293028"/>
          </a:xfrm>
        </p:spPr>
        <p:txBody>
          <a:bodyPr/>
          <a:lstStyle/>
          <a:p>
            <a:r>
              <a:rPr lang="en-US" dirty="0"/>
              <a:t>What and where?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47" y="658488"/>
            <a:ext cx="7518639" cy="5983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We have three computing centers</a:t>
            </a:r>
          </a:p>
          <a:p>
            <a:pPr lvl="1"/>
            <a:r>
              <a:rPr lang="en-US" dirty="0"/>
              <a:t>At 162</a:t>
            </a:r>
          </a:p>
          <a:p>
            <a:pPr lvl="2"/>
            <a:r>
              <a:rPr lang="en-US" dirty="0"/>
              <a:t>6.7k cores: 240 2x14 Broadwell nodes, 512GB RAM, 10Gb/s Ethernet and 100Gb/s </a:t>
            </a:r>
            <a:r>
              <a:rPr lang="en-US" dirty="0" err="1"/>
              <a:t>Omnipath</a:t>
            </a:r>
            <a:endParaRPr lang="en-US" dirty="0"/>
          </a:p>
          <a:p>
            <a:pPr lvl="2"/>
            <a:r>
              <a:rPr lang="en-US" dirty="0"/>
              <a:t>7.7k  cores: 192 2x20 Skylake nodes 768GB RAM, 10Gb/s Ethernet and 100Gb/s </a:t>
            </a:r>
            <a:r>
              <a:rPr lang="en-US" dirty="0" err="1"/>
              <a:t>Omnipath</a:t>
            </a:r>
            <a:endParaRPr lang="en-US" dirty="0"/>
          </a:p>
          <a:p>
            <a:pPr lvl="2"/>
            <a:r>
              <a:rPr lang="en-US" dirty="0"/>
              <a:t>50 GPU nodes 160 GPUs Mostly v100-32GB, but 12 A100s)</a:t>
            </a:r>
          </a:p>
          <a:p>
            <a:pPr lvl="2"/>
            <a:r>
              <a:rPr lang="en-US" dirty="0"/>
              <a:t>3 96 core, 3 TB node and 192 core, 6TB node</a:t>
            </a:r>
          </a:p>
          <a:p>
            <a:pPr lvl="1"/>
            <a:r>
              <a:rPr lang="en-US" dirty="0"/>
              <a:t>At </a:t>
            </a:r>
            <a:r>
              <a:rPr lang="en-US" dirty="0" err="1"/>
              <a:t>CoreSite</a:t>
            </a:r>
            <a:r>
              <a:rPr lang="en-US" dirty="0"/>
              <a:t> in NJ</a:t>
            </a:r>
          </a:p>
          <a:p>
            <a:pPr lvl="2"/>
            <a:r>
              <a:rPr lang="en-US" dirty="0"/>
              <a:t>40k cores: 320 2x64 AMD EPYC nodes, 1TB RAM, 25Gb/s Ethernet and 100Gb/s InfiniBand</a:t>
            </a:r>
          </a:p>
          <a:p>
            <a:pPr lvl="2"/>
            <a:r>
              <a:rPr lang="en-US" dirty="0"/>
              <a:t>36 GPU nodes 144 A100s</a:t>
            </a:r>
          </a:p>
          <a:p>
            <a:pPr lvl="1"/>
            <a:r>
              <a:rPr lang="en-US" dirty="0"/>
              <a:t>Co-location at BNL (~3ms, common software and file systems) </a:t>
            </a:r>
          </a:p>
          <a:p>
            <a:pPr lvl="2"/>
            <a:r>
              <a:rPr lang="en-US" dirty="0"/>
              <a:t>4800 cores: 120 2x20 core Skylake nodes, 768GB RAM, 2x10Gb/s Ethernet (Shutting down on Monday)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At SDSC (~70 </a:t>
            </a:r>
            <a:r>
              <a:rPr lang="en-US" dirty="0" err="1"/>
              <a:t>ms</a:t>
            </a:r>
            <a:r>
              <a:rPr lang="en-US" dirty="0"/>
              <a:t>, independent software and file systems)</a:t>
            </a:r>
          </a:p>
          <a:p>
            <a:pPr lvl="2"/>
            <a:r>
              <a:rPr lang="en-US" dirty="0"/>
              <a:t>Popeye: 40k cores, 576 2x24 core nodes, 768GB RAM, EDR InfiniBand (144 Intel Xeon Platinum 8168 2.7GHz, 432 8268 2.90GHz) 200 2x32 core 1024GB </a:t>
            </a:r>
            <a:r>
              <a:rPr lang="en-US" dirty="0" err="1"/>
              <a:t>Icelake</a:t>
            </a:r>
            <a:endParaRPr lang="en-US" dirty="0"/>
          </a:p>
          <a:p>
            <a:pPr lvl="2"/>
            <a:r>
              <a:rPr lang="en-US" dirty="0"/>
              <a:t>32 GPU nodes (128 v100-32GB)</a:t>
            </a:r>
          </a:p>
          <a:p>
            <a:pPr lvl="2"/>
            <a:r>
              <a:rPr lang="en-US" dirty="0"/>
              <a:t>96 core, 3 TB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40" y="1128318"/>
            <a:ext cx="4010633" cy="2673278"/>
          </a:xfrm>
          <a:prstGeom prst="rect">
            <a:avLst/>
          </a:prstGeom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CF401FB2-4BB8-AB48-B2DC-BB3F71F274D4}"/>
              </a:ext>
            </a:extLst>
          </p:cNvPr>
          <p:cNvSpPr/>
          <p:nvPr/>
        </p:nvSpPr>
        <p:spPr>
          <a:xfrm>
            <a:off x="381826" y="865733"/>
            <a:ext cx="522252" cy="3419809"/>
          </a:xfrm>
          <a:prstGeom prst="leftBrace">
            <a:avLst>
              <a:gd name="adj1" fmla="val 8333"/>
              <a:gd name="adj2" fmla="val 501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64639-BDCB-E941-9A0D-118B6308316E}"/>
              </a:ext>
            </a:extLst>
          </p:cNvPr>
          <p:cNvSpPr txBox="1"/>
          <p:nvPr/>
        </p:nvSpPr>
        <p:spPr>
          <a:xfrm>
            <a:off x="1352" y="1722276"/>
            <a:ext cx="505395" cy="170672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Rusty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216D407-E790-4F4A-9F3E-DF06904D759A}"/>
              </a:ext>
            </a:extLst>
          </p:cNvPr>
          <p:cNvSpPr/>
          <p:nvPr/>
        </p:nvSpPr>
        <p:spPr>
          <a:xfrm>
            <a:off x="452891" y="5335009"/>
            <a:ext cx="522252" cy="1088709"/>
          </a:xfrm>
          <a:prstGeom prst="leftBrace">
            <a:avLst>
              <a:gd name="adj1" fmla="val 8333"/>
              <a:gd name="adj2" fmla="val 501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40EDD-314A-214F-9DAE-774276CBFE0A}"/>
              </a:ext>
            </a:extLst>
          </p:cNvPr>
          <p:cNvSpPr txBox="1"/>
          <p:nvPr/>
        </p:nvSpPr>
        <p:spPr>
          <a:xfrm>
            <a:off x="-52504" y="4609759"/>
            <a:ext cx="505395" cy="213817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Popeye</a:t>
            </a:r>
          </a:p>
        </p:txBody>
      </p:sp>
    </p:spTree>
    <p:extLst>
      <p:ext uri="{BB962C8B-B14F-4D97-AF65-F5344CB8AC3E}">
        <p14:creationId xmlns:p14="http://schemas.microsoft.com/office/powerpoint/2010/main" val="16337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599" y="120905"/>
            <a:ext cx="8610600" cy="1293028"/>
          </a:xfrm>
        </p:spPr>
        <p:txBody>
          <a:bodyPr/>
          <a:lstStyle/>
          <a:p>
            <a:r>
              <a:rPr lang="en-US" dirty="0"/>
              <a:t>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413933"/>
            <a:ext cx="11523132" cy="5147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Staff have been given Linux cluster accounts.   All user accounts are stored in a central system that enforces a consistent user namespace </a:t>
            </a:r>
          </a:p>
          <a:p>
            <a:endParaRPr lang="en-US" dirty="0"/>
          </a:p>
          <a:p>
            <a:r>
              <a:rPr lang="en-US" dirty="0"/>
              <a:t>All home directories for Linux are stored in a GPFS parallel shared file system</a:t>
            </a:r>
          </a:p>
          <a:p>
            <a:pPr lvl="1"/>
            <a:r>
              <a:rPr lang="en-US" dirty="0"/>
              <a:t>250TB of RAID6 with a nightly incremental backup.</a:t>
            </a:r>
          </a:p>
          <a:p>
            <a:pPr lvl="1"/>
            <a:r>
              <a:rPr lang="en-US" dirty="0"/>
              <a:t>This is not intended for intermediate results or large final results  (&gt; 1MB)</a:t>
            </a:r>
          </a:p>
          <a:p>
            <a:pPr lvl="1"/>
            <a:endParaRPr lang="en-US" dirty="0"/>
          </a:p>
          <a:p>
            <a:r>
              <a:rPr lang="en-US" dirty="0"/>
              <a:t>If you have a Linux workstation, same credentials and files. Your workstation and cluster accounts are indistinguishable.</a:t>
            </a:r>
          </a:p>
          <a:p>
            <a:endParaRPr lang="en-US" dirty="0"/>
          </a:p>
          <a:p>
            <a:r>
              <a:rPr lang="en-US" dirty="0"/>
              <a:t>We have a new system for account management </a:t>
            </a:r>
          </a:p>
          <a:p>
            <a:pPr lvl="1"/>
            <a:r>
              <a:rPr lang="en-US" dirty="0">
                <a:hlinkClick r:id="rId3"/>
              </a:rPr>
              <a:t>https://fido.flatironinstitute.org</a:t>
            </a:r>
            <a:endParaRPr lang="en-US" dirty="0"/>
          </a:p>
          <a:p>
            <a:pPr lvl="1"/>
            <a:r>
              <a:rPr lang="en-US" dirty="0"/>
              <a:t>Allows reset of token, check status of accounts, staff can request and management external sponsored users</a:t>
            </a:r>
          </a:p>
        </p:txBody>
      </p:sp>
    </p:spTree>
    <p:extLst>
      <p:ext uri="{BB962C8B-B14F-4D97-AF65-F5344CB8AC3E}">
        <p14:creationId xmlns:p14="http://schemas.microsoft.com/office/powerpoint/2010/main" val="203750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46880"/>
          </a:xfrm>
        </p:spPr>
        <p:txBody>
          <a:bodyPr>
            <a:normAutofit/>
          </a:bodyPr>
          <a:lstStyle/>
          <a:p>
            <a:r>
              <a:rPr lang="en-US" dirty="0"/>
              <a:t>250TB of GPFS space for home directories</a:t>
            </a:r>
          </a:p>
          <a:p>
            <a:pPr lvl="1"/>
            <a:r>
              <a:rPr lang="en-US" dirty="0"/>
              <a:t>Incremental back-up and RAID6.</a:t>
            </a:r>
          </a:p>
          <a:p>
            <a:pPr lvl="1"/>
            <a:r>
              <a:rPr lang="en-US" dirty="0"/>
              <a:t>Code, docs, notes should live here.  If you use more than ~1 TB, we will urge you to clean up and move data to the volumes intended for it.</a:t>
            </a:r>
          </a:p>
          <a:p>
            <a:endParaRPr lang="en-US" dirty="0"/>
          </a:p>
          <a:p>
            <a:r>
              <a:rPr lang="en-US" dirty="0"/>
              <a:t>~15PB of usable space in </a:t>
            </a:r>
            <a:r>
              <a:rPr lang="en-US" dirty="0" err="1"/>
              <a:t>cephfs</a:t>
            </a:r>
            <a:r>
              <a:rPr lang="en-US" dirty="0"/>
              <a:t> (3 copies or erasure encoded)</a:t>
            </a:r>
          </a:p>
          <a:p>
            <a:pPr lvl="1"/>
            <a:r>
              <a:rPr lang="en-US" dirty="0"/>
              <a:t>Data and large results files should live here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ceph</a:t>
            </a:r>
            <a:r>
              <a:rPr lang="en-US" dirty="0"/>
              <a:t>/users/</a:t>
            </a:r>
          </a:p>
          <a:p>
            <a:pPr lvl="1"/>
            <a:r>
              <a:rPr lang="en-US" dirty="0"/>
              <a:t>If there is anything you need to keep, but you don’t expect to access for a while, let us know. We have tape archiving </a:t>
            </a:r>
            <a:r>
              <a:rPr lang="en-US"/>
              <a:t>resources available.</a:t>
            </a:r>
            <a:endParaRPr lang="en-US" dirty="0"/>
          </a:p>
          <a:p>
            <a:endParaRPr lang="en-US" dirty="0"/>
          </a:p>
          <a:p>
            <a:r>
              <a:rPr lang="en-US" dirty="0"/>
              <a:t>Keep in mind that all compute nodes have node-local storage too.</a:t>
            </a:r>
          </a:p>
        </p:txBody>
      </p:sp>
    </p:spTree>
    <p:extLst>
      <p:ext uri="{BB962C8B-B14F-4D97-AF65-F5344CB8AC3E}">
        <p14:creationId xmlns:p14="http://schemas.microsoft.com/office/powerpoint/2010/main" val="20288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27404</TotalTime>
  <Words>1393</Words>
  <Application>Microsoft Macintosh PowerPoint</Application>
  <PresentationFormat>Widescreen</PresentationFormat>
  <Paragraphs>160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Courier</vt:lpstr>
      <vt:lpstr>Vapor Trail</vt:lpstr>
      <vt:lpstr>SCC Intro</vt:lpstr>
      <vt:lpstr>Welcome</vt:lpstr>
      <vt:lpstr>Organization</vt:lpstr>
      <vt:lpstr>General ARCHITECTURE</vt:lpstr>
      <vt:lpstr>Gateways and Interactive nodes</vt:lpstr>
      <vt:lpstr>RESOURCE SCHEDULING</vt:lpstr>
      <vt:lpstr>What and where?</vt:lpstr>
      <vt:lpstr>ACCOUNTS</vt:lpstr>
      <vt:lpstr>Storage Resources</vt:lpstr>
      <vt:lpstr>FI Configuration</vt:lpstr>
      <vt:lpstr>SOME NOTES</vt:lpstr>
      <vt:lpstr>IF YOU REMEMBER NOTHING 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Flatiron Computing</dc:title>
  <dc:creator>Ian Fisk</dc:creator>
  <cp:lastModifiedBy>Maria Girone</cp:lastModifiedBy>
  <cp:revision>106</cp:revision>
  <dcterms:created xsi:type="dcterms:W3CDTF">2016-09-06T12:11:14Z</dcterms:created>
  <dcterms:modified xsi:type="dcterms:W3CDTF">2021-09-15T14:23:20Z</dcterms:modified>
</cp:coreProperties>
</file>