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70" r:id="rId8"/>
    <p:sldId id="269" r:id="rId9"/>
    <p:sldId id="277" r:id="rId10"/>
    <p:sldId id="264" r:id="rId11"/>
    <p:sldId id="276" r:id="rId12"/>
    <p:sldId id="273" r:id="rId13"/>
    <p:sldId id="261" r:id="rId14"/>
    <p:sldId id="262" r:id="rId15"/>
    <p:sldId id="263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C3FBF-9603-4052-9C99-C0C33CA0BF3F}" v="218" dt="2022-11-30T11:56:23.497"/>
    <p1510:client id="{A5A2722B-49D5-43AB-BFF2-B5F44BDBB87C}" v="4" dt="2022-11-30T00:50:58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sims253@gmail.com" userId="139aa96bf488a6c5" providerId="LiveId" clId="{573C3FBF-9603-4052-9C99-C0C33CA0BF3F}"/>
    <pc:docChg chg="custSel addSld modSld">
      <pc:chgData name="xaviersims253@gmail.com" userId="139aa96bf488a6c5" providerId="LiveId" clId="{573C3FBF-9603-4052-9C99-C0C33CA0BF3F}" dt="2022-11-30T11:56:23.497" v="1700" actId="20577"/>
      <pc:docMkLst>
        <pc:docMk/>
      </pc:docMkLst>
      <pc:sldChg chg="modSp mod">
        <pc:chgData name="xaviersims253@gmail.com" userId="139aa96bf488a6c5" providerId="LiveId" clId="{573C3FBF-9603-4052-9C99-C0C33CA0BF3F}" dt="2022-11-30T09:35:02.890" v="1472" actId="14100"/>
        <pc:sldMkLst>
          <pc:docMk/>
          <pc:sldMk cId="3648819717" sldId="257"/>
        </pc:sldMkLst>
        <pc:spChg chg="mod">
          <ac:chgData name="xaviersims253@gmail.com" userId="139aa96bf488a6c5" providerId="LiveId" clId="{573C3FBF-9603-4052-9C99-C0C33CA0BF3F}" dt="2022-11-30T09:35:02.890" v="1472" actId="14100"/>
          <ac:spMkLst>
            <pc:docMk/>
            <pc:sldMk cId="3648819717" sldId="257"/>
            <ac:spMk id="2" creationId="{BC1ECE88-78DA-49EB-A4DE-4DCE8916039A}"/>
          </ac:spMkLst>
        </pc:spChg>
        <pc:spChg chg="mod">
          <ac:chgData name="xaviersims253@gmail.com" userId="139aa96bf488a6c5" providerId="LiveId" clId="{573C3FBF-9603-4052-9C99-C0C33CA0BF3F}" dt="2022-11-30T05:57:49.736" v="559" actId="27636"/>
          <ac:spMkLst>
            <pc:docMk/>
            <pc:sldMk cId="3648819717" sldId="257"/>
            <ac:spMk id="3" creationId="{31D818AD-2811-42F7-B5F4-6CD725C067DB}"/>
          </ac:spMkLst>
        </pc:spChg>
      </pc:sldChg>
      <pc:sldChg chg="modSp mod">
        <pc:chgData name="xaviersims253@gmail.com" userId="139aa96bf488a6c5" providerId="LiveId" clId="{573C3FBF-9603-4052-9C99-C0C33CA0BF3F}" dt="2022-11-30T11:56:23.497" v="1700" actId="20577"/>
        <pc:sldMkLst>
          <pc:docMk/>
          <pc:sldMk cId="3487937719" sldId="264"/>
        </pc:sldMkLst>
        <pc:spChg chg="mod">
          <ac:chgData name="xaviersims253@gmail.com" userId="139aa96bf488a6c5" providerId="LiveId" clId="{573C3FBF-9603-4052-9C99-C0C33CA0BF3F}" dt="2022-11-30T11:56:23.497" v="1700" actId="20577"/>
          <ac:spMkLst>
            <pc:docMk/>
            <pc:sldMk cId="3487937719" sldId="264"/>
            <ac:spMk id="9" creationId="{C737642A-87E3-FBC8-DB11-12847EB48208}"/>
          </ac:spMkLst>
        </pc:spChg>
      </pc:sldChg>
      <pc:sldChg chg="addSp delSp modSp mod">
        <pc:chgData name="xaviersims253@gmail.com" userId="139aa96bf488a6c5" providerId="LiveId" clId="{573C3FBF-9603-4052-9C99-C0C33CA0BF3F}" dt="2022-11-30T10:10:19.670" v="1495"/>
        <pc:sldMkLst>
          <pc:docMk/>
          <pc:sldMk cId="3625967268" sldId="266"/>
        </pc:sldMkLst>
        <pc:spChg chg="add mod">
          <ac:chgData name="xaviersims253@gmail.com" userId="139aa96bf488a6c5" providerId="LiveId" clId="{573C3FBF-9603-4052-9C99-C0C33CA0BF3F}" dt="2022-11-30T10:03:24.745" v="1493" actId="313"/>
          <ac:spMkLst>
            <pc:docMk/>
            <pc:sldMk cId="3625967268" sldId="266"/>
            <ac:spMk id="3" creationId="{08179AD9-C71D-1C1E-3DE1-3C43B356BB4E}"/>
          </ac:spMkLst>
        </pc:spChg>
        <pc:spChg chg="add del mod">
          <ac:chgData name="xaviersims253@gmail.com" userId="139aa96bf488a6c5" providerId="LiveId" clId="{573C3FBF-9603-4052-9C99-C0C33CA0BF3F}" dt="2022-11-30T10:10:19.670" v="1495"/>
          <ac:spMkLst>
            <pc:docMk/>
            <pc:sldMk cId="3625967268" sldId="266"/>
            <ac:spMk id="5" creationId="{72D967CD-1B85-7C89-CC78-0CFD371E39AC}"/>
          </ac:spMkLst>
        </pc:spChg>
        <pc:spChg chg="mod">
          <ac:chgData name="xaviersims253@gmail.com" userId="139aa96bf488a6c5" providerId="LiveId" clId="{573C3FBF-9603-4052-9C99-C0C33CA0BF3F}" dt="2022-11-30T09:30:23.153" v="1210" actId="5793"/>
          <ac:spMkLst>
            <pc:docMk/>
            <pc:sldMk cId="3625967268" sldId="266"/>
            <ac:spMk id="9" creationId="{6D5B3269-9C5E-90EC-508B-D4D680A41827}"/>
          </ac:spMkLst>
        </pc:spChg>
        <pc:picChg chg="mod">
          <ac:chgData name="xaviersims253@gmail.com" userId="139aa96bf488a6c5" providerId="LiveId" clId="{573C3FBF-9603-4052-9C99-C0C33CA0BF3F}" dt="2022-11-30T09:30:28.571" v="1211" actId="1076"/>
          <ac:picMkLst>
            <pc:docMk/>
            <pc:sldMk cId="3625967268" sldId="266"/>
            <ac:picMk id="4" creationId="{C4CCB96A-10C2-028D-BFE3-687F7A1E40EB}"/>
          </ac:picMkLst>
        </pc:picChg>
      </pc:sldChg>
      <pc:sldChg chg="modSp mod">
        <pc:chgData name="xaviersims253@gmail.com" userId="139aa96bf488a6c5" providerId="LiveId" clId="{573C3FBF-9603-4052-9C99-C0C33CA0BF3F}" dt="2022-11-30T06:02:26.592" v="637" actId="20577"/>
        <pc:sldMkLst>
          <pc:docMk/>
          <pc:sldMk cId="726503358" sldId="269"/>
        </pc:sldMkLst>
        <pc:spChg chg="mod">
          <ac:chgData name="xaviersims253@gmail.com" userId="139aa96bf488a6c5" providerId="LiveId" clId="{573C3FBF-9603-4052-9C99-C0C33CA0BF3F}" dt="2022-11-30T06:02:26.592" v="637" actId="20577"/>
          <ac:spMkLst>
            <pc:docMk/>
            <pc:sldMk cId="726503358" sldId="269"/>
            <ac:spMk id="3" creationId="{708AACA9-618B-A024-6D1B-18EF2A16D83A}"/>
          </ac:spMkLst>
        </pc:spChg>
      </pc:sldChg>
      <pc:sldChg chg="addSp delSp modSp mod">
        <pc:chgData name="xaviersims253@gmail.com" userId="139aa96bf488a6c5" providerId="LiveId" clId="{573C3FBF-9603-4052-9C99-C0C33CA0BF3F}" dt="2022-11-30T09:15:53.491" v="782" actId="20577"/>
        <pc:sldMkLst>
          <pc:docMk/>
          <pc:sldMk cId="302655867" sldId="271"/>
        </pc:sldMkLst>
        <pc:spChg chg="mod">
          <ac:chgData name="xaviersims253@gmail.com" userId="139aa96bf488a6c5" providerId="LiveId" clId="{573C3FBF-9603-4052-9C99-C0C33CA0BF3F}" dt="2022-11-30T09:15:53.491" v="782" actId="20577"/>
          <ac:spMkLst>
            <pc:docMk/>
            <pc:sldMk cId="302655867" sldId="271"/>
            <ac:spMk id="11" creationId="{89464AF8-1DFE-26AC-0219-4777B4C249DA}"/>
          </ac:spMkLst>
        </pc:spChg>
        <pc:picChg chg="add mod">
          <ac:chgData name="xaviersims253@gmail.com" userId="139aa96bf488a6c5" providerId="LiveId" clId="{573C3FBF-9603-4052-9C99-C0C33CA0BF3F}" dt="2022-11-30T06:06:19.410" v="654" actId="1076"/>
          <ac:picMkLst>
            <pc:docMk/>
            <pc:sldMk cId="302655867" sldId="271"/>
            <ac:picMk id="4" creationId="{871E7446-14F4-CB66-F17B-627F5414964F}"/>
          </ac:picMkLst>
        </pc:picChg>
        <pc:picChg chg="del">
          <ac:chgData name="xaviersims253@gmail.com" userId="139aa96bf488a6c5" providerId="LiveId" clId="{573C3FBF-9603-4052-9C99-C0C33CA0BF3F}" dt="2022-11-30T06:03:41.046" v="638" actId="21"/>
          <ac:picMkLst>
            <pc:docMk/>
            <pc:sldMk cId="302655867" sldId="271"/>
            <ac:picMk id="5" creationId="{244F46FE-7C0E-935F-7AEF-992494119E99}"/>
          </ac:picMkLst>
        </pc:picChg>
        <pc:picChg chg="del">
          <ac:chgData name="xaviersims253@gmail.com" userId="139aa96bf488a6c5" providerId="LiveId" clId="{573C3FBF-9603-4052-9C99-C0C33CA0BF3F}" dt="2022-11-30T06:05:02.918" v="643" actId="21"/>
          <ac:picMkLst>
            <pc:docMk/>
            <pc:sldMk cId="302655867" sldId="271"/>
            <ac:picMk id="7" creationId="{BC954F50-73ED-5D0C-7375-982871F45701}"/>
          </ac:picMkLst>
        </pc:picChg>
        <pc:picChg chg="add mod">
          <ac:chgData name="xaviersims253@gmail.com" userId="139aa96bf488a6c5" providerId="LiveId" clId="{573C3FBF-9603-4052-9C99-C0C33CA0BF3F}" dt="2022-11-30T06:06:17.244" v="653" actId="1076"/>
          <ac:picMkLst>
            <pc:docMk/>
            <pc:sldMk cId="302655867" sldId="271"/>
            <ac:picMk id="8" creationId="{BFFEF14C-1E73-9284-32DF-73A0DCAF5F20}"/>
          </ac:picMkLst>
        </pc:picChg>
      </pc:sldChg>
      <pc:sldChg chg="modSp mod">
        <pc:chgData name="xaviersims253@gmail.com" userId="139aa96bf488a6c5" providerId="LiveId" clId="{573C3FBF-9603-4052-9C99-C0C33CA0BF3F}" dt="2022-11-30T11:45:34.760" v="1675" actId="20577"/>
        <pc:sldMkLst>
          <pc:docMk/>
          <pc:sldMk cId="4091300508" sldId="274"/>
        </pc:sldMkLst>
        <pc:spChg chg="mod">
          <ac:chgData name="xaviersims253@gmail.com" userId="139aa96bf488a6c5" providerId="LiveId" clId="{573C3FBF-9603-4052-9C99-C0C33CA0BF3F}" dt="2022-11-30T11:45:34.760" v="1675" actId="20577"/>
          <ac:spMkLst>
            <pc:docMk/>
            <pc:sldMk cId="4091300508" sldId="274"/>
            <ac:spMk id="3" creationId="{D80765F1-C952-6C26-CDBC-9AB5157B8A36}"/>
          </ac:spMkLst>
        </pc:spChg>
      </pc:sldChg>
      <pc:sldChg chg="addSp delSp modSp add mod setBg delDesignElem">
        <pc:chgData name="xaviersims253@gmail.com" userId="139aa96bf488a6c5" providerId="LiveId" clId="{573C3FBF-9603-4052-9C99-C0C33CA0BF3F}" dt="2022-11-30T11:54:27.003" v="1686" actId="1076"/>
        <pc:sldMkLst>
          <pc:docMk/>
          <pc:sldMk cId="3902083100" sldId="277"/>
        </pc:sldMkLst>
        <pc:spChg chg="add mod">
          <ac:chgData name="xaviersims253@gmail.com" userId="139aa96bf488a6c5" providerId="LiveId" clId="{573C3FBF-9603-4052-9C99-C0C33CA0BF3F}" dt="2022-11-30T09:21:41.950" v="897" actId="20577"/>
          <ac:spMkLst>
            <pc:docMk/>
            <pc:sldMk cId="3902083100" sldId="277"/>
            <ac:spMk id="5" creationId="{42B43F4D-5C8A-0E45-FBBF-1598FCBBB3F8}"/>
          </ac:spMkLst>
        </pc:spChg>
        <pc:spChg chg="mod">
          <ac:chgData name="xaviersims253@gmail.com" userId="139aa96bf488a6c5" providerId="LiveId" clId="{573C3FBF-9603-4052-9C99-C0C33CA0BF3F}" dt="2022-11-30T09:25:41.345" v="1044" actId="20577"/>
          <ac:spMkLst>
            <pc:docMk/>
            <pc:sldMk cId="3902083100" sldId="277"/>
            <ac:spMk id="9" creationId="{C737642A-87E3-FBC8-DB11-12847EB48208}"/>
          </ac:spMkLst>
        </pc:spChg>
        <pc:spChg chg="del">
          <ac:chgData name="xaviersims253@gmail.com" userId="139aa96bf488a6c5" providerId="LiveId" clId="{573C3FBF-9603-4052-9C99-C0C33CA0BF3F}" dt="2022-11-30T09:16:56.852" v="784"/>
          <ac:spMkLst>
            <pc:docMk/>
            <pc:sldMk cId="3902083100" sldId="277"/>
            <ac:spMk id="33" creationId="{04812C46-200A-4DEB-A05E-3ED6C68C2387}"/>
          </ac:spMkLst>
        </pc:spChg>
        <pc:spChg chg="del">
          <ac:chgData name="xaviersims253@gmail.com" userId="139aa96bf488a6c5" providerId="LiveId" clId="{573C3FBF-9603-4052-9C99-C0C33CA0BF3F}" dt="2022-11-30T09:16:56.852" v="784"/>
          <ac:spMkLst>
            <pc:docMk/>
            <pc:sldMk cId="3902083100" sldId="277"/>
            <ac:spMk id="35" creationId="{A783CD55-1776-4C75-9A8F-D1179C0C7B48}"/>
          </ac:spMkLst>
        </pc:spChg>
        <pc:picChg chg="add del mod">
          <ac:chgData name="xaviersims253@gmail.com" userId="139aa96bf488a6c5" providerId="LiveId" clId="{573C3FBF-9603-4052-9C99-C0C33CA0BF3F}" dt="2022-11-30T11:53:33.894" v="1676" actId="21"/>
          <ac:picMkLst>
            <pc:docMk/>
            <pc:sldMk cId="3902083100" sldId="277"/>
            <ac:picMk id="4" creationId="{51DA86DB-F13E-CEB1-5597-9B8411440713}"/>
          </ac:picMkLst>
        </pc:picChg>
        <pc:picChg chg="add mod">
          <ac:chgData name="xaviersims253@gmail.com" userId="139aa96bf488a6c5" providerId="LiveId" clId="{573C3FBF-9603-4052-9C99-C0C33CA0BF3F}" dt="2022-11-30T11:54:27.003" v="1686" actId="1076"/>
          <ac:picMkLst>
            <pc:docMk/>
            <pc:sldMk cId="3902083100" sldId="277"/>
            <ac:picMk id="7" creationId="{CC3D4733-8D90-5550-8AD3-2106CC735FE4}"/>
          </ac:picMkLst>
        </pc:picChg>
        <pc:picChg chg="del">
          <ac:chgData name="xaviersims253@gmail.com" userId="139aa96bf488a6c5" providerId="LiveId" clId="{573C3FBF-9603-4052-9C99-C0C33CA0BF3F}" dt="2022-11-30T09:17:26.140" v="785" actId="21"/>
          <ac:picMkLst>
            <pc:docMk/>
            <pc:sldMk cId="3902083100" sldId="277"/>
            <ac:picMk id="10" creationId="{3182695B-DE63-4968-AFAC-01E6BA21CD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B697-DE3F-4552-85F0-8A2CC4D8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2B303-1EE3-4701-AB73-39C3B3213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050A-CF63-431B-B87A-0594951F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13B8F-4EC4-4272-8375-0F113405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E05D-7156-467E-82FB-333F2733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B643-0E7F-1328-E040-B6BCB832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149CA-EAB7-039B-1064-D2B24376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36893-6DA1-421A-2D51-C842E6EF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7521E-1058-88D0-1879-3E747C78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8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9A46-A958-400A-91DD-132B6D19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F6583-CAB1-408C-B22A-9CFA1AAF6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B0193-86BD-473E-B00F-913C9F9F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16B0-27FC-4720-A962-7C7B5E6A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BB6EB-55D2-4A29-8AE8-960BBA5B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3AFF6-46B6-45BF-A4CC-1B6326715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0D494-A9CD-43CE-82B6-8969B1601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A93C0-EDB0-4507-A7BC-35BA6D6C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31008-0AAA-453B-85A3-5C5EA9EB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0DBFD-2E81-44D2-A276-2B2B31F7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558C-AC87-4213-A7A7-C123E224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981A-29E4-4EBA-A459-84CF699F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064E5-6449-4621-A6BC-9248C50F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73DC-2254-42D7-A288-F7B8274D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011A3-DA7B-4D29-89B4-A5B14315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60AF-AE00-4BD1-9F05-87C22AE7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E52D-ECC9-4E39-BC92-75510DD5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9367-5FD4-43A1-B3A2-0C14B1EF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F935-021C-45D9-8B8A-3BB20BDA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35593-7813-48E7-B2AE-ABC9825B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57D4-ABFA-4B5E-8C1B-B301531C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99A2-4EEE-4725-9270-7873F5005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7390D-F029-4BA8-BC37-3BB40F724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4F67C-E641-4B81-B7E6-5FC648B4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4F7C6-190A-4395-B4FD-26663EFA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F0684-D1FD-4269-BAD5-0CBE7ECF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4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DEA5-DB09-41E4-A2CA-E7178AA3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16E10-3B89-4F0A-A0BF-7098664CD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6402D-264D-4345-AE9C-E4487A14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49D42-9006-493B-8D11-F55C48FB5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E2266-32F1-4F59-AAEB-248079A44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78157-E582-4418-BADB-B75A8FF0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9F692-D2DA-4A3F-98F3-893022D6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4978C-391B-4A8C-85D0-26F3C238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BF43-3F72-4D42-A1A9-7D4F3E0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093B9-2335-4885-842E-30D717DB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BFD86-6A5C-45F8-9977-7471C214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9C82A-D057-4521-AB97-2C050B88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7BD97-D791-43B5-A463-68F55BC8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F8D11-4DD9-4E36-9C80-77B06411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B109-4784-4DF4-8A4E-FB4DD84A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85FB-3734-4D96-AC64-A14D9170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8631B-71E3-4175-9F58-41E53E58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0A01-568C-471F-81F3-43318E8F2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19A85-3EA0-4C32-A13F-3299F11E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894A3-A43F-4174-A992-0FFC451C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6F57-782D-43F1-97E0-23A1E709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0749-7A50-42B2-8C5C-1DD5783C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E6C3B-56B4-44DC-8085-ED804D151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0BFC6-F025-43F8-A842-3C3EFB6CD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5725C-3870-4D4A-9020-05ECC6E8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0B92C-775B-4CC6-9748-6D40194E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2874A-2579-402F-AC95-B50BA868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6D3B60-1838-5F97-98F9-3E82FD9CE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3563" y="34925"/>
            <a:ext cx="3726728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39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1E093-52E8-47DE-9E03-F80B3ACE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95F21-7139-4B32-9187-67BC87275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E379-5CF8-4291-80C7-B35A4FF1C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9262-A19F-4E7F-BE50-5585AD9630E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598D2-F994-4A32-931A-F0874B68F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1BEE-410C-425A-B42A-83C9E1DD3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8736-B8EC-49F6-B199-24F530DA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BEFF-BA27-4DDB-B911-D5DF19C6A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Impact of Large-Scale Environment on Galaxy Evolution in CAMELS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A367B-6A21-4695-821F-37B755CB2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Xavier Sims</a:t>
            </a:r>
          </a:p>
          <a:p>
            <a:r>
              <a:rPr lang="en-US" dirty="0"/>
              <a:t>University of Connecticut</a:t>
            </a:r>
          </a:p>
          <a:p>
            <a:r>
              <a:rPr lang="en-US"/>
              <a:t>Collaborators: Jonathon </a:t>
            </a:r>
            <a:r>
              <a:rPr lang="en-US" dirty="0"/>
              <a:t>Mercedes-</a:t>
            </a:r>
            <a:r>
              <a:rPr lang="en-US" dirty="0" err="1"/>
              <a:t>Feliz</a:t>
            </a:r>
            <a:r>
              <a:rPr lang="en-US" dirty="0"/>
              <a:t>, Daniel Angles-Alcazar, Katarina </a:t>
            </a:r>
            <a:r>
              <a:rPr lang="en-US" dirty="0" err="1"/>
              <a:t>Kraljic</a:t>
            </a:r>
            <a:r>
              <a:rPr lang="en-US" dirty="0"/>
              <a:t>, </a:t>
            </a:r>
            <a:r>
              <a:rPr lang="en-US" dirty="0" err="1"/>
              <a:t>Romeel</a:t>
            </a:r>
            <a:r>
              <a:rPr lang="en-US" dirty="0"/>
              <a:t> Dave, and the CAMELS Team</a:t>
            </a:r>
          </a:p>
        </p:txBody>
      </p:sp>
    </p:spTree>
    <p:extLst>
      <p:ext uri="{BB962C8B-B14F-4D97-AF65-F5344CB8AC3E}">
        <p14:creationId xmlns:p14="http://schemas.microsoft.com/office/powerpoint/2010/main" val="378901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92404-4627-4738-BE69-52B7C54F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en-US" sz="4000" dirty="0"/>
              <a:t>Changes in Cosmology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37642A-87E3-FBC8-DB11-12847EB48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0389" y="2630161"/>
                <a:ext cx="4080880" cy="354680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Δ refers to subtracting High </a:t>
                </a:r>
                <a:r>
                  <a:rPr lang="en-US" sz="2000" dirty="0" err="1"/>
                  <a:t>Overdensity</a:t>
                </a:r>
                <a:r>
                  <a:rPr lang="en-US" sz="2000" dirty="0"/>
                  <a:t> from Low </a:t>
                </a:r>
                <a:r>
                  <a:rPr lang="en-US" sz="2000" dirty="0" err="1"/>
                  <a:t>Overdensity</a:t>
                </a:r>
                <a:r>
                  <a:rPr lang="en-US" sz="2000" dirty="0"/>
                  <a:t> SFR</a:t>
                </a:r>
              </a:p>
              <a:p>
                <a:r>
                  <a:rPr lang="en-US" sz="2000" dirty="0"/>
                  <a:t>There does not appear to be a strong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dependence for the trend once it reaches a </a:t>
                </a:r>
                <a:r>
                  <a:rPr lang="en-US" sz="2000"/>
                  <a:t>certain value.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37642A-87E3-FBC8-DB11-12847EB48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0389" y="2630161"/>
                <a:ext cx="4080880" cy="3546801"/>
              </a:xfrm>
              <a:blipFill>
                <a:blip r:embed="rId2"/>
                <a:stretch>
                  <a:fillRect l="-1345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3182695B-DE63-4968-AFAC-01E6BA21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78" y="640091"/>
            <a:ext cx="682716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2404-4627-4738-BE69-52B7C54F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en-US" sz="4000" dirty="0"/>
              <a:t>Changes in Feedback Parameters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37642A-87E3-FBC8-DB11-12847EB4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>
            <a:normAutofit/>
          </a:bodyPr>
          <a:lstStyle/>
          <a:p>
            <a:r>
              <a:rPr lang="en-US" sz="2000" dirty="0"/>
              <a:t>Δ refers to subtracting High </a:t>
            </a:r>
            <a:r>
              <a:rPr lang="en-US" sz="2000" dirty="0" err="1"/>
              <a:t>Overdensity</a:t>
            </a:r>
            <a:r>
              <a:rPr lang="en-US" sz="2000" dirty="0"/>
              <a:t> from Low </a:t>
            </a:r>
            <a:r>
              <a:rPr lang="en-US" sz="2000" dirty="0" err="1"/>
              <a:t>Overdensity</a:t>
            </a:r>
            <a:r>
              <a:rPr lang="en-US" sz="2000" dirty="0"/>
              <a:t> SFR</a:t>
            </a:r>
          </a:p>
          <a:p>
            <a:r>
              <a:rPr lang="en-US" sz="2000" dirty="0"/>
              <a:t>As we increase the stellar mass of the galaxies, AGN2 feedback becomes increasingly effective</a:t>
            </a:r>
          </a:p>
          <a:p>
            <a:endParaRPr lang="en-US" sz="2000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EA3373A-BA32-5F58-9690-BCB33AE8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89" y="677812"/>
            <a:ext cx="5870560" cy="53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4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D501-BB2E-4EDC-B344-031A0A50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Cosmic Web Filaments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B93C-1545-4829-AD50-2D996B4B4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are also investigating the correlation between a galaxy’s SFR and its proximity to its closest cosmic web filament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521259-821F-62F6-7D09-4E338B335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1526" y="34925"/>
            <a:ext cx="3768437" cy="68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SIMBA CV_0</a:t>
            </a:r>
          </a:p>
        </p:txBody>
      </p:sp>
      <p:pic>
        <p:nvPicPr>
          <p:cNvPr id="11" name="Picture Placeholder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29178AA-AC22-43FD-D0E7-BF46458502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36" y="1125414"/>
            <a:ext cx="6352802" cy="5595671"/>
          </a:xfrm>
        </p:spPr>
      </p:pic>
    </p:spTree>
    <p:extLst>
      <p:ext uri="{BB962C8B-B14F-4D97-AF65-F5344CB8AC3E}">
        <p14:creationId xmlns:p14="http://schemas.microsoft.com/office/powerpoint/2010/main" val="220108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D501-BB2E-4EDC-B344-031A0A50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Cosmic Web Filaments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B93C-1545-4829-AD50-2D996B4B4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have also investigated the correlation between a galaxy’s SFR and its proximity to its closest cosmic web filament</a:t>
            </a:r>
          </a:p>
          <a:p>
            <a:r>
              <a:rPr lang="en-US" sz="2000" dirty="0"/>
              <a:t>This plot depicts the skeleton of filaments for the snapshot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521259-821F-62F6-7D09-4E338B335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1526" y="34925"/>
            <a:ext cx="3768437" cy="68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SIMBA CV_0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25A83CE-CAB0-4574-DE0E-10386BC6A4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7" r="-6287"/>
          <a:stretch/>
        </p:blipFill>
        <p:spPr>
          <a:xfrm>
            <a:off x="5180012" y="992188"/>
            <a:ext cx="7235748" cy="5713412"/>
          </a:xfrm>
        </p:spPr>
      </p:pic>
    </p:spTree>
    <p:extLst>
      <p:ext uri="{BB962C8B-B14F-4D97-AF65-F5344CB8AC3E}">
        <p14:creationId xmlns:p14="http://schemas.microsoft.com/office/powerpoint/2010/main" val="242092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7FBC-2D24-4225-976E-E13D87E6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FE7C-1792-41E4-B4A8-49A666969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700"/>
              <a:t>In order to investigate SFR as a function of location in the cosmic web, we find the distance between each galaxy and its nearest neighbor filament segment. </a:t>
            </a:r>
          </a:p>
          <a:p>
            <a:r>
              <a:rPr lang="en-US" sz="1700"/>
              <a:t>To find this distance, we take the position of a segment to be that of its midpoint</a:t>
            </a:r>
          </a:p>
          <a:p>
            <a:r>
              <a:rPr lang="en-US" sz="1700"/>
              <a:t>We then separate the galaxies into two categories: Closer to its nearest filament and farther from its nearest filament relative to the median distance in each mass bin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1E068-547A-926F-58F7-AEF54749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50" y="807593"/>
            <a:ext cx="5887155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227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D228-E8FD-484B-B194-48EFCA82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	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A79604-DA72-22C0-88AC-D0D343163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Galaxies who live farther away from their nearest neighbor filament have higher SFR</a:t>
            </a:r>
          </a:p>
          <a:p>
            <a:endParaRPr lang="en-US" sz="2000" dirty="0"/>
          </a:p>
          <a:p>
            <a:r>
              <a:rPr lang="en-US" sz="2000" dirty="0"/>
              <a:t>This parallels the </a:t>
            </a:r>
            <a:r>
              <a:rPr lang="en-US" sz="2000" dirty="0" err="1"/>
              <a:t>overdensity</a:t>
            </a:r>
            <a:r>
              <a:rPr lang="en-US" sz="2000" dirty="0"/>
              <a:t> trend </a:t>
            </a:r>
          </a:p>
          <a:p>
            <a:endParaRPr lang="en-US" sz="2000" dirty="0"/>
          </a:p>
          <a:p>
            <a:r>
              <a:rPr lang="en-US" sz="2000" dirty="0"/>
              <a:t>Results are still in the early stages, and we plan to average the data from all 27 CV simulations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E895-D232-97FC-3D9C-14C82E15D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5371" y="548713"/>
            <a:ext cx="2940149" cy="893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SIMBA CV 0</a:t>
            </a:r>
          </a:p>
        </p:txBody>
      </p:sp>
      <p:pic>
        <p:nvPicPr>
          <p:cNvPr id="7" name="Picture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4C9BD9A6-93B4-0A10-A223-26494D7DEE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15" y="987425"/>
            <a:ext cx="6935168" cy="4991797"/>
          </a:xfrm>
        </p:spPr>
      </p:pic>
    </p:spTree>
    <p:extLst>
      <p:ext uri="{BB962C8B-B14F-4D97-AF65-F5344CB8AC3E}">
        <p14:creationId xmlns:p14="http://schemas.microsoft.com/office/powerpoint/2010/main" val="351297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00CDA-54A6-C044-31C3-C863C1F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en-US" sz="4000"/>
              <a:t>SIMBA vs IllustrisTNG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464AF8-1DFE-26AC-0219-4777B4C24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Comparing CV_0 sims for SIMBA and TNG</a:t>
            </a:r>
          </a:p>
          <a:p>
            <a:r>
              <a:rPr lang="en-US" sz="2000" dirty="0"/>
              <a:t>The trend appears to be stronger for the TNG simulation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71E7446-14F4-CB66-F17B-627F5414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69" y="2718154"/>
            <a:ext cx="5614113" cy="4004527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FFEF14C-1E73-9284-32DF-73A0DCAF5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3" y="2718154"/>
            <a:ext cx="5724682" cy="41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B331-9479-E94C-775B-F1735E9A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765F1-C952-6C26-CDBC-9AB5157B8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found direct correlations between galaxy SFR and large-scale environment as well as how these correlations are affected by varying initial conditions using CAMELS</a:t>
                </a:r>
              </a:p>
              <a:p>
                <a:r>
                  <a:rPr lang="en-US" dirty="0"/>
                  <a:t>We also wish to further investigate how the previously depicted relationships between SFR and large-scale environment are affected by changes in cosmological and feedback parameters besides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and AGN2.</a:t>
                </a:r>
              </a:p>
              <a:p>
                <a:r>
                  <a:rPr lang="en-US" dirty="0"/>
                  <a:t>Future work will involve investigating the alignments between cosmic web filaments and galaxy spin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765F1-C952-6C26-CDBC-9AB5157B8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30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575C-64BF-4A80-9BD0-AB7193C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5B3269-9C5E-90EC-508B-D4D680A4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Investigating the relationships between SFR, Stellar Mass, and Galaxy Densities, is important to understand the main factors driving galaxy evolution.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can use CAMELS to study the impact of environment on galaxy evolution and how it depends on feedback parameters and model implementation</a:t>
            </a:r>
          </a:p>
          <a:p>
            <a:r>
              <a:rPr lang="en-US" sz="2000" dirty="0"/>
              <a:t>Kauffmann G., White S. D. M., Heckman T. M., </a:t>
            </a:r>
            <a:r>
              <a:rPr lang="en-US" sz="2000" dirty="0" err="1"/>
              <a:t>Ménard</a:t>
            </a:r>
            <a:r>
              <a:rPr lang="en-US" sz="2000" dirty="0"/>
              <a:t> B., </a:t>
            </a:r>
            <a:r>
              <a:rPr lang="en-US" sz="2000" dirty="0" err="1"/>
              <a:t>Brinchmann</a:t>
            </a:r>
            <a:r>
              <a:rPr lang="en-US" sz="2000" dirty="0"/>
              <a:t> J., </a:t>
            </a:r>
            <a:r>
              <a:rPr lang="en-US" sz="2000" dirty="0" err="1"/>
              <a:t>Charlot</a:t>
            </a:r>
            <a:r>
              <a:rPr lang="en-US" sz="2000" dirty="0"/>
              <a:t> S., Tremonti C., Brinkmann J., 2004, MNRAS, 353, 713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CB96A-10C2-028D-BFE3-687F7A1E4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2997"/>
            <a:ext cx="4612166" cy="3190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179AD9-C71D-1C1E-3DE1-3C43B356BB4E}"/>
                  </a:ext>
                </a:extLst>
              </p:cNvPr>
              <p:cNvSpPr txBox="1"/>
              <p:nvPr/>
            </p:nvSpPr>
            <p:spPr>
              <a:xfrm>
                <a:off x="6096000" y="4091527"/>
                <a:ext cx="48768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“The fraction of the total stellar mass in the local Universe contained in galaxies as a function of 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.” “The different </a:t>
                </a:r>
                <a:r>
                  <a:rPr lang="en-US" dirty="0" err="1"/>
                  <a:t>colour</a:t>
                </a:r>
                <a:r>
                  <a:rPr lang="en-US" dirty="0"/>
                  <a:t> lines represent the different density bins as follows: cyan, 0 or 1 </a:t>
                </a:r>
                <a:r>
                  <a:rPr lang="en-US" dirty="0" err="1"/>
                  <a:t>neighbour</a:t>
                </a:r>
                <a:r>
                  <a:rPr lang="en-US" dirty="0"/>
                  <a:t>; blue, 2–3 </a:t>
                </a:r>
                <a:r>
                  <a:rPr lang="en-US" dirty="0" err="1"/>
                  <a:t>neighbours</a:t>
                </a:r>
                <a:r>
                  <a:rPr lang="en-US" dirty="0"/>
                  <a:t>; green, 4–6 </a:t>
                </a:r>
                <a:r>
                  <a:rPr lang="en-US" dirty="0" err="1"/>
                  <a:t>neighbours</a:t>
                </a:r>
                <a:r>
                  <a:rPr lang="en-US" dirty="0"/>
                  <a:t>; black, 7–11 </a:t>
                </a:r>
                <a:r>
                  <a:rPr lang="en-US" dirty="0" err="1"/>
                  <a:t>neighbours</a:t>
                </a:r>
                <a:r>
                  <a:rPr lang="en-US" dirty="0"/>
                  <a:t>; red, more than 12 </a:t>
                </a:r>
                <a:r>
                  <a:rPr lang="en-US" dirty="0" err="1"/>
                  <a:t>neighbours</a:t>
                </a:r>
                <a:r>
                  <a:rPr lang="en-US" dirty="0"/>
                  <a:t>.”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179AD9-C71D-1C1E-3DE1-3C43B356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91527"/>
                <a:ext cx="4876800" cy="2031325"/>
              </a:xfrm>
              <a:prstGeom prst="rect">
                <a:avLst/>
              </a:prstGeom>
              <a:blipFill>
                <a:blip r:embed="rId3"/>
                <a:stretch>
                  <a:fillRect l="-1000" t="-1502" r="-500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9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ECE88-78DA-49EB-A4DE-4DCE8916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337625"/>
            <a:ext cx="3137094" cy="68931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SIMBA 1P_5</a:t>
            </a: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18AD-2811-42F7-B5F4-6CD725C0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384000" cy="3844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The plot represents the impact of environment for a representative CAMELS-SIMBA simulation 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Colors represent galaxy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sSFR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circles represent the virial radii of central galaxies, and + signs represent satellites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The most massive halos and their satellites tend to be quenched</a:t>
            </a:r>
          </a:p>
        </p:txBody>
      </p:sp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74AB60F8-0D06-C257-E7B9-4861C5F34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40" y="1505452"/>
            <a:ext cx="5645703" cy="49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206DC-8A4D-43D3-8413-294AD82B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Defining Galaxy Overdensity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6FE8F-8726-48F6-A3A6-86715216B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 fontScale="92500" lnSpcReduction="10000"/>
              </a:bodyPr>
              <a:lstStyle/>
              <a:p>
                <a:r>
                  <a:rPr lang="en-US" sz="2200" dirty="0"/>
                  <a:t>Used to quantify a galaxy’s proximity to its nearest neighbor galaxies</a:t>
                </a:r>
              </a:p>
              <a:p>
                <a:r>
                  <a:rPr lang="en-US" sz="2200" dirty="0"/>
                  <a:t>We first measure the distance between a galaxy and its 10</a:t>
                </a:r>
                <a:r>
                  <a:rPr lang="en-US" sz="2200" baseline="30000" dirty="0"/>
                  <a:t>th</a:t>
                </a:r>
                <a:r>
                  <a:rPr lang="en-US" sz="2200" dirty="0"/>
                  <a:t> nearest neighbor, R</a:t>
                </a:r>
              </a:p>
              <a:p>
                <a:r>
                  <a:rPr lang="en-US" sz="2200" dirty="0"/>
                  <a:t>R is then considered the radius of a hypothetical sphere which encompasses the galaxy’s 10 nearest neighbor galaxies.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𝑔𝑎𝑙𝑎𝑥𝑖𝑒𝑠</m:t>
                        </m:r>
                      </m:num>
                      <m:den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/>
              </a:p>
              <a:p>
                <a:r>
                  <a:rPr lang="en-US" sz="2200" dirty="0"/>
                  <a:t>We normalize this quantity by dividing by the average galaxy density of the full simulation volume,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/>
              </a:p>
              <a:p>
                <a:r>
                  <a:rPr lang="nl-NL" sz="2200" dirty="0"/>
                  <a:t>van de Voort, F., Bah´e, Y. M., Bower, R. G., et al. 2017, MNRAS, 466, 3460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6FE8F-8726-48F6-A3A6-86715216B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565" t="-1197" r="-502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0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E219-B2B7-4D59-B0AB-7101DF6B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Galaxy Overdensity Trends</a:t>
            </a:r>
          </a:p>
        </p:txBody>
      </p:sp>
      <p:pic>
        <p:nvPicPr>
          <p:cNvPr id="5" name="Picture Placeholder 4" descr="Chart&#10;&#10;Description automatically generated">
            <a:extLst>
              <a:ext uri="{FF2B5EF4-FFF2-40B4-BE49-F238E27FC236}">
                <a16:creationId xmlns:a16="http://schemas.microsoft.com/office/drawing/2014/main" id="{591CE51A-5278-E546-7421-0EA9601064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42" y="987425"/>
            <a:ext cx="6668431" cy="47917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F24F2-0766-4252-B531-04C9279A01E0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Galaxies of similar mass and lower </a:t>
                </a:r>
                <a:r>
                  <a:rPr lang="en-US" sz="2200" dirty="0" err="1"/>
                  <a:t>overdensity</a:t>
                </a:r>
                <a:r>
                  <a:rPr lang="en-US" sz="2200" dirty="0"/>
                  <a:t> have higher star formation rates than their high </a:t>
                </a:r>
                <a:r>
                  <a:rPr lang="en-US" sz="2200" dirty="0" err="1"/>
                  <a:t>overdensity</a:t>
                </a:r>
                <a:r>
                  <a:rPr lang="en-US" sz="2200" dirty="0"/>
                  <a:t> counterparts.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The trend becomes less clear in bins higher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solar masses. Likely due to not having much data for galaxies that massive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F24F2-0766-4252-B531-04C9279A0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016" t="-2080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87F97C-E379-62DC-4961-365B893BA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4925"/>
            <a:ext cx="4486419" cy="91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SIMBA CV Set: Combining 27 simulations with fiducial parameters and different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3911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88286-BA5C-40BD-AB03-24944677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en-US" sz="4000" dirty="0"/>
              <a:t>Centrals vs.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8CE4-4476-4D17-903F-9DEB82EE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When investigating this relationship for only satellites and only centrals, the trend still holds.</a:t>
            </a:r>
          </a:p>
          <a:p>
            <a:r>
              <a:rPr lang="en-US" sz="2000" dirty="0"/>
              <a:t>The difference in SFR for central galaxies is notably less significant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E1AE89E-7085-84C1-8DA5-0357300C7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468983"/>
            <a:ext cx="5167185" cy="3617028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962F01B-93A0-BDD5-2A48-278FFE323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94" y="2507736"/>
            <a:ext cx="5167185" cy="35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3365135-AF5A-610A-993E-FC415AAC0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1844675"/>
            <a:ext cx="5121275" cy="4449763"/>
          </a:xfr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662B99B-B551-C4FB-E036-1CB6CF68C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1844675"/>
            <a:ext cx="5043488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03082-75C4-5BBA-91AD-F287D4E5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SIMBA 1P_5 vs. IllustrisTNG 1P_5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263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E2E41-3A88-88DF-5F18-F11DC9BC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SIMBA vs. IllustrisTNG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AACA9-618B-A024-6D1B-18EF2A16D8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45336" y="506727"/>
                <a:ext cx="6609921" cy="1526741"/>
              </a:xfrm>
            </p:spPr>
            <p:txBody>
              <a:bodyPr anchor="ctr">
                <a:normAutofit fontScale="85000" lnSpcReduction="10000"/>
              </a:bodyPr>
              <a:lstStyle/>
              <a:p>
                <a:r>
                  <a:rPr lang="en-US" sz="1900" dirty="0">
                    <a:solidFill>
                      <a:schemeClr val="bg1"/>
                    </a:solidFill>
                  </a:rPr>
                  <a:t>The trend does not appear to be dependent on the model that we use, but it is less clear for galaxies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9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9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10.5</m:t>
                            </m:r>
                            <m:r>
                              <a:rPr lang="en-US" sz="1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dirty="0">
                            <a:solidFill>
                              <a:schemeClr val="bg1"/>
                            </a:solidFill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bg1"/>
                    </a:solidFill>
                  </a:rPr>
                  <a:t> in the TNG simulations</a:t>
                </a:r>
              </a:p>
              <a:p>
                <a:r>
                  <a:rPr lang="en-US" sz="1900" dirty="0">
                    <a:solidFill>
                      <a:schemeClr val="bg1"/>
                    </a:solidFill>
                  </a:rPr>
                  <a:t>The noise in the TNG simulations is likely due to not having a lot of data for high mass galaxies</a:t>
                </a:r>
              </a:p>
              <a:p>
                <a:r>
                  <a:rPr lang="en-US" sz="1900" dirty="0">
                    <a:solidFill>
                      <a:schemeClr val="bg1"/>
                    </a:solidFill>
                  </a:rPr>
                  <a:t>The magnitude of </a:t>
                </a:r>
                <a:r>
                  <a:rPr lang="en-US" sz="1900" dirty="0" err="1">
                    <a:solidFill>
                      <a:schemeClr val="bg1"/>
                    </a:solidFill>
                  </a:rPr>
                  <a:t>overdensity</a:t>
                </a:r>
                <a:r>
                  <a:rPr lang="en-US" sz="1900" dirty="0">
                    <a:solidFill>
                      <a:schemeClr val="bg1"/>
                    </a:solidFill>
                  </a:rPr>
                  <a:t> dependence is higher in SIMBA than in TNG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AACA9-618B-A024-6D1B-18EF2A16D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5336" y="506727"/>
                <a:ext cx="6609921" cy="1526741"/>
              </a:xfrm>
              <a:blipFill>
                <a:blip r:embed="rId2"/>
                <a:stretch>
                  <a:fillRect l="-369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2E8603F-0412-E551-B36C-A645F40A3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6" y="2634867"/>
            <a:ext cx="5385967" cy="3870202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30BC97E-BD10-1135-D6FA-B5E266CFF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85" y="2634867"/>
            <a:ext cx="5192078" cy="37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0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2404-4627-4738-BE69-52B7C54F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en-US" sz="4000" dirty="0"/>
              <a:t>Changes in Cosmology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37642A-87E3-FBC8-DB11-12847EB48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0389" y="2630161"/>
                <a:ext cx="4080880" cy="35468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When we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enough, the </a:t>
                </a:r>
                <a:r>
                  <a:rPr lang="en-US" sz="2000" dirty="0" err="1"/>
                  <a:t>overdensity</a:t>
                </a:r>
                <a:r>
                  <a:rPr lang="en-US" sz="2000" dirty="0"/>
                  <a:t> trend can flip.</a:t>
                </a:r>
              </a:p>
              <a:p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=0.1, galaxies with high </a:t>
                </a:r>
                <a:r>
                  <a:rPr lang="en-US" sz="2000" dirty="0" err="1"/>
                  <a:t>overdensity</a:t>
                </a:r>
                <a:r>
                  <a:rPr lang="en-US" sz="2000" dirty="0"/>
                  <a:t> tend to form stars faster than galaxies with low </a:t>
                </a:r>
                <a:r>
                  <a:rPr lang="en-US" sz="2000" dirty="0" err="1"/>
                  <a:t>overdensity</a:t>
                </a:r>
                <a:r>
                  <a:rPr lang="en-US" sz="2000" dirty="0"/>
                  <a:t> and similar mass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737642A-87E3-FBC8-DB11-12847EB48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0389" y="2630161"/>
                <a:ext cx="4080880" cy="3546801"/>
              </a:xfrm>
              <a:blipFill>
                <a:blip r:embed="rId2"/>
                <a:stretch>
                  <a:fillRect l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43F4D-5C8A-0E45-FBBF-1598FCBBB3F8}"/>
                  </a:ext>
                </a:extLst>
              </p:cNvPr>
              <p:cNvSpPr txBox="1"/>
              <p:nvPr/>
            </p:nvSpPr>
            <p:spPr>
              <a:xfrm>
                <a:off x="6096000" y="681037"/>
                <a:ext cx="55695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SIMBA 1P_1_n5: 1P set simulation with the smallest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B43F4D-5C8A-0E45-FBBF-1598FCBB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81037"/>
                <a:ext cx="5569527" cy="830997"/>
              </a:xfrm>
              <a:prstGeom prst="rect">
                <a:avLst/>
              </a:prstGeom>
              <a:blipFill>
                <a:blip r:embed="rId3"/>
                <a:stretch>
                  <a:fillRect l="-1641" t="-5882" r="-65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CC3D4733-8D90-5550-8AD3-2106CC735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27" y="1953490"/>
            <a:ext cx="635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884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The Impact of Large-Scale Environment on Galaxy Evolution in CAMELS</vt:lpstr>
      <vt:lpstr>Introduction</vt:lpstr>
      <vt:lpstr>SIMBA 1P_5</vt:lpstr>
      <vt:lpstr>Defining Galaxy Overdensity</vt:lpstr>
      <vt:lpstr>Galaxy Overdensity Trends</vt:lpstr>
      <vt:lpstr>Centrals vs. Satellites</vt:lpstr>
      <vt:lpstr>SIMBA 1P_5 vs. IllustrisTNG 1P_5</vt:lpstr>
      <vt:lpstr>SIMBA vs. IllustrisTNG</vt:lpstr>
      <vt:lpstr>Changes in Cosmology Parameters</vt:lpstr>
      <vt:lpstr>Changes in Cosmology Parameters</vt:lpstr>
      <vt:lpstr>Changes in Feedback Parameters</vt:lpstr>
      <vt:lpstr>Cosmic Web Filaments</vt:lpstr>
      <vt:lpstr>Cosmic Web Filaments</vt:lpstr>
      <vt:lpstr>PowerPoint Presentation</vt:lpstr>
      <vt:lpstr>  </vt:lpstr>
      <vt:lpstr>SIMBA vs IllustrisTNG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Large-Scale Environment on Galaxy Evolution in CAMELS</dc:title>
  <dc:creator>xaviersims253@gmail.com</dc:creator>
  <cp:lastModifiedBy>xaviersims253@gmail.com</cp:lastModifiedBy>
  <cp:revision>3</cp:revision>
  <dcterms:created xsi:type="dcterms:W3CDTF">2022-11-14T16:26:35Z</dcterms:created>
  <dcterms:modified xsi:type="dcterms:W3CDTF">2022-11-30T11:56:31Z</dcterms:modified>
</cp:coreProperties>
</file>