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607EFF6-A654-4910-87CA-6663218DA6F2}">
  <a:tblStyle styleId="{B607EFF6-A654-4910-87CA-6663218DA6F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3aece9bd71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3aece9bd71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3aece9bd71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3aece9bd71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3aece9bd71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3aece9bd71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3aece9bd71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3aece9bd71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3b4a99805e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3b4a99805e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3aece9bd71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3aece9bd71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3aece9bd71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3aece9bd71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3c30468fc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3c30468fc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3c30468fc2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3c30468fc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3aece9bd71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3aece9bd71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3aece9bd7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3aece9bd7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3b4a99805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3b4a99805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3b4a99805e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3b4a99805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3aece9bd71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3aece9bd71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3aece9bd71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3aece9bd71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3aece9bd71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3aece9bd71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3b07e63e3e_4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3b07e63e3e_4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3aece9bd71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3aece9bd71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3aece9bd7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3aece9bd7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3aece9bd71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3aece9bd71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3b07e63e3e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3b07e63e3e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3b07e63e3e_3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3b07e63e3e_3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3aece9bd71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3aece9bd71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3b07e63e3e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3b07e63e3e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3aece9bd71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3aece9bd7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r>
              <a:rPr lang="it"/>
              <a:t>/21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://drive.google.com/file/d/1ThJqxYb23EXEN8vtmeScuczR1nxA2dKB/view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drive.google.com/file/d/1PChza7lr7OGmfyOj_Xz8hRLoxax2T7iC/view" TargetMode="External"/><Relationship Id="rId4" Type="http://schemas.openxmlformats.org/officeDocument/2006/relationships/image" Target="../media/image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://drive.google.com/file/d/1qqxVWqLKnBz_TsEkWr0noe3mKevatdk2/view" TargetMode="External"/><Relationship Id="rId4" Type="http://schemas.openxmlformats.org/officeDocument/2006/relationships/image" Target="../media/image1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32510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ISM evolution in the SIMBA cosmological simulation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4446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Galaxies in cluster environment</a:t>
            </a: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311700" y="4199050"/>
            <a:ext cx="49368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solidFill>
                  <a:schemeClr val="dk1"/>
                </a:solidFill>
              </a:rPr>
              <a:t>Giuliano Lorenzon</a:t>
            </a:r>
            <a:r>
              <a:rPr lang="it" sz="1200">
                <a:solidFill>
                  <a:schemeClr val="dk1"/>
                </a:solidFill>
              </a:rPr>
              <a:t>, National Center for Nuclear Research (NCBJ)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1"/>
                </a:solidFill>
              </a:rPr>
              <a:t>Ul. Ludwika Pasteura 7, Warszawa (Poland)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1"/>
                </a:solidFill>
              </a:rPr>
              <a:t>giuliano.lorenzon@ncbj.gov.pl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6681550" y="4639150"/>
            <a:ext cx="2331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1"/>
                </a:solidFill>
              </a:rPr>
              <a:t> Image Credits: Krzysztof Lisiecki</a:t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/>
          <p:nvPr>
            <p:ph type="title"/>
          </p:nvPr>
        </p:nvSpPr>
        <p:spPr>
          <a:xfrm>
            <a:off x="311700" y="89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Some statistics on the full sample</a:t>
            </a:r>
            <a:endParaRPr/>
          </a:p>
        </p:txBody>
      </p:sp>
      <p:pic>
        <p:nvPicPr>
          <p:cNvPr id="126" name="Google Shape;126;p22"/>
          <p:cNvPicPr preferRelativeResize="0"/>
          <p:nvPr/>
        </p:nvPicPr>
        <p:blipFill rotWithShape="1">
          <a:blip r:embed="rId3">
            <a:alphaModFix/>
          </a:blip>
          <a:srcRect b="228" l="0" r="0" t="228"/>
          <a:stretch/>
        </p:blipFill>
        <p:spPr>
          <a:xfrm>
            <a:off x="563475" y="745675"/>
            <a:ext cx="3179150" cy="316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8675" y="1620400"/>
            <a:ext cx="3082775" cy="3082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2"/>
          <p:cNvSpPr txBox="1"/>
          <p:nvPr/>
        </p:nvSpPr>
        <p:spPr>
          <a:xfrm>
            <a:off x="440500" y="4125125"/>
            <a:ext cx="34251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it" sz="1000">
                <a:solidFill>
                  <a:schemeClr val="dk1"/>
                </a:solidFill>
              </a:rPr>
              <a:t>The amount of galaxies still star forming at z=0 is much larger in the field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it" sz="1000">
                <a:solidFill>
                  <a:schemeClr val="dk1"/>
                </a:solidFill>
              </a:rPr>
              <a:t>The fraction of galaxies that quenched at z &gt; 2 is quite similar 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29" name="Google Shape;129;p22"/>
          <p:cNvSpPr txBox="1"/>
          <p:nvPr/>
        </p:nvSpPr>
        <p:spPr>
          <a:xfrm>
            <a:off x="5282950" y="423175"/>
            <a:ext cx="3154200" cy="11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it" sz="1100">
                <a:solidFill>
                  <a:schemeClr val="dk1"/>
                </a:solidFill>
              </a:rPr>
              <a:t>DG = Dead, they quench at z ≥ 2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it" sz="1100">
                <a:solidFill>
                  <a:schemeClr val="dk1"/>
                </a:solidFill>
              </a:rPr>
              <a:t>SF  = Still star forming at z~0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it" sz="1100">
                <a:solidFill>
                  <a:schemeClr val="dk1"/>
                </a:solidFill>
              </a:rPr>
              <a:t>GV = In the green valley at z~0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it" sz="1100">
                <a:solidFill>
                  <a:schemeClr val="dk1"/>
                </a:solidFill>
              </a:rPr>
              <a:t>NG = Quench in the range </a:t>
            </a:r>
            <a:r>
              <a:rPr lang="it" sz="1125">
                <a:solidFill>
                  <a:schemeClr val="dk1"/>
                </a:solidFill>
              </a:rPr>
              <a:t>0 ≤ z ≤ 2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it" sz="1100">
                <a:solidFill>
                  <a:schemeClr val="dk1"/>
                </a:solidFill>
              </a:rPr>
              <a:t>QG = Non star forming at </a:t>
            </a:r>
            <a:r>
              <a:rPr lang="it" sz="1100">
                <a:solidFill>
                  <a:schemeClr val="dk1"/>
                </a:solidFill>
              </a:rPr>
              <a:t>z ≥ 2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30" name="Google Shape;130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/>
          <p:nvPr>
            <p:ph type="title"/>
          </p:nvPr>
        </p:nvSpPr>
        <p:spPr>
          <a:xfrm>
            <a:off x="311700" y="151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Fast and slow quenchers</a:t>
            </a:r>
            <a:endParaRPr/>
          </a:p>
        </p:txBody>
      </p:sp>
      <p:sp>
        <p:nvSpPr>
          <p:cNvPr id="136" name="Google Shape;136;p23"/>
          <p:cNvSpPr txBox="1"/>
          <p:nvPr>
            <p:ph idx="1" type="body"/>
          </p:nvPr>
        </p:nvSpPr>
        <p:spPr>
          <a:xfrm>
            <a:off x="6217200" y="1100700"/>
            <a:ext cx="2615100" cy="318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4642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5"/>
              <a:buChar char="●"/>
            </a:pPr>
            <a:r>
              <a:rPr lang="it" sz="1355">
                <a:solidFill>
                  <a:schemeClr val="dk1"/>
                </a:solidFill>
              </a:rPr>
              <a:t>Distribution of </a:t>
            </a:r>
            <a:r>
              <a:rPr lang="it" sz="1355">
                <a:solidFill>
                  <a:schemeClr val="dk1"/>
                </a:solidFill>
              </a:rPr>
              <a:t>quenching</a:t>
            </a:r>
            <a:r>
              <a:rPr lang="it" sz="1355">
                <a:solidFill>
                  <a:schemeClr val="dk1"/>
                </a:solidFill>
              </a:rPr>
              <a:t> time QT over the cosmic time at quenching </a:t>
            </a:r>
            <a:r>
              <a:rPr lang="it" sz="1355">
                <a:solidFill>
                  <a:schemeClr val="dk1"/>
                </a:solidFill>
              </a:rPr>
              <a:t>τ(z</a:t>
            </a:r>
            <a:r>
              <a:rPr baseline="-25000" lang="it" sz="1355">
                <a:solidFill>
                  <a:schemeClr val="dk1"/>
                </a:solidFill>
              </a:rPr>
              <a:t>q</a:t>
            </a:r>
            <a:r>
              <a:rPr lang="it" sz="1355">
                <a:solidFill>
                  <a:schemeClr val="dk1"/>
                </a:solidFill>
              </a:rPr>
              <a:t>)</a:t>
            </a:r>
            <a:endParaRPr sz="1355">
              <a:solidFill>
                <a:schemeClr val="dk1"/>
              </a:solidFill>
            </a:endParaRPr>
          </a:p>
          <a:p>
            <a:pPr indent="-314642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55"/>
              <a:buChar char="●"/>
            </a:pPr>
            <a:r>
              <a:rPr lang="it" sz="1355">
                <a:solidFill>
                  <a:schemeClr val="dk1"/>
                </a:solidFill>
              </a:rPr>
              <a:t>In both environments the peaks are at the same position, consistent with Montero+19 and Zheng+22</a:t>
            </a:r>
            <a:endParaRPr sz="1355">
              <a:solidFill>
                <a:schemeClr val="dk1"/>
              </a:solidFill>
            </a:endParaRPr>
          </a:p>
          <a:p>
            <a:pPr indent="-314642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55"/>
              <a:buChar char="●"/>
            </a:pPr>
            <a:r>
              <a:rPr lang="it" sz="1355">
                <a:solidFill>
                  <a:schemeClr val="dk1"/>
                </a:solidFill>
              </a:rPr>
              <a:t>Larger fraction of slow quencher in the field</a:t>
            </a:r>
            <a:endParaRPr sz="1355">
              <a:solidFill>
                <a:schemeClr val="dk1"/>
              </a:solidFill>
            </a:endParaRPr>
          </a:p>
          <a:p>
            <a:pPr indent="-314642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355"/>
              <a:buChar char="●"/>
            </a:pPr>
            <a:r>
              <a:rPr lang="it" sz="1355">
                <a:solidFill>
                  <a:schemeClr val="dk1"/>
                </a:solidFill>
              </a:rPr>
              <a:t>The dotted line represents the threshold for fast/slow quencers</a:t>
            </a:r>
            <a:endParaRPr sz="1355">
              <a:solidFill>
                <a:schemeClr val="dk1"/>
              </a:solidFill>
            </a:endParaRPr>
          </a:p>
        </p:txBody>
      </p:sp>
      <p:pic>
        <p:nvPicPr>
          <p:cNvPr id="137" name="Google Shape;13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1123000"/>
            <a:ext cx="2844300" cy="28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0525" y="1123000"/>
            <a:ext cx="2844300" cy="284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"/>
          <p:cNvSpPr txBox="1"/>
          <p:nvPr>
            <p:ph type="title"/>
          </p:nvPr>
        </p:nvSpPr>
        <p:spPr>
          <a:xfrm>
            <a:off x="311700" y="74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How does QT influences DGR?</a:t>
            </a:r>
            <a:endParaRPr/>
          </a:p>
        </p:txBody>
      </p:sp>
      <p:pic>
        <p:nvPicPr>
          <p:cNvPr id="145" name="Google Shape;14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882725"/>
            <a:ext cx="5403325" cy="270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4"/>
          <p:cNvSpPr txBox="1"/>
          <p:nvPr>
            <p:ph idx="1" type="body"/>
          </p:nvPr>
        </p:nvSpPr>
        <p:spPr>
          <a:xfrm>
            <a:off x="5620225" y="862750"/>
            <a:ext cx="3377700" cy="286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it" sz="1400">
                <a:solidFill>
                  <a:schemeClr val="dk1"/>
                </a:solidFill>
              </a:rPr>
              <a:t>On x-axes the quenching time (QT)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it" sz="1400">
                <a:solidFill>
                  <a:schemeClr val="dk1"/>
                </a:solidFill>
              </a:rPr>
              <a:t>On the y-axes the Dust to Gas Ratio (DGR) right after the quenching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it" sz="1400">
                <a:solidFill>
                  <a:schemeClr val="dk1"/>
                </a:solidFill>
              </a:rPr>
              <a:t>Two distinct regions are visible at the </a:t>
            </a:r>
            <a:r>
              <a:rPr lang="it" sz="1400">
                <a:solidFill>
                  <a:schemeClr val="dk1"/>
                </a:solidFill>
              </a:rPr>
              <a:t>typical</a:t>
            </a:r>
            <a:r>
              <a:rPr lang="it" sz="1400">
                <a:solidFill>
                  <a:schemeClr val="dk1"/>
                </a:solidFill>
              </a:rPr>
              <a:t> value of DGR of 0.01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●"/>
            </a:pPr>
            <a:r>
              <a:rPr lang="it" sz="1400">
                <a:solidFill>
                  <a:schemeClr val="dk1"/>
                </a:solidFill>
              </a:rPr>
              <a:t>There is an effect of QT! 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147" name="Google Shape;147;p24"/>
          <p:cNvSpPr txBox="1"/>
          <p:nvPr>
            <p:ph idx="1" type="body"/>
          </p:nvPr>
        </p:nvSpPr>
        <p:spPr>
          <a:xfrm>
            <a:off x="1777350" y="3823450"/>
            <a:ext cx="4755900" cy="7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it" sz="2200">
                <a:solidFill>
                  <a:srgbClr val="FF0000"/>
                </a:solidFill>
              </a:rPr>
              <a:t>What are the two clumps?</a:t>
            </a:r>
            <a:endParaRPr sz="2200">
              <a:solidFill>
                <a:srgbClr val="FF0000"/>
              </a:solidFill>
            </a:endParaRPr>
          </a:p>
        </p:txBody>
      </p:sp>
      <p:sp>
        <p:nvSpPr>
          <p:cNvPr id="148" name="Google Shape;148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5"/>
          <p:cNvSpPr txBox="1"/>
          <p:nvPr>
            <p:ph type="title"/>
          </p:nvPr>
        </p:nvSpPr>
        <p:spPr>
          <a:xfrm>
            <a:off x="311700" y="74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…Masses! Are they the key?</a:t>
            </a:r>
            <a:endParaRPr/>
          </a:p>
        </p:txBody>
      </p:sp>
      <p:sp>
        <p:nvSpPr>
          <p:cNvPr id="154" name="Google Shape;154;p25"/>
          <p:cNvSpPr txBox="1"/>
          <p:nvPr>
            <p:ph idx="1" type="body"/>
          </p:nvPr>
        </p:nvSpPr>
        <p:spPr>
          <a:xfrm>
            <a:off x="5926575" y="957100"/>
            <a:ext cx="3177000" cy="204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it" sz="1300">
                <a:solidFill>
                  <a:schemeClr val="dk1"/>
                </a:solidFill>
              </a:rPr>
              <a:t>On the colorbar now there is the median value of the stellar mass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it" sz="1300">
                <a:solidFill>
                  <a:schemeClr val="dk1"/>
                </a:solidFill>
              </a:rPr>
              <a:t>Net distinction form masses lower than 10</a:t>
            </a:r>
            <a:r>
              <a:rPr baseline="30000" lang="it" sz="1300">
                <a:solidFill>
                  <a:schemeClr val="dk1"/>
                </a:solidFill>
              </a:rPr>
              <a:t>10</a:t>
            </a:r>
            <a:r>
              <a:rPr lang="it" sz="1300">
                <a:solidFill>
                  <a:schemeClr val="dk1"/>
                </a:solidFill>
              </a:rPr>
              <a:t> M</a:t>
            </a:r>
            <a:r>
              <a:rPr baseline="-25000" lang="it" sz="1300">
                <a:solidFill>
                  <a:schemeClr val="dk1"/>
                </a:solidFill>
              </a:rPr>
              <a:t>sun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300"/>
              <a:buChar char="●"/>
            </a:pPr>
            <a:r>
              <a:rPr lang="it" sz="1300">
                <a:solidFill>
                  <a:schemeClr val="dk1"/>
                </a:solidFill>
              </a:rPr>
              <a:t>Low mass galaxies have typical values of DGR and quench slowly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155" name="Google Shape;15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275" y="933500"/>
            <a:ext cx="5591300" cy="279565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5"/>
          <p:cNvSpPr txBox="1"/>
          <p:nvPr>
            <p:ph idx="1" type="body"/>
          </p:nvPr>
        </p:nvSpPr>
        <p:spPr>
          <a:xfrm>
            <a:off x="1530625" y="4015100"/>
            <a:ext cx="4529700" cy="77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it" sz="2800">
                <a:solidFill>
                  <a:srgbClr val="FF0000"/>
                </a:solidFill>
              </a:rPr>
              <a:t>Does the DGR evolve?</a:t>
            </a:r>
            <a:endParaRPr sz="2800">
              <a:solidFill>
                <a:srgbClr val="FF0000"/>
              </a:solidFill>
            </a:endParaRPr>
          </a:p>
        </p:txBody>
      </p:sp>
      <p:sp>
        <p:nvSpPr>
          <p:cNvPr id="157" name="Google Shape;157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/>
          <p:nvPr>
            <p:ph type="title"/>
          </p:nvPr>
        </p:nvSpPr>
        <p:spPr>
          <a:xfrm>
            <a:off x="311700" y="100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Measuring the last breath</a:t>
            </a:r>
            <a:endParaRPr/>
          </a:p>
        </p:txBody>
      </p:sp>
      <p:sp>
        <p:nvSpPr>
          <p:cNvPr id="163" name="Google Shape;163;p26"/>
          <p:cNvSpPr txBox="1"/>
          <p:nvPr>
            <p:ph idx="1" type="body"/>
          </p:nvPr>
        </p:nvSpPr>
        <p:spPr>
          <a:xfrm>
            <a:off x="311700" y="882450"/>
            <a:ext cx="4014600" cy="386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</a:rPr>
              <a:t>How long does it take for a quenched galaxy to completely </a:t>
            </a:r>
            <a:r>
              <a:rPr lang="it" sz="1600">
                <a:solidFill>
                  <a:schemeClr val="dk1"/>
                </a:solidFill>
              </a:rPr>
              <a:t>exhausting</a:t>
            </a:r>
            <a:r>
              <a:rPr lang="it" sz="1600">
                <a:solidFill>
                  <a:schemeClr val="dk1"/>
                </a:solidFill>
              </a:rPr>
              <a:t> the H</a:t>
            </a:r>
            <a:r>
              <a:rPr baseline="-25000" lang="it" sz="1600">
                <a:solidFill>
                  <a:schemeClr val="dk1"/>
                </a:solidFill>
              </a:rPr>
              <a:t>2</a:t>
            </a:r>
            <a:r>
              <a:rPr lang="it" sz="1600">
                <a:solidFill>
                  <a:schemeClr val="dk1"/>
                </a:solidFill>
              </a:rPr>
              <a:t>?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it" sz="1600">
                <a:solidFill>
                  <a:schemeClr val="dk1"/>
                </a:solidFill>
              </a:rPr>
              <a:t>τ</a:t>
            </a:r>
            <a:r>
              <a:rPr baseline="-25000" lang="it" sz="1600">
                <a:solidFill>
                  <a:schemeClr val="dk1"/>
                </a:solidFill>
              </a:rPr>
              <a:t>q</a:t>
            </a:r>
            <a:r>
              <a:rPr lang="it" sz="1600">
                <a:solidFill>
                  <a:schemeClr val="dk1"/>
                </a:solidFill>
              </a:rPr>
              <a:t>(z) = cosmic time at quenching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it" sz="1600">
                <a:solidFill>
                  <a:schemeClr val="dk1"/>
                </a:solidFill>
              </a:rPr>
              <a:t>τ</a:t>
            </a:r>
            <a:r>
              <a:rPr baseline="-25000" lang="it" sz="1600">
                <a:solidFill>
                  <a:schemeClr val="dk1"/>
                </a:solidFill>
              </a:rPr>
              <a:t>H2</a:t>
            </a:r>
            <a:r>
              <a:rPr lang="it" sz="1600">
                <a:solidFill>
                  <a:schemeClr val="dk1"/>
                </a:solidFill>
              </a:rPr>
              <a:t>(z) = cosmic time at H</a:t>
            </a:r>
            <a:r>
              <a:rPr baseline="-25000" lang="it" sz="1600">
                <a:solidFill>
                  <a:schemeClr val="dk1"/>
                </a:solidFill>
              </a:rPr>
              <a:t>2</a:t>
            </a:r>
            <a:r>
              <a:rPr lang="it" sz="1600">
                <a:solidFill>
                  <a:schemeClr val="dk1"/>
                </a:solidFill>
              </a:rPr>
              <a:t> exhaustion</a:t>
            </a:r>
            <a:r>
              <a:rPr baseline="-25000" lang="it" sz="1600">
                <a:solidFill>
                  <a:schemeClr val="dk1"/>
                </a:solidFill>
              </a:rPr>
              <a:t> 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it" sz="1600">
                <a:solidFill>
                  <a:schemeClr val="dk1"/>
                </a:solidFill>
              </a:rPr>
              <a:t>Lower dust fractions are reached with longer timescales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●"/>
            </a:pPr>
            <a:r>
              <a:rPr lang="it" sz="1600">
                <a:solidFill>
                  <a:schemeClr val="dk1"/>
                </a:solidFill>
              </a:rPr>
              <a:t>Higher mass galaxies reach lower dust fractions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164" name="Google Shape;16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4125" y="152025"/>
            <a:ext cx="4355824" cy="2323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4075" y="2554100"/>
            <a:ext cx="4355824" cy="2323104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7"/>
          <p:cNvSpPr txBox="1"/>
          <p:nvPr>
            <p:ph type="title"/>
          </p:nvPr>
        </p:nvSpPr>
        <p:spPr>
          <a:xfrm>
            <a:off x="311700" y="74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The situation at the galaxy’s death</a:t>
            </a:r>
            <a:endParaRPr/>
          </a:p>
        </p:txBody>
      </p:sp>
      <p:sp>
        <p:nvSpPr>
          <p:cNvPr id="172" name="Google Shape;172;p27"/>
          <p:cNvSpPr txBox="1"/>
          <p:nvPr>
            <p:ph idx="1" type="body"/>
          </p:nvPr>
        </p:nvSpPr>
        <p:spPr>
          <a:xfrm>
            <a:off x="5864825" y="1021725"/>
            <a:ext cx="2967600" cy="35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it" sz="1500">
                <a:solidFill>
                  <a:schemeClr val="dk1"/>
                </a:solidFill>
              </a:rPr>
              <a:t>Galaxies are already quenched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it" sz="1500">
                <a:solidFill>
                  <a:schemeClr val="dk1"/>
                </a:solidFill>
              </a:rPr>
              <a:t>No measurable fraction of H</a:t>
            </a:r>
            <a:r>
              <a:rPr baseline="-25000" lang="it" sz="1500">
                <a:solidFill>
                  <a:schemeClr val="dk1"/>
                </a:solidFill>
              </a:rPr>
              <a:t>2</a:t>
            </a:r>
            <a:r>
              <a:rPr lang="it" sz="1500">
                <a:solidFill>
                  <a:schemeClr val="dk1"/>
                </a:solidFill>
              </a:rPr>
              <a:t> 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it" sz="1500">
                <a:solidFill>
                  <a:schemeClr val="dk1"/>
                </a:solidFill>
              </a:rPr>
              <a:t>slow quenching </a:t>
            </a:r>
            <a:r>
              <a:rPr lang="it" sz="1500">
                <a:solidFill>
                  <a:schemeClr val="dk1"/>
                </a:solidFill>
              </a:rPr>
              <a:t>galaxies</a:t>
            </a:r>
            <a:r>
              <a:rPr lang="it" sz="1500">
                <a:solidFill>
                  <a:schemeClr val="dk1"/>
                </a:solidFill>
              </a:rPr>
              <a:t> are still largely populating the normal DGR region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it" sz="1500">
                <a:solidFill>
                  <a:schemeClr val="dk1"/>
                </a:solidFill>
              </a:rPr>
              <a:t>The tail of fast quenchers with high dust content and high mass disappeared</a:t>
            </a:r>
            <a:endParaRPr sz="15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000"/>
              </a:spcBef>
              <a:spcAft>
                <a:spcPts val="120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173" name="Google Shape;173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1021725"/>
            <a:ext cx="5586900" cy="279345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8"/>
          <p:cNvSpPr txBox="1"/>
          <p:nvPr>
            <p:ph type="title"/>
          </p:nvPr>
        </p:nvSpPr>
        <p:spPr>
          <a:xfrm>
            <a:off x="311700" y="74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Does the mass </a:t>
            </a:r>
            <a:r>
              <a:rPr lang="it"/>
              <a:t>distribution</a:t>
            </a:r>
            <a:r>
              <a:rPr lang="it"/>
              <a:t> still holds?</a:t>
            </a:r>
            <a:endParaRPr/>
          </a:p>
        </p:txBody>
      </p:sp>
      <p:pic>
        <p:nvPicPr>
          <p:cNvPr id="180" name="Google Shape;18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9675" y="973225"/>
            <a:ext cx="6605650" cy="330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9"/>
          <p:cNvSpPr txBox="1"/>
          <p:nvPr>
            <p:ph type="title"/>
          </p:nvPr>
        </p:nvSpPr>
        <p:spPr>
          <a:xfrm>
            <a:off x="311700" y="166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What about the dust?</a:t>
            </a:r>
            <a:endParaRPr/>
          </a:p>
        </p:txBody>
      </p:sp>
      <p:sp>
        <p:nvSpPr>
          <p:cNvPr id="187" name="Google Shape;187;p29"/>
          <p:cNvSpPr txBox="1"/>
          <p:nvPr>
            <p:ph idx="1" type="body"/>
          </p:nvPr>
        </p:nvSpPr>
        <p:spPr>
          <a:xfrm>
            <a:off x="236250" y="1018875"/>
            <a:ext cx="3084600" cy="349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it" sz="1300">
                <a:solidFill>
                  <a:schemeClr val="dk1"/>
                </a:solidFill>
              </a:rPr>
              <a:t>Molecular gas fraction is decreasing 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it" sz="1300">
                <a:solidFill>
                  <a:schemeClr val="dk1"/>
                </a:solidFill>
              </a:rPr>
              <a:t>Again two distinct regions affected by the mass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it" sz="1300">
                <a:solidFill>
                  <a:schemeClr val="dk1"/>
                </a:solidFill>
              </a:rPr>
              <a:t>Galaxies with 10</a:t>
            </a:r>
            <a:r>
              <a:rPr baseline="30000" lang="it" sz="1300">
                <a:solidFill>
                  <a:schemeClr val="dk1"/>
                </a:solidFill>
              </a:rPr>
              <a:t>10</a:t>
            </a:r>
            <a:r>
              <a:rPr lang="it" sz="1300">
                <a:solidFill>
                  <a:schemeClr val="dk1"/>
                </a:solidFill>
              </a:rPr>
              <a:t> ≤ M</a:t>
            </a:r>
            <a:r>
              <a:rPr baseline="-25000" lang="it" sz="1300">
                <a:solidFill>
                  <a:schemeClr val="dk1"/>
                </a:solidFill>
              </a:rPr>
              <a:t>sun </a:t>
            </a:r>
            <a:r>
              <a:rPr lang="it" sz="1300">
                <a:solidFill>
                  <a:schemeClr val="dk1"/>
                </a:solidFill>
              </a:rPr>
              <a:t>≤ 10</a:t>
            </a:r>
            <a:r>
              <a:rPr baseline="30000" lang="it" sz="1300">
                <a:solidFill>
                  <a:schemeClr val="dk1"/>
                </a:solidFill>
              </a:rPr>
              <a:t>11</a:t>
            </a:r>
            <a:r>
              <a:rPr lang="it" sz="1300">
                <a:solidFill>
                  <a:schemeClr val="dk1"/>
                </a:solidFill>
              </a:rPr>
              <a:t> can have stable fraction of dust while exhausting H</a:t>
            </a:r>
            <a:r>
              <a:rPr baseline="-25000" lang="it" sz="1300">
                <a:solidFill>
                  <a:schemeClr val="dk1"/>
                </a:solidFill>
              </a:rPr>
              <a:t>2</a:t>
            </a:r>
            <a:endParaRPr sz="12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300"/>
              <a:buChar char="●"/>
            </a:pPr>
            <a:r>
              <a:rPr lang="it" sz="1300">
                <a:solidFill>
                  <a:schemeClr val="dk1"/>
                </a:solidFill>
              </a:rPr>
              <a:t>No dependence with time!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188" name="Google Shape;188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189" name="Google Shape;18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0750" y="899025"/>
            <a:ext cx="5313827" cy="297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0"/>
          <p:cNvSpPr txBox="1"/>
          <p:nvPr>
            <p:ph type="title"/>
          </p:nvPr>
        </p:nvSpPr>
        <p:spPr>
          <a:xfrm>
            <a:off x="278700" y="2140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Is dust </a:t>
            </a:r>
            <a:r>
              <a:rPr lang="it"/>
              <a:t>destroyed</a:t>
            </a:r>
            <a:r>
              <a:rPr lang="it"/>
              <a:t> more </a:t>
            </a:r>
            <a:r>
              <a:rPr lang="it"/>
              <a:t>efficiently</a:t>
            </a:r>
            <a:r>
              <a:rPr lang="it"/>
              <a:t> than gas?</a:t>
            </a:r>
            <a:endParaRPr/>
          </a:p>
        </p:txBody>
      </p:sp>
      <p:sp>
        <p:nvSpPr>
          <p:cNvPr id="195" name="Google Shape;195;p30"/>
          <p:cNvSpPr txBox="1"/>
          <p:nvPr>
            <p:ph idx="1" type="body"/>
          </p:nvPr>
        </p:nvSpPr>
        <p:spPr>
          <a:xfrm>
            <a:off x="5989650" y="1076750"/>
            <a:ext cx="3031500" cy="304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it" sz="1700">
                <a:solidFill>
                  <a:schemeClr val="dk1"/>
                </a:solidFill>
              </a:rPr>
              <a:t>Deviation from linearity at large times for exhaustion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it" sz="1700">
                <a:solidFill>
                  <a:schemeClr val="dk1"/>
                </a:solidFill>
              </a:rPr>
              <a:t>Larger masses seem to destroy dust more efficiently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700"/>
              <a:buChar char="●"/>
            </a:pPr>
            <a:r>
              <a:rPr lang="it" sz="1700">
                <a:solidFill>
                  <a:schemeClr val="dk1"/>
                </a:solidFill>
              </a:rPr>
              <a:t>Again no net difference between clusters and field</a:t>
            </a:r>
            <a:endParaRPr sz="1700">
              <a:solidFill>
                <a:schemeClr val="dk1"/>
              </a:solidFill>
            </a:endParaRPr>
          </a:p>
        </p:txBody>
      </p:sp>
      <p:pic>
        <p:nvPicPr>
          <p:cNvPr id="196" name="Google Shape;19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6425" y="1076750"/>
            <a:ext cx="5673225" cy="283662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1"/>
          <p:cNvSpPr txBox="1"/>
          <p:nvPr>
            <p:ph type="title"/>
          </p:nvPr>
        </p:nvSpPr>
        <p:spPr>
          <a:xfrm>
            <a:off x="311700" y="122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Let’s put some numbers together</a:t>
            </a:r>
            <a:endParaRPr/>
          </a:p>
        </p:txBody>
      </p:sp>
      <p:graphicFrame>
        <p:nvGraphicFramePr>
          <p:cNvPr id="203" name="Google Shape;203;p31"/>
          <p:cNvGraphicFramePr/>
          <p:nvPr/>
        </p:nvGraphicFramePr>
        <p:xfrm>
          <a:off x="952500" y="1023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{B607EFF6-A654-4910-87CA-6663218DA6F2}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>
                          <a:solidFill>
                            <a:schemeClr val="dk1"/>
                          </a:solidFill>
                        </a:rPr>
                        <a:t>Clusters (%)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>
                          <a:solidFill>
                            <a:schemeClr val="dk1"/>
                          </a:solidFill>
                        </a:rPr>
                        <a:t>Field (%)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>
                          <a:solidFill>
                            <a:schemeClr val="dk1"/>
                          </a:solidFill>
                        </a:rPr>
                        <a:t>Quenched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>
                          <a:solidFill>
                            <a:schemeClr val="dk1"/>
                          </a:solidFill>
                        </a:rPr>
                        <a:t>~64 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>
                          <a:solidFill>
                            <a:schemeClr val="dk1"/>
                          </a:solidFill>
                        </a:rPr>
                        <a:t>~18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>
                          <a:solidFill>
                            <a:schemeClr val="dk1"/>
                          </a:solidFill>
                        </a:rPr>
                        <a:t>Slow quench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>
                          <a:solidFill>
                            <a:schemeClr val="dk1"/>
                          </a:solidFill>
                        </a:rPr>
                        <a:t>~58 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>
                          <a:solidFill>
                            <a:schemeClr val="dk1"/>
                          </a:solidFill>
                        </a:rPr>
                        <a:t>~65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>
                          <a:solidFill>
                            <a:schemeClr val="dk1"/>
                          </a:solidFill>
                        </a:rPr>
                        <a:t>Fast quench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>
                          <a:solidFill>
                            <a:schemeClr val="dk1"/>
                          </a:solidFill>
                        </a:rPr>
                        <a:t>~42 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>
                          <a:solidFill>
                            <a:schemeClr val="dk1"/>
                          </a:solidFill>
                        </a:rPr>
                        <a:t>~35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>
                          <a:solidFill>
                            <a:schemeClr val="dk1"/>
                          </a:solidFill>
                        </a:rPr>
                        <a:t>Mergers (0 ≤ z </a:t>
                      </a:r>
                      <a:r>
                        <a:rPr b="1" lang="it">
                          <a:solidFill>
                            <a:schemeClr val="dk1"/>
                          </a:solidFill>
                        </a:rPr>
                        <a:t>≤ 2)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>
                          <a:solidFill>
                            <a:schemeClr val="dk1"/>
                          </a:solidFill>
                        </a:rPr>
                        <a:t>~46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>
                          <a:solidFill>
                            <a:schemeClr val="dk1"/>
                          </a:solidFill>
                        </a:rPr>
                        <a:t>~43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>
                          <a:solidFill>
                            <a:schemeClr val="dk1"/>
                          </a:solidFill>
                        </a:rPr>
                        <a:t>Mergers (in QG phase)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>
                          <a:solidFill>
                            <a:schemeClr val="dk1"/>
                          </a:solidFill>
                        </a:rPr>
                        <a:t>~31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>
                          <a:solidFill>
                            <a:schemeClr val="dk1"/>
                          </a:solidFill>
                        </a:rPr>
                        <a:t>~2</a:t>
                      </a:r>
                      <a:r>
                        <a:rPr lang="it">
                          <a:solidFill>
                            <a:schemeClr val="dk1"/>
                          </a:solidFill>
                        </a:rPr>
                        <a:t>2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>
                          <a:solidFill>
                            <a:schemeClr val="dk1"/>
                          </a:solidFill>
                        </a:rPr>
                        <a:t>Rejuvenations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>
                          <a:solidFill>
                            <a:schemeClr val="dk1"/>
                          </a:solidFill>
                        </a:rPr>
                        <a:t>~7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>
                          <a:solidFill>
                            <a:schemeClr val="dk1"/>
                          </a:solidFill>
                        </a:rPr>
                        <a:t>~5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">
                          <a:solidFill>
                            <a:schemeClr val="dk1"/>
                          </a:solidFill>
                        </a:rPr>
                        <a:t>Measurable DGR at z = 0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>
                          <a:solidFill>
                            <a:schemeClr val="dk1"/>
                          </a:solidFill>
                        </a:rPr>
                        <a:t>~8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>
                          <a:solidFill>
                            <a:schemeClr val="dk1"/>
                          </a:solidFill>
                        </a:rPr>
                        <a:t>~9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04" name="Google Shape;204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14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 fast introduction to the ISM</a:t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963026"/>
            <a:ext cx="8520600" cy="406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it">
                <a:solidFill>
                  <a:schemeClr val="dk1"/>
                </a:solidFill>
              </a:rPr>
              <a:t>Everything that lays between stars in a galaxy: </a:t>
            </a:r>
            <a:r>
              <a:rPr b="1" lang="it">
                <a:solidFill>
                  <a:schemeClr val="dk1"/>
                </a:solidFill>
              </a:rPr>
              <a:t>gas</a:t>
            </a:r>
            <a:r>
              <a:rPr lang="it">
                <a:solidFill>
                  <a:schemeClr val="dk1"/>
                </a:solidFill>
              </a:rPr>
              <a:t>, </a:t>
            </a:r>
            <a:r>
              <a:rPr b="1" lang="it">
                <a:solidFill>
                  <a:schemeClr val="dk1"/>
                </a:solidFill>
              </a:rPr>
              <a:t>dust</a:t>
            </a:r>
            <a:r>
              <a:rPr lang="it">
                <a:solidFill>
                  <a:schemeClr val="dk1"/>
                </a:solidFill>
              </a:rPr>
              <a:t>, cosmic rays, E.M. radiation, dark matter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it">
                <a:solidFill>
                  <a:schemeClr val="dk1"/>
                </a:solidFill>
              </a:rPr>
              <a:t>In our Galaxy ~10% of baryonic matter is contained in ISM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it">
                <a:solidFill>
                  <a:schemeClr val="dk1"/>
                </a:solidFill>
              </a:rPr>
              <a:t>Different phases: 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it">
                <a:solidFill>
                  <a:schemeClr val="dk1"/>
                </a:solidFill>
              </a:rPr>
              <a:t>Hot Ionized Medium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it">
                <a:solidFill>
                  <a:schemeClr val="dk1"/>
                </a:solidFill>
              </a:rPr>
              <a:t>HII regions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it">
                <a:solidFill>
                  <a:schemeClr val="dk1"/>
                </a:solidFill>
              </a:rPr>
              <a:t>Warm Ionized Medium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it">
                <a:solidFill>
                  <a:schemeClr val="dk1"/>
                </a:solidFill>
              </a:rPr>
              <a:t>Neutral gas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○"/>
            </a:pPr>
            <a:r>
              <a:rPr lang="it">
                <a:solidFill>
                  <a:schemeClr val="dk1"/>
                </a:solidFill>
              </a:rPr>
              <a:t>Molecular gas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4" name="Google Shape;64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effectLst>
            <a:reflection blurRad="0" dir="5400000" dist="38100" endA="0" fadeDir="5400012" kx="0" rotWithShape="0" algn="bl" stPos="0" sy="-100000" ky="0"/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2"/>
          <p:cNvSpPr txBox="1"/>
          <p:nvPr>
            <p:ph type="title"/>
          </p:nvPr>
        </p:nvSpPr>
        <p:spPr>
          <a:xfrm>
            <a:off x="311700" y="181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Future goals</a:t>
            </a:r>
            <a:endParaRPr/>
          </a:p>
        </p:txBody>
      </p:sp>
      <p:sp>
        <p:nvSpPr>
          <p:cNvPr id="210" name="Google Shape;210;p32"/>
          <p:cNvSpPr txBox="1"/>
          <p:nvPr>
            <p:ph idx="1" type="body"/>
          </p:nvPr>
        </p:nvSpPr>
        <p:spPr>
          <a:xfrm>
            <a:off x="311700" y="8102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it">
                <a:solidFill>
                  <a:schemeClr val="dk1"/>
                </a:solidFill>
              </a:rPr>
              <a:t>How do these galaxies appear? We need to produce SED to understand what we can expect from observations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it">
                <a:solidFill>
                  <a:schemeClr val="dk1"/>
                </a:solidFill>
              </a:rPr>
              <a:t>Ruling out the cause: We will do the same analysis on different versions of SIMBA to specifically exclude some feedback mechanisms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it">
                <a:solidFill>
                  <a:schemeClr val="dk1"/>
                </a:solidFill>
              </a:rPr>
              <a:t>Observe! Observe! Observe! Simulations are nice to work with, but they are </a:t>
            </a:r>
            <a:r>
              <a:rPr lang="it">
                <a:solidFill>
                  <a:schemeClr val="dk1"/>
                </a:solidFill>
              </a:rPr>
              <a:t>only</a:t>
            </a:r>
            <a:r>
              <a:rPr lang="it">
                <a:solidFill>
                  <a:schemeClr val="dk1"/>
                </a:solidFill>
              </a:rPr>
              <a:t> an approximation of the real thing: we need to compare our analysis with real samples of galaxies!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11" name="Google Shape;211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3"/>
          <p:cNvSpPr txBox="1"/>
          <p:nvPr>
            <p:ph type="title"/>
          </p:nvPr>
        </p:nvSpPr>
        <p:spPr>
          <a:xfrm>
            <a:off x="311700" y="549800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8088"/>
              <a:t>Thank you!</a:t>
            </a:r>
            <a:endParaRPr sz="8088"/>
          </a:p>
        </p:txBody>
      </p:sp>
      <p:sp>
        <p:nvSpPr>
          <p:cNvPr id="217" name="Google Shape;217;p33"/>
          <p:cNvSpPr txBox="1"/>
          <p:nvPr>
            <p:ph idx="1" type="body"/>
          </p:nvPr>
        </p:nvSpPr>
        <p:spPr>
          <a:xfrm>
            <a:off x="311700" y="3142800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it">
                <a:solidFill>
                  <a:schemeClr val="dk1"/>
                </a:solidFill>
              </a:rPr>
              <a:t>But before leaving there is something you should see…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18" name="Google Shape;218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4" title="cluster.avi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4550" y="104050"/>
            <a:ext cx="6114200" cy="458565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225" name="Google Shape;225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04049"/>
            <a:ext cx="995414" cy="140632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4"/>
          <p:cNvSpPr txBox="1"/>
          <p:nvPr/>
        </p:nvSpPr>
        <p:spPr>
          <a:xfrm>
            <a:off x="152400" y="1717825"/>
            <a:ext cx="2499300" cy="14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100">
                <a:solidFill>
                  <a:schemeClr val="dk1"/>
                </a:solidFill>
              </a:rPr>
              <a:t>Krzysztof Lisiecki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1"/>
                </a:solidFill>
              </a:rPr>
              <a:t>National Center for Nuclear Research (NCBJ)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1"/>
                </a:solidFill>
              </a:rPr>
              <a:t>Ul. Ludwika Pasteura 7, Warszawa (Poland)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1"/>
                </a:solidFill>
              </a:rPr>
              <a:t>krzysztof.lisiecki</a:t>
            </a:r>
            <a:r>
              <a:rPr lang="it" sz="1200">
                <a:solidFill>
                  <a:schemeClr val="dk1"/>
                </a:solidFill>
              </a:rPr>
              <a:t>@ncbj.gov.pl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5" title="evolution_from_z_2.5.avi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6" title="single_galaxy.avi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8"/>
          <p:cNvSpPr txBox="1"/>
          <p:nvPr>
            <p:ph type="title"/>
          </p:nvPr>
        </p:nvSpPr>
        <p:spPr>
          <a:xfrm>
            <a:off x="311700" y="74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The mass has a key role</a:t>
            </a:r>
            <a:endParaRPr/>
          </a:p>
        </p:txBody>
      </p:sp>
      <p:sp>
        <p:nvSpPr>
          <p:cNvPr id="251" name="Google Shape;251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2" name="Google Shape;252;p38"/>
          <p:cNvPicPr preferRelativeResize="0"/>
          <p:nvPr/>
        </p:nvPicPr>
        <p:blipFill rotWithShape="1">
          <a:blip r:embed="rId3">
            <a:alphaModFix/>
          </a:blip>
          <a:srcRect b="0" l="9" r="9" t="0"/>
          <a:stretch/>
        </p:blipFill>
        <p:spPr>
          <a:xfrm>
            <a:off x="311700" y="735275"/>
            <a:ext cx="8100749" cy="4303049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Why looking at the ISM?</a:t>
            </a:r>
            <a:endParaRPr/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it">
                <a:solidFill>
                  <a:schemeClr val="dk1"/>
                </a:solidFill>
              </a:rPr>
              <a:t>The </a:t>
            </a:r>
            <a:r>
              <a:rPr b="1" lang="it">
                <a:solidFill>
                  <a:schemeClr val="dk1"/>
                </a:solidFill>
              </a:rPr>
              <a:t>evolution</a:t>
            </a:r>
            <a:r>
              <a:rPr lang="it">
                <a:solidFill>
                  <a:schemeClr val="dk1"/>
                </a:solidFill>
              </a:rPr>
              <a:t> of a </a:t>
            </a:r>
            <a:r>
              <a:rPr b="1" lang="it">
                <a:solidFill>
                  <a:schemeClr val="dk1"/>
                </a:solidFill>
              </a:rPr>
              <a:t>galaxy</a:t>
            </a:r>
            <a:r>
              <a:rPr lang="it">
                <a:solidFill>
                  <a:schemeClr val="dk1"/>
                </a:solidFill>
              </a:rPr>
              <a:t> is strongly linked to the ISM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it">
                <a:solidFill>
                  <a:schemeClr val="dk1"/>
                </a:solidFill>
              </a:rPr>
              <a:t>Molecular gas</a:t>
            </a:r>
            <a:r>
              <a:rPr lang="it">
                <a:solidFill>
                  <a:schemeClr val="dk1"/>
                </a:solidFill>
              </a:rPr>
              <a:t> is the </a:t>
            </a:r>
            <a:r>
              <a:rPr b="1" lang="it">
                <a:solidFill>
                  <a:schemeClr val="dk1"/>
                </a:solidFill>
              </a:rPr>
              <a:t>fuel</a:t>
            </a:r>
            <a:r>
              <a:rPr lang="it">
                <a:solidFill>
                  <a:schemeClr val="dk1"/>
                </a:solidFill>
              </a:rPr>
              <a:t> for the formation of stars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it">
                <a:solidFill>
                  <a:schemeClr val="dk1"/>
                </a:solidFill>
              </a:rPr>
              <a:t>Dust</a:t>
            </a:r>
            <a:r>
              <a:rPr lang="it">
                <a:solidFill>
                  <a:schemeClr val="dk1"/>
                </a:solidFill>
              </a:rPr>
              <a:t> acts as a </a:t>
            </a:r>
            <a:r>
              <a:rPr b="1" lang="it">
                <a:solidFill>
                  <a:schemeClr val="dk1"/>
                </a:solidFill>
              </a:rPr>
              <a:t>catalyst</a:t>
            </a:r>
            <a:r>
              <a:rPr lang="it">
                <a:solidFill>
                  <a:schemeClr val="dk1"/>
                </a:solidFill>
              </a:rPr>
              <a:t> for the formation of H</a:t>
            </a:r>
            <a:r>
              <a:rPr baseline="-25000" lang="it">
                <a:solidFill>
                  <a:schemeClr val="dk1"/>
                </a:solidFill>
              </a:rPr>
              <a:t>2</a:t>
            </a:r>
            <a:r>
              <a:rPr lang="it">
                <a:solidFill>
                  <a:schemeClr val="dk1"/>
                </a:solidFill>
              </a:rPr>
              <a:t> and its condensation in dense and cold clouds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it">
                <a:solidFill>
                  <a:schemeClr val="dk1"/>
                </a:solidFill>
              </a:rPr>
              <a:t>Chemical and physical composition of the ISM change as it is reprocessed </a:t>
            </a:r>
            <a:r>
              <a:rPr lang="it">
                <a:solidFill>
                  <a:schemeClr val="dk1"/>
                </a:solidFill>
              </a:rPr>
              <a:t>through</a:t>
            </a:r>
            <a:r>
              <a:rPr lang="it">
                <a:solidFill>
                  <a:schemeClr val="dk1"/>
                </a:solidFill>
              </a:rPr>
              <a:t> stellar activity and other forms of </a:t>
            </a:r>
            <a:r>
              <a:rPr b="1" lang="it">
                <a:solidFill>
                  <a:schemeClr val="dk1"/>
                </a:solidFill>
              </a:rPr>
              <a:t>feedback</a:t>
            </a:r>
            <a:r>
              <a:rPr lang="it">
                <a:solidFill>
                  <a:schemeClr val="dk1"/>
                </a:solidFill>
              </a:rPr>
              <a:t> (AGNs, SNe, …)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●"/>
            </a:pPr>
            <a:r>
              <a:rPr b="1" lang="it">
                <a:solidFill>
                  <a:schemeClr val="dk1"/>
                </a:solidFill>
              </a:rPr>
              <a:t>ISM has a major role in deciding upon the life and death of a galaxy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71" name="Google Shape;7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What can influence the ISM evolution? Everything! </a:t>
            </a:r>
            <a:endParaRPr/>
          </a:p>
        </p:txBody>
      </p:sp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311700" y="1043675"/>
            <a:ext cx="4347300" cy="37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Galaxies can constitute a very violent home for the ISM and this changes with time and environment</a:t>
            </a:r>
            <a:endParaRPr>
              <a:solidFill>
                <a:schemeClr val="dk1"/>
              </a:solidFill>
            </a:endParaRPr>
          </a:p>
          <a:p>
            <a:pPr indent="-317182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it">
                <a:solidFill>
                  <a:schemeClr val="dk1"/>
                </a:solidFill>
              </a:rPr>
              <a:t>AGN</a:t>
            </a:r>
            <a:r>
              <a:rPr lang="it">
                <a:solidFill>
                  <a:schemeClr val="dk1"/>
                </a:solidFill>
              </a:rPr>
              <a:t> activity can eject part of the ISM and inject in it enormous amount of energy</a:t>
            </a:r>
            <a:endParaRPr>
              <a:solidFill>
                <a:schemeClr val="dk1"/>
              </a:solidFill>
            </a:endParaRPr>
          </a:p>
          <a:p>
            <a:pPr indent="-317182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it">
                <a:solidFill>
                  <a:schemeClr val="dk1"/>
                </a:solidFill>
              </a:rPr>
              <a:t>SN</a:t>
            </a:r>
            <a:r>
              <a:rPr lang="it">
                <a:solidFill>
                  <a:schemeClr val="dk1"/>
                </a:solidFill>
              </a:rPr>
              <a:t> explosions blow away the gas and destroy very efficiently the dust </a:t>
            </a:r>
            <a:endParaRPr>
              <a:solidFill>
                <a:schemeClr val="dk1"/>
              </a:solidFill>
            </a:endParaRPr>
          </a:p>
          <a:p>
            <a:pPr indent="-317182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it">
                <a:solidFill>
                  <a:schemeClr val="dk1"/>
                </a:solidFill>
              </a:rPr>
              <a:t>Tidal</a:t>
            </a:r>
            <a:r>
              <a:rPr lang="it">
                <a:solidFill>
                  <a:schemeClr val="dk1"/>
                </a:solidFill>
              </a:rPr>
              <a:t> forces can heat up the ISM preventing it from forming new stars (</a:t>
            </a:r>
            <a:r>
              <a:rPr b="1" lang="it">
                <a:solidFill>
                  <a:schemeClr val="dk1"/>
                </a:solidFill>
              </a:rPr>
              <a:t>environment!</a:t>
            </a:r>
            <a:r>
              <a:rPr lang="it">
                <a:solidFill>
                  <a:schemeClr val="dk1"/>
                </a:solidFill>
              </a:rPr>
              <a:t>)</a:t>
            </a:r>
            <a:endParaRPr>
              <a:solidFill>
                <a:schemeClr val="dk1"/>
              </a:solidFill>
            </a:endParaRPr>
          </a:p>
          <a:p>
            <a:pPr indent="-317182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it">
                <a:solidFill>
                  <a:schemeClr val="dk1"/>
                </a:solidFill>
              </a:rPr>
              <a:t>ISM can be </a:t>
            </a:r>
            <a:r>
              <a:rPr b="1" lang="it">
                <a:solidFill>
                  <a:schemeClr val="dk1"/>
                </a:solidFill>
              </a:rPr>
              <a:t>stripped</a:t>
            </a:r>
            <a:r>
              <a:rPr lang="it">
                <a:solidFill>
                  <a:schemeClr val="dk1"/>
                </a:solidFill>
              </a:rPr>
              <a:t> away due to interaction with other diffuse medium </a:t>
            </a:r>
            <a:r>
              <a:rPr lang="it">
                <a:solidFill>
                  <a:schemeClr val="dk1"/>
                </a:solidFill>
              </a:rPr>
              <a:t>(</a:t>
            </a:r>
            <a:r>
              <a:rPr b="1" lang="it">
                <a:solidFill>
                  <a:schemeClr val="dk1"/>
                </a:solidFill>
              </a:rPr>
              <a:t>environment!</a:t>
            </a:r>
            <a:r>
              <a:rPr lang="it">
                <a:solidFill>
                  <a:schemeClr val="dk1"/>
                </a:solidFill>
              </a:rPr>
              <a:t>)</a:t>
            </a:r>
            <a:endParaRPr>
              <a:solidFill>
                <a:schemeClr val="dk1"/>
              </a:solidFill>
            </a:endParaRPr>
          </a:p>
          <a:p>
            <a:pPr indent="-317182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ct val="100000"/>
              <a:buChar char="●"/>
            </a:pPr>
            <a:r>
              <a:rPr lang="it">
                <a:solidFill>
                  <a:schemeClr val="dk1"/>
                </a:solidFill>
              </a:rPr>
              <a:t>All of these mechanisms work out together!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8" name="Google Shape;78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3375" y="1154999"/>
            <a:ext cx="3766651" cy="2824976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/>
          <p:nvPr/>
        </p:nvSpPr>
        <p:spPr>
          <a:xfrm>
            <a:off x="5983425" y="4088938"/>
            <a:ext cx="2706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chemeClr val="dk1"/>
                </a:solidFill>
              </a:rPr>
              <a:t>Galactic baryon cycle. Credits: SPICA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type="title"/>
          </p:nvPr>
        </p:nvSpPr>
        <p:spPr>
          <a:xfrm>
            <a:off x="311700" y="97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Relying on simulations: SIMBA</a:t>
            </a:r>
            <a:endParaRPr/>
          </a:p>
        </p:txBody>
      </p:sp>
      <p:sp>
        <p:nvSpPr>
          <p:cNvPr id="86" name="Google Shape;86;p17"/>
          <p:cNvSpPr txBox="1"/>
          <p:nvPr>
            <p:ph idx="1" type="body"/>
          </p:nvPr>
        </p:nvSpPr>
        <p:spPr>
          <a:xfrm>
            <a:off x="311700" y="848925"/>
            <a:ext cx="4961700" cy="39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 lnSpcReduction="20000"/>
          </a:bodyPr>
          <a:lstStyle/>
          <a:p>
            <a:pPr indent="-318851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it" sz="2584">
                <a:solidFill>
                  <a:schemeClr val="dk1"/>
                </a:solidFill>
              </a:rPr>
              <a:t>The best way to narrow down how ISM evolves is through the study of the </a:t>
            </a:r>
            <a:r>
              <a:rPr b="1" lang="it" sz="2584">
                <a:solidFill>
                  <a:schemeClr val="dk1"/>
                </a:solidFill>
              </a:rPr>
              <a:t>quenched</a:t>
            </a:r>
            <a:r>
              <a:rPr lang="it" sz="2584">
                <a:solidFill>
                  <a:schemeClr val="dk1"/>
                </a:solidFill>
              </a:rPr>
              <a:t> </a:t>
            </a:r>
            <a:r>
              <a:rPr b="1" lang="it" sz="2584">
                <a:solidFill>
                  <a:schemeClr val="dk1"/>
                </a:solidFill>
              </a:rPr>
              <a:t>phase</a:t>
            </a:r>
            <a:r>
              <a:rPr lang="it" sz="2584">
                <a:solidFill>
                  <a:schemeClr val="dk1"/>
                </a:solidFill>
              </a:rPr>
              <a:t> of galaxies</a:t>
            </a:r>
            <a:endParaRPr sz="2584">
              <a:solidFill>
                <a:schemeClr val="dk1"/>
              </a:solidFill>
            </a:endParaRPr>
          </a:p>
          <a:p>
            <a:pPr indent="-318851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it" sz="2584">
                <a:solidFill>
                  <a:schemeClr val="dk1"/>
                </a:solidFill>
              </a:rPr>
              <a:t>However </a:t>
            </a:r>
            <a:r>
              <a:rPr b="1" lang="it" sz="2584">
                <a:solidFill>
                  <a:schemeClr val="dk1"/>
                </a:solidFill>
              </a:rPr>
              <a:t>observations</a:t>
            </a:r>
            <a:r>
              <a:rPr lang="it" sz="2584">
                <a:solidFill>
                  <a:schemeClr val="dk1"/>
                </a:solidFill>
              </a:rPr>
              <a:t> of ISM in quenched galaxies is </a:t>
            </a:r>
            <a:r>
              <a:rPr b="1" lang="it" sz="2584">
                <a:solidFill>
                  <a:schemeClr val="dk1"/>
                </a:solidFill>
              </a:rPr>
              <a:t>very hard</a:t>
            </a:r>
            <a:endParaRPr b="1" sz="2584">
              <a:solidFill>
                <a:schemeClr val="dk1"/>
              </a:solidFill>
            </a:endParaRPr>
          </a:p>
          <a:p>
            <a:pPr indent="-318851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it" sz="2584">
                <a:solidFill>
                  <a:schemeClr val="dk1"/>
                </a:solidFill>
              </a:rPr>
              <a:t>Simulations</a:t>
            </a:r>
            <a:r>
              <a:rPr lang="it" sz="2584">
                <a:solidFill>
                  <a:schemeClr val="dk1"/>
                </a:solidFill>
              </a:rPr>
              <a:t> can help, providing a </a:t>
            </a:r>
            <a:r>
              <a:rPr b="1" lang="it" sz="2584">
                <a:solidFill>
                  <a:schemeClr val="dk1"/>
                </a:solidFill>
              </a:rPr>
              <a:t>large statistical sample</a:t>
            </a:r>
            <a:r>
              <a:rPr lang="it" sz="2584">
                <a:solidFill>
                  <a:schemeClr val="dk1"/>
                </a:solidFill>
              </a:rPr>
              <a:t> in </a:t>
            </a:r>
            <a:r>
              <a:rPr lang="it" sz="2584">
                <a:solidFill>
                  <a:schemeClr val="dk1"/>
                </a:solidFill>
              </a:rPr>
              <a:t>which every aspect of the galaxy can be studied</a:t>
            </a:r>
            <a:endParaRPr sz="2584">
              <a:solidFill>
                <a:schemeClr val="dk1"/>
              </a:solidFill>
            </a:endParaRPr>
          </a:p>
          <a:p>
            <a:pPr indent="-318851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it" sz="2584">
                <a:solidFill>
                  <a:schemeClr val="dk1"/>
                </a:solidFill>
              </a:rPr>
              <a:t>SIMBA is a state of the art simulation that already </a:t>
            </a:r>
            <a:r>
              <a:rPr lang="it" sz="2584">
                <a:solidFill>
                  <a:schemeClr val="dk1"/>
                </a:solidFill>
              </a:rPr>
              <a:t>demonstrated its power in matching observed features of the ISM:</a:t>
            </a:r>
            <a:endParaRPr sz="2584">
              <a:solidFill>
                <a:schemeClr val="dk1"/>
              </a:solidFill>
            </a:endParaRPr>
          </a:p>
          <a:p>
            <a:pPr indent="-304881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it" sz="2184">
                <a:solidFill>
                  <a:schemeClr val="dk1"/>
                </a:solidFill>
              </a:rPr>
              <a:t>Metal lines contribution in CGM (Appleby at al. 2021)</a:t>
            </a:r>
            <a:endParaRPr sz="2184">
              <a:solidFill>
                <a:schemeClr val="dk1"/>
              </a:solidFill>
            </a:endParaRPr>
          </a:p>
          <a:p>
            <a:pPr indent="-304881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it" sz="2184">
                <a:solidFill>
                  <a:schemeClr val="dk1"/>
                </a:solidFill>
              </a:rPr>
              <a:t>Dust fractions (Donevski et al. 2023)</a:t>
            </a:r>
            <a:endParaRPr sz="2184">
              <a:solidFill>
                <a:schemeClr val="dk1"/>
              </a:solidFill>
            </a:endParaRPr>
          </a:p>
          <a:p>
            <a:pPr indent="-304881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it" sz="2184">
                <a:solidFill>
                  <a:schemeClr val="dk1"/>
                </a:solidFill>
              </a:rPr>
              <a:t>Gas fractions (Williams et al. 2021)</a:t>
            </a:r>
            <a:endParaRPr sz="2184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7" name="Google Shape;87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0575" y="1932150"/>
            <a:ext cx="3820575" cy="241045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 txBox="1"/>
          <p:nvPr/>
        </p:nvSpPr>
        <p:spPr>
          <a:xfrm>
            <a:off x="6229650" y="1553500"/>
            <a:ext cx="2791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chemeClr val="dk1"/>
                </a:solidFill>
              </a:rPr>
              <a:t>Williams et al. 2021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type="title"/>
          </p:nvPr>
        </p:nvSpPr>
        <p:spPr>
          <a:xfrm>
            <a:off x="311700" y="140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Different mechanisms, different quenching</a:t>
            </a:r>
            <a:endParaRPr/>
          </a:p>
        </p:txBody>
      </p:sp>
      <p:sp>
        <p:nvSpPr>
          <p:cNvPr id="95" name="Google Shape;95;p18"/>
          <p:cNvSpPr txBox="1"/>
          <p:nvPr>
            <p:ph idx="1" type="body"/>
          </p:nvPr>
        </p:nvSpPr>
        <p:spPr>
          <a:xfrm>
            <a:off x="311700" y="883875"/>
            <a:ext cx="4062900" cy="38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7977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65"/>
              <a:buChar char="●"/>
            </a:pPr>
            <a:r>
              <a:rPr lang="it" sz="1565">
                <a:solidFill>
                  <a:schemeClr val="dk1"/>
                </a:solidFill>
              </a:rPr>
              <a:t>Mechanisms responsible for the quenching of galaxies act at different timescales</a:t>
            </a:r>
            <a:endParaRPr sz="1565">
              <a:solidFill>
                <a:schemeClr val="dk1"/>
              </a:solidFill>
            </a:endParaRPr>
          </a:p>
          <a:p>
            <a:pPr indent="-327977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5"/>
              <a:buChar char="●"/>
            </a:pPr>
            <a:r>
              <a:rPr lang="it" sz="1565">
                <a:solidFill>
                  <a:schemeClr val="dk1"/>
                </a:solidFill>
              </a:rPr>
              <a:t>SIMBA shows a </a:t>
            </a:r>
            <a:r>
              <a:rPr b="1" lang="it" sz="1565">
                <a:solidFill>
                  <a:schemeClr val="dk1"/>
                </a:solidFill>
              </a:rPr>
              <a:t>distinct division</a:t>
            </a:r>
            <a:r>
              <a:rPr lang="it" sz="1565">
                <a:solidFill>
                  <a:schemeClr val="dk1"/>
                </a:solidFill>
              </a:rPr>
              <a:t> between timescales of quenching (Montero et al. 2019, Zheng et al. 2022) but not direct connection between timescales and occurrence of major mergers</a:t>
            </a:r>
            <a:endParaRPr sz="1565">
              <a:solidFill>
                <a:schemeClr val="dk1"/>
              </a:solidFill>
            </a:endParaRPr>
          </a:p>
          <a:p>
            <a:pPr indent="-327977" lvl="0" marL="457200" rtl="0" algn="l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5"/>
              <a:buChar char="●"/>
            </a:pPr>
            <a:r>
              <a:rPr lang="it" sz="1565">
                <a:solidFill>
                  <a:schemeClr val="dk1"/>
                </a:solidFill>
              </a:rPr>
              <a:t>Fast quenching seems prevalent for galaxies in the mass range of 10</a:t>
            </a:r>
            <a:r>
              <a:rPr baseline="30000" lang="it" sz="1565">
                <a:solidFill>
                  <a:schemeClr val="dk1"/>
                </a:solidFill>
              </a:rPr>
              <a:t>10</a:t>
            </a:r>
            <a:r>
              <a:rPr lang="it" sz="1565">
                <a:solidFill>
                  <a:schemeClr val="dk1"/>
                </a:solidFill>
              </a:rPr>
              <a:t> ≤ M</a:t>
            </a:r>
            <a:r>
              <a:rPr baseline="-25000" lang="it" sz="1565">
                <a:solidFill>
                  <a:schemeClr val="dk1"/>
                </a:solidFill>
              </a:rPr>
              <a:t>*</a:t>
            </a:r>
            <a:r>
              <a:rPr lang="it" sz="1565">
                <a:solidFill>
                  <a:schemeClr val="dk1"/>
                </a:solidFill>
              </a:rPr>
              <a:t> ≤ 10</a:t>
            </a:r>
            <a:r>
              <a:rPr baseline="30000" lang="it" sz="1565">
                <a:solidFill>
                  <a:schemeClr val="dk1"/>
                </a:solidFill>
              </a:rPr>
              <a:t>10.5</a:t>
            </a:r>
            <a:r>
              <a:rPr lang="it" sz="1565">
                <a:solidFill>
                  <a:schemeClr val="dk1"/>
                </a:solidFill>
              </a:rPr>
              <a:t> M</a:t>
            </a:r>
            <a:r>
              <a:rPr baseline="-25000" lang="it" sz="1565">
                <a:solidFill>
                  <a:schemeClr val="dk1"/>
                </a:solidFill>
              </a:rPr>
              <a:t>sun</a:t>
            </a:r>
            <a:r>
              <a:rPr lang="it" sz="1565">
                <a:solidFill>
                  <a:schemeClr val="dk1"/>
                </a:solidFill>
              </a:rPr>
              <a:t> for which </a:t>
            </a:r>
            <a:r>
              <a:rPr b="1" lang="it" sz="1565">
                <a:solidFill>
                  <a:schemeClr val="dk1"/>
                </a:solidFill>
              </a:rPr>
              <a:t>AGN</a:t>
            </a:r>
            <a:r>
              <a:rPr lang="it" sz="1565">
                <a:solidFill>
                  <a:schemeClr val="dk1"/>
                </a:solidFill>
              </a:rPr>
              <a:t> are effective</a:t>
            </a:r>
            <a:endParaRPr sz="1565">
              <a:solidFill>
                <a:schemeClr val="dk1"/>
              </a:solidFill>
            </a:endParaRPr>
          </a:p>
        </p:txBody>
      </p:sp>
      <p:sp>
        <p:nvSpPr>
          <p:cNvPr id="96" name="Google Shape;96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97" name="Google Shape;97;p18"/>
          <p:cNvSpPr txBox="1"/>
          <p:nvPr/>
        </p:nvSpPr>
        <p:spPr>
          <a:xfrm rot="5400000">
            <a:off x="6907350" y="3063525"/>
            <a:ext cx="2791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chemeClr val="dk1"/>
                </a:solidFill>
              </a:rPr>
              <a:t>Montero</a:t>
            </a:r>
            <a:r>
              <a:rPr lang="it" sz="1000">
                <a:solidFill>
                  <a:schemeClr val="dk1"/>
                </a:solidFill>
              </a:rPr>
              <a:t> et al. 2021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5898" y="883863"/>
            <a:ext cx="3521301" cy="374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Divide et impera</a:t>
            </a:r>
            <a:endParaRPr/>
          </a:p>
        </p:txBody>
      </p:sp>
      <p:sp>
        <p:nvSpPr>
          <p:cNvPr id="104" name="Google Shape;104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The picture is very complex: we need to break the problem into small bites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it">
                <a:solidFill>
                  <a:schemeClr val="dk1"/>
                </a:solidFill>
              </a:rPr>
              <a:t>We avoid the chaotic active phase of galaxies and only exhamin the quenched phase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it">
                <a:solidFill>
                  <a:schemeClr val="dk1"/>
                </a:solidFill>
              </a:rPr>
              <a:t>We want to </a:t>
            </a:r>
            <a:r>
              <a:rPr b="1" lang="it">
                <a:solidFill>
                  <a:schemeClr val="dk1"/>
                </a:solidFill>
              </a:rPr>
              <a:t>quantify</a:t>
            </a:r>
            <a:r>
              <a:rPr lang="it">
                <a:solidFill>
                  <a:schemeClr val="dk1"/>
                </a:solidFill>
              </a:rPr>
              <a:t> how the ISM properties evolves during this phase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it">
                <a:solidFill>
                  <a:schemeClr val="dk1"/>
                </a:solidFill>
              </a:rPr>
              <a:t>We want to provide relations to explore with </a:t>
            </a:r>
            <a:r>
              <a:rPr b="1" lang="it">
                <a:solidFill>
                  <a:schemeClr val="dk1"/>
                </a:solidFill>
              </a:rPr>
              <a:t>observations</a:t>
            </a:r>
            <a:endParaRPr b="1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●"/>
            </a:pPr>
            <a:r>
              <a:rPr lang="it">
                <a:solidFill>
                  <a:schemeClr val="dk1"/>
                </a:solidFill>
              </a:rPr>
              <a:t>Dividing the galaxies in </a:t>
            </a:r>
            <a:r>
              <a:rPr b="1" lang="it">
                <a:solidFill>
                  <a:schemeClr val="dk1"/>
                </a:solidFill>
              </a:rPr>
              <a:t>field</a:t>
            </a:r>
            <a:r>
              <a:rPr lang="it">
                <a:solidFill>
                  <a:schemeClr val="dk1"/>
                </a:solidFill>
              </a:rPr>
              <a:t> and </a:t>
            </a:r>
            <a:r>
              <a:rPr b="1" lang="it">
                <a:solidFill>
                  <a:schemeClr val="dk1"/>
                </a:solidFill>
              </a:rPr>
              <a:t>cluster</a:t>
            </a:r>
            <a:r>
              <a:rPr lang="it">
                <a:solidFill>
                  <a:schemeClr val="dk1"/>
                </a:solidFill>
              </a:rPr>
              <a:t> galaxies we can check additional </a:t>
            </a:r>
            <a:r>
              <a:rPr b="1" lang="it">
                <a:solidFill>
                  <a:schemeClr val="dk1"/>
                </a:solidFill>
              </a:rPr>
              <a:t>environmental effects</a:t>
            </a:r>
            <a:r>
              <a:rPr b="1" lang="it">
                <a:solidFill>
                  <a:schemeClr val="dk1"/>
                </a:solidFill>
              </a:rPr>
              <a:t> 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05" name="Google Shape;105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>
            <p:ph type="title"/>
          </p:nvPr>
        </p:nvSpPr>
        <p:spPr>
          <a:xfrm>
            <a:off x="311700" y="2552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How?</a:t>
            </a:r>
            <a:endParaRPr/>
          </a:p>
        </p:txBody>
      </p:sp>
      <p:sp>
        <p:nvSpPr>
          <p:cNvPr id="111" name="Google Shape;111;p20"/>
          <p:cNvSpPr txBox="1"/>
          <p:nvPr>
            <p:ph idx="1" type="body"/>
          </p:nvPr>
        </p:nvSpPr>
        <p:spPr>
          <a:xfrm>
            <a:off x="311700" y="1008725"/>
            <a:ext cx="8592000" cy="356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it">
                <a:solidFill>
                  <a:schemeClr val="dk1"/>
                </a:solidFill>
              </a:rPr>
              <a:t>Clusters are selected as halos of M</a:t>
            </a:r>
            <a:r>
              <a:rPr baseline="-25000" lang="it">
                <a:solidFill>
                  <a:schemeClr val="dk1"/>
                </a:solidFill>
              </a:rPr>
              <a:t>200</a:t>
            </a:r>
            <a:r>
              <a:rPr lang="it">
                <a:solidFill>
                  <a:schemeClr val="dk1"/>
                </a:solidFill>
              </a:rPr>
              <a:t> ≥ 10</a:t>
            </a:r>
            <a:r>
              <a:rPr baseline="30000" lang="it">
                <a:solidFill>
                  <a:schemeClr val="dk1"/>
                </a:solidFill>
              </a:rPr>
              <a:t>14</a:t>
            </a:r>
            <a:r>
              <a:rPr lang="it">
                <a:solidFill>
                  <a:schemeClr val="dk1"/>
                </a:solidFill>
              </a:rPr>
              <a:t> M</a:t>
            </a:r>
            <a:r>
              <a:rPr baseline="-25000" lang="it">
                <a:solidFill>
                  <a:schemeClr val="dk1"/>
                </a:solidFill>
              </a:rPr>
              <a:t>sun</a:t>
            </a:r>
            <a:r>
              <a:rPr lang="it">
                <a:solidFill>
                  <a:schemeClr val="dk1"/>
                </a:solidFill>
              </a:rPr>
              <a:t> at z = 0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it">
                <a:solidFill>
                  <a:schemeClr val="dk1"/>
                </a:solidFill>
              </a:rPr>
              <a:t>25 clusters</a:t>
            </a:r>
            <a:r>
              <a:rPr lang="it">
                <a:solidFill>
                  <a:schemeClr val="dk1"/>
                </a:solidFill>
              </a:rPr>
              <a:t> in the full physics SIMBA simulation (from a non-public catalog by Christopher Lovell)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it">
                <a:solidFill>
                  <a:schemeClr val="dk1"/>
                </a:solidFill>
              </a:rPr>
              <a:t>(100 Mpc/h)</a:t>
            </a:r>
            <a:r>
              <a:rPr baseline="30000" lang="it">
                <a:solidFill>
                  <a:schemeClr val="dk1"/>
                </a:solidFill>
              </a:rPr>
              <a:t>3</a:t>
            </a:r>
            <a:r>
              <a:rPr lang="it">
                <a:solidFill>
                  <a:schemeClr val="dk1"/>
                </a:solidFill>
              </a:rPr>
              <a:t> volume and 2x1024</a:t>
            </a:r>
            <a:r>
              <a:rPr baseline="30000" lang="it">
                <a:solidFill>
                  <a:schemeClr val="dk1"/>
                </a:solidFill>
              </a:rPr>
              <a:t>3 </a:t>
            </a:r>
            <a:r>
              <a:rPr lang="it">
                <a:solidFill>
                  <a:schemeClr val="dk1"/>
                </a:solidFill>
              </a:rPr>
              <a:t>particles</a:t>
            </a:r>
            <a:endParaRPr sz="1200">
              <a:solidFill>
                <a:srgbClr val="FFFFFF"/>
              </a:solidFill>
              <a:highlight>
                <a:srgbClr val="222222"/>
              </a:highlight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it">
                <a:solidFill>
                  <a:schemeClr val="dk1"/>
                </a:solidFill>
              </a:rPr>
              <a:t>~4500</a:t>
            </a:r>
            <a:r>
              <a:rPr lang="it">
                <a:solidFill>
                  <a:schemeClr val="dk1"/>
                </a:solidFill>
              </a:rPr>
              <a:t> galaxies in cluster environment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it">
                <a:solidFill>
                  <a:schemeClr val="dk1"/>
                </a:solidFill>
              </a:rPr>
              <a:t>~45000</a:t>
            </a:r>
            <a:r>
              <a:rPr lang="it">
                <a:solidFill>
                  <a:schemeClr val="dk1"/>
                </a:solidFill>
              </a:rPr>
              <a:t> galaxies uniformly sampled from the </a:t>
            </a:r>
            <a:r>
              <a:rPr b="1" lang="it">
                <a:solidFill>
                  <a:schemeClr val="dk1"/>
                </a:solidFill>
              </a:rPr>
              <a:t>field</a:t>
            </a:r>
            <a:endParaRPr b="1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it">
                <a:solidFill>
                  <a:schemeClr val="dk1"/>
                </a:solidFill>
              </a:rPr>
              <a:t>Traced back the </a:t>
            </a:r>
            <a:r>
              <a:rPr lang="it">
                <a:solidFill>
                  <a:schemeClr val="dk1"/>
                </a:solidFill>
              </a:rPr>
              <a:t>progenitors</a:t>
            </a:r>
            <a:r>
              <a:rPr lang="it">
                <a:solidFill>
                  <a:schemeClr val="dk1"/>
                </a:solidFill>
              </a:rPr>
              <a:t> of each galaxy </a:t>
            </a:r>
            <a:r>
              <a:rPr b="1" lang="it">
                <a:solidFill>
                  <a:schemeClr val="dk1"/>
                </a:solidFill>
              </a:rPr>
              <a:t>up to</a:t>
            </a:r>
            <a:r>
              <a:rPr lang="it">
                <a:solidFill>
                  <a:schemeClr val="dk1"/>
                </a:solidFill>
              </a:rPr>
              <a:t> </a:t>
            </a:r>
            <a:r>
              <a:rPr b="1" lang="it">
                <a:solidFill>
                  <a:schemeClr val="dk1"/>
                </a:solidFill>
              </a:rPr>
              <a:t>z~2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12" name="Google Shape;112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/>
          <p:nvPr>
            <p:ph type="title"/>
          </p:nvPr>
        </p:nvSpPr>
        <p:spPr>
          <a:xfrm>
            <a:off x="311700" y="123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Methodology </a:t>
            </a:r>
            <a:endParaRPr/>
          </a:p>
        </p:txBody>
      </p:sp>
      <p:sp>
        <p:nvSpPr>
          <p:cNvPr id="118" name="Google Shape;118;p21"/>
          <p:cNvSpPr txBox="1"/>
          <p:nvPr>
            <p:ph idx="1" type="body"/>
          </p:nvPr>
        </p:nvSpPr>
        <p:spPr>
          <a:xfrm>
            <a:off x="4302725" y="724475"/>
            <a:ext cx="45297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it">
                <a:solidFill>
                  <a:schemeClr val="dk1"/>
                </a:solidFill>
              </a:rPr>
              <a:t>Quenching is recovered </a:t>
            </a:r>
            <a:r>
              <a:rPr lang="it">
                <a:solidFill>
                  <a:schemeClr val="dk1"/>
                </a:solidFill>
              </a:rPr>
              <a:t>directly from the </a:t>
            </a:r>
            <a:r>
              <a:rPr b="1" lang="it">
                <a:solidFill>
                  <a:schemeClr val="dk1"/>
                </a:solidFill>
              </a:rPr>
              <a:t>SFH</a:t>
            </a:r>
            <a:r>
              <a:rPr lang="it">
                <a:solidFill>
                  <a:schemeClr val="dk1"/>
                </a:solidFill>
              </a:rPr>
              <a:t> (Montero et al. 2019)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it">
                <a:solidFill>
                  <a:schemeClr val="dk1"/>
                </a:solidFill>
              </a:rPr>
              <a:t>Galaxy is quenched when its sSFR goes below </a:t>
            </a:r>
            <a:r>
              <a:rPr b="1" lang="it">
                <a:solidFill>
                  <a:schemeClr val="dk1"/>
                </a:solidFill>
              </a:rPr>
              <a:t>0.2/τ(z)</a:t>
            </a:r>
            <a:r>
              <a:rPr lang="it">
                <a:solidFill>
                  <a:schemeClr val="dk1"/>
                </a:solidFill>
              </a:rPr>
              <a:t>, where  τ(z) is the Hubble time at redshift z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it">
                <a:solidFill>
                  <a:schemeClr val="dk1"/>
                </a:solidFill>
              </a:rPr>
              <a:t>The threshold for star formation is 1/τ(z)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●"/>
            </a:pPr>
            <a:r>
              <a:rPr lang="it">
                <a:solidFill>
                  <a:schemeClr val="dk1"/>
                </a:solidFill>
              </a:rPr>
              <a:t>A galaxy must stay below the SF threshold for at least 0.2*τ(z</a:t>
            </a:r>
            <a:r>
              <a:rPr baseline="-25000" lang="it">
                <a:solidFill>
                  <a:schemeClr val="dk1"/>
                </a:solidFill>
              </a:rPr>
              <a:t>q</a:t>
            </a:r>
            <a:r>
              <a:rPr lang="it">
                <a:solidFill>
                  <a:schemeClr val="dk1"/>
                </a:solidFill>
              </a:rPr>
              <a:t>) to be quenched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19" name="Google Shape;11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696175"/>
            <a:ext cx="3991026" cy="3991026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