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y="5143500" cx="9144000"/>
  <p:notesSz cx="6858000" cy="9144000"/>
  <p:embeddedFontLst>
    <p:embeddedFont>
      <p:font typeface="Source Code Pro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CC9CF3B-6775-449E-82FC-1BA23AB070E7}">
  <a:tblStyle styleId="{ACC9CF3B-6775-449E-82FC-1BA23AB070E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SourceCodePro-regular.fntdata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CodePro-italic.fntdata"/><Relationship Id="rId25" Type="http://schemas.openxmlformats.org/officeDocument/2006/relationships/font" Target="fonts/SourceCodePro-bold.fntdata"/><Relationship Id="rId28" Type="http://schemas.openxmlformats.org/officeDocument/2006/relationships/font" Target="fonts/Oswald-regular.fntdata"/><Relationship Id="rId27" Type="http://schemas.openxmlformats.org/officeDocument/2006/relationships/font" Target="fonts/SourceCodePro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swald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3c5e2aa7e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3c5e2aa7e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3c5e2aa7e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3c5e2aa7e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3c5e2aa7e2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3c5e2aa7e2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3d024620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3d024620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3d0246209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3d0246209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3c5e2aa7e2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3c5e2aa7e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c5e2aa7e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c5e2aa7e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3c5e2aa7e2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3c5e2aa7e2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3c5e2aa7e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3c5e2aa7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3c5e2aa7e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3c5e2aa7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3c5e2aa7e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3c5e2aa7e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3c5e2aa7e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3c5e2aa7e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3c5e2aa7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3c5e2aa7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3c5e2aa7e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3c5e2aa7e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3c5e2aa7e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3c5e2aa7e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3c5e2aa7e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3c5e2aa7e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180"/>
              <a:t>Revealing the subtle differences in the stellar-to-halo mass relationship between different models through subhalo tracking</a:t>
            </a:r>
            <a:endParaRPr sz="418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380"/>
              <a:t>Austen Gabrielpillai, Weiguang Cui, rachel somerville, </a:t>
            </a:r>
            <a:r>
              <a:rPr lang="en" sz="2380"/>
              <a:t>Romeel</a:t>
            </a:r>
            <a:r>
              <a:rPr lang="en" sz="2380"/>
              <a:t> Dave, </a:t>
            </a:r>
            <a:endParaRPr sz="238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380"/>
              <a:t>Benedikt Diemer, et al.</a:t>
            </a:r>
            <a:endParaRPr sz="238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progress results: stellar mass assembly histories</a:t>
            </a:r>
            <a:endParaRPr/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311700" y="1304875"/>
            <a:ext cx="364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full 12-panel plot of stellar mass assembly history for all bins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Each history is normalized by the z = 0 value. The median at the timestep is subsequently calculated and plotted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Will show both this and the previous plot for a handful of bins</a:t>
            </a:r>
            <a:endParaRPr/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8500" y="1102601"/>
            <a:ext cx="5154249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2"/>
          <p:cNvSpPr/>
          <p:nvPr/>
        </p:nvSpPr>
        <p:spPr>
          <a:xfrm>
            <a:off x="6530825" y="1047575"/>
            <a:ext cx="1255200" cy="40959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Bin: z</a:t>
            </a:r>
            <a:r>
              <a:rPr baseline="-25000" lang="en"/>
              <a:t>form</a:t>
            </a:r>
            <a:r>
              <a:rPr lang="en"/>
              <a:t> &lt; 0.5,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(tracks)</a:t>
            </a:r>
            <a:endParaRPr/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304875"/>
            <a:ext cx="44826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*</a:t>
            </a:r>
            <a:r>
              <a:rPr lang="en"/>
              <a:t>: all models start slowing down stellar mass growth around a halo mass of ~10</a:t>
            </a:r>
            <a:r>
              <a:rPr baseline="30000" lang="en"/>
              <a:t>12.1</a:t>
            </a:r>
            <a:r>
              <a:rPr lang="en"/>
              <a:t>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☉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BH</a:t>
            </a:r>
            <a:r>
              <a:rPr lang="en"/>
              <a:t>: slow down similar to above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HI</a:t>
            </a:r>
            <a:r>
              <a:rPr lang="en"/>
              <a:t>: TNG’s consistent between halo masses 10</a:t>
            </a:r>
            <a:r>
              <a:rPr baseline="30000" lang="en"/>
              <a:t>11</a:t>
            </a:r>
            <a:r>
              <a:rPr lang="en"/>
              <a:t> - 10</a:t>
            </a:r>
            <a:r>
              <a:rPr baseline="30000" lang="en"/>
              <a:t>12</a:t>
            </a:r>
            <a:r>
              <a:rPr lang="en"/>
              <a:t>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☉ </a:t>
            </a:r>
            <a:r>
              <a:rPr lang="en"/>
              <a:t>while SAM and SIMBA are building up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</a:t>
            </a:r>
            <a:r>
              <a:rPr baseline="-25000" lang="en"/>
              <a:t>H2</a:t>
            </a:r>
            <a:r>
              <a:rPr lang="en"/>
              <a:t>: </a:t>
            </a:r>
            <a:r>
              <a:rPr lang="en"/>
              <a:t>SAM and SIMBA have a similar decrease at approx. same halo mass</a:t>
            </a:r>
            <a:r>
              <a:rPr lang="en"/>
              <a:t>, TNG does not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870" y="1304875"/>
            <a:ext cx="4409130" cy="38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Bin: z</a:t>
            </a:r>
            <a:r>
              <a:rPr baseline="-25000" lang="en"/>
              <a:t>form</a:t>
            </a:r>
            <a:r>
              <a:rPr lang="en"/>
              <a:t> &lt; 0.5,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(assembly)</a:t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276950"/>
            <a:ext cx="4889700" cy="3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m*: SAM, TNG, and SIMBA have similar growth rates. </a:t>
            </a:r>
            <a:r>
              <a:rPr lang="en"/>
              <a:t>SIMBA and SAM have slowed down star production. TNG is slowing down. EAGLE</a:t>
            </a:r>
            <a:r>
              <a:rPr lang="en"/>
              <a:t> keeping steady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mBH: SIMBA and TNG have similar growth. TNG black hole growth has come to a crawl. SAM and SIMBA are slowing down growth. EAGLE keeping steady.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mHI: TNG maintains a consistent build up. SIMBA peaked earlier than the SAM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mH2: SAM and SIMBA peaks are at a similar time, albeit different heights</a:t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735" y="1277100"/>
            <a:ext cx="3688265" cy="38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Bin: 0.5 &lt; z</a:t>
            </a:r>
            <a:r>
              <a:rPr baseline="-25000" lang="en"/>
              <a:t>form</a:t>
            </a:r>
            <a:r>
              <a:rPr lang="en"/>
              <a:t> &lt; 1.5,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(tracks)</a:t>
            </a:r>
            <a:endParaRPr/>
          </a:p>
        </p:txBody>
      </p:sp>
      <p:sp>
        <p:nvSpPr>
          <p:cNvPr id="150" name="Google Shape;150;p25"/>
          <p:cNvSpPr txBox="1"/>
          <p:nvPr>
            <p:ph idx="1" type="body"/>
          </p:nvPr>
        </p:nvSpPr>
        <p:spPr>
          <a:xfrm>
            <a:off x="311700" y="1304875"/>
            <a:ext cx="44826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*</a:t>
            </a:r>
            <a:r>
              <a:rPr lang="en"/>
              <a:t>: all models again agree pretty well at m</a:t>
            </a:r>
            <a:r>
              <a:rPr baseline="-25000" lang="en"/>
              <a:t>halo</a:t>
            </a:r>
            <a:r>
              <a:rPr lang="en"/>
              <a:t> ~ 10</a:t>
            </a:r>
            <a:r>
              <a:rPr baseline="30000" lang="en"/>
              <a:t>12.2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☉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BH</a:t>
            </a:r>
            <a:r>
              <a:rPr lang="en"/>
              <a:t>: black hole growth again slowing down at m</a:t>
            </a:r>
            <a:r>
              <a:rPr baseline="-25000" lang="en"/>
              <a:t>halo</a:t>
            </a:r>
            <a:r>
              <a:rPr lang="en"/>
              <a:t> ~ 10</a:t>
            </a:r>
            <a:r>
              <a:rPr baseline="30000" lang="en"/>
              <a:t>12.1 </a:t>
            </a:r>
            <a:r>
              <a:rPr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aseline="-25000" lang="en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☉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</a:t>
            </a:r>
            <a:r>
              <a:rPr baseline="-25000" lang="en"/>
              <a:t>HI</a:t>
            </a:r>
            <a:r>
              <a:rPr lang="en"/>
              <a:t>: TNG similar to previous bin. Dropoff now seen both in SIMBA and SAM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</a:t>
            </a:r>
            <a:r>
              <a:rPr baseline="-25000" lang="en"/>
              <a:t>H2</a:t>
            </a:r>
            <a:r>
              <a:rPr lang="en"/>
              <a:t>: all three models are losing gas mass  </a:t>
            </a:r>
            <a:endParaRPr/>
          </a:p>
        </p:txBody>
      </p:sp>
      <p:pic>
        <p:nvPicPr>
          <p:cNvPr id="151" name="Google Shape;15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878" y="1296124"/>
            <a:ext cx="4409126" cy="3838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Bin: 0.5 &lt; z</a:t>
            </a:r>
            <a:r>
              <a:rPr baseline="-25000" lang="en"/>
              <a:t>form</a:t>
            </a:r>
            <a:r>
              <a:rPr lang="en"/>
              <a:t> &lt; 1.5,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(assembly)</a:t>
            </a:r>
            <a:endParaRPr/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311700" y="1276950"/>
            <a:ext cx="4889700" cy="386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m*: SIMBA, SAM, TNG level off </a:t>
            </a:r>
            <a:r>
              <a:rPr lang="en"/>
              <a:t>similarly</a:t>
            </a:r>
            <a:r>
              <a:rPr lang="en"/>
              <a:t>. EAGLE does later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mBH: TNG’s black holes stop growing first, followed by SAM, SIMBA, and lastly 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mHI: SIMBA peaks earlier than the SAM by a bit, similar loss rates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mH2: SAM peaks earlier than SIMBA, similar loss rates</a:t>
            </a:r>
            <a:endParaRPr/>
          </a:p>
        </p:txBody>
      </p:sp>
      <p:pic>
        <p:nvPicPr>
          <p:cNvPr id="158" name="Google Shape;15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735" y="1277100"/>
            <a:ext cx="3688265" cy="386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Bin: z</a:t>
            </a:r>
            <a:r>
              <a:rPr baseline="-25000" lang="en"/>
              <a:t>form</a:t>
            </a:r>
            <a:r>
              <a:rPr lang="en"/>
              <a:t> &gt; 1.5,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(tracks)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311700" y="1273950"/>
            <a:ext cx="44826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m*: appears to be low growth in both stellar mass and halo mass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mBH: similar to above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mHI: Similar to previous bin but now all three models lose gas mass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mH2: all three models appear to undergo a very similar downturn at approximately the same halo mass 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4984" y="1322400"/>
            <a:ext cx="4389017" cy="382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Bin: z</a:t>
            </a:r>
            <a:r>
              <a:rPr baseline="-25000" lang="en"/>
              <a:t>form</a:t>
            </a:r>
            <a:r>
              <a:rPr lang="en"/>
              <a:t> &gt; 1.5, 10.5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*</a:t>
            </a:r>
            <a:r>
              <a:rPr lang="en"/>
              <a:t> &lt; 11.0 (assembly)</a:t>
            </a:r>
            <a:endParaRPr/>
          </a:p>
        </p:txBody>
      </p:sp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311700" y="1304875"/>
            <a:ext cx="5066400" cy="38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m*: SIMBA has stopped forming stars first, followed by TNG, SAM, and last EAGLE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mBH: TNG’s and SAM’s growth has stopped fairly early, </a:t>
            </a:r>
            <a:r>
              <a:rPr lang="en"/>
              <a:t>EAGLE and SIMBA are fairly similar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mHI: SIMBA and SAM peak nearly same time. All three are losing mass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mH2: SAM, TNG, and SIMBA peak somewhat </a:t>
            </a:r>
            <a:r>
              <a:rPr lang="en"/>
              <a:t>similarly</a:t>
            </a:r>
            <a:r>
              <a:rPr lang="en"/>
              <a:t>. SAM &gt; SIMBA &gt; TNG in height. Similar consumption in SAM and SIMBA</a:t>
            </a:r>
            <a:endParaRPr/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625" y="1304875"/>
            <a:ext cx="3651376" cy="3838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&amp; next steps</a:t>
            </a:r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468825"/>
            <a:ext cx="8689500" cy="35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Understanding the physical models in detail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potential culprit - difference in AGN feedback models?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Check gas fractions, (re-)add EAGLE cold gas measurements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Audience thoughts are welcome!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Cui et al. 2021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380425"/>
            <a:ext cx="4926300" cy="37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SIBMA reproduces the color bimodality (blue star-forming galaxies, and red non-star forming galaxies) seen in observations - why?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Found that halos that formed earlier have blue galaxies, halos that formed later </a:t>
            </a:r>
            <a:r>
              <a:rPr lang="en"/>
              <a:t>have</a:t>
            </a:r>
            <a:r>
              <a:rPr lang="en"/>
              <a:t> red galaxies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is due in combination to the gas contents and black hole feedback of the galaxies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6250" y="1292500"/>
            <a:ext cx="3966350" cy="37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7377975" y="4743300"/>
            <a:ext cx="176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Credit: Cui+21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Background: Gabrielpillai et al. 2022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1700" y="1389675"/>
            <a:ext cx="3576600" cy="375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Santa Cruz semi-analytic model runs on IllustrisTNG dark matter-only ROCKSTAR and Consistent-Trees catalogs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Found that z = 0 SMHM relationship residuals correlated with halo concentration (and also formation time (Matthee+17))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This can be explained that earlier formed halos have higher cold gas fractions and late formed have lower (Cui+21)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8300" y="2837475"/>
            <a:ext cx="5355699" cy="20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6323975" y="4778600"/>
            <a:ext cx="282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Credit:</a:t>
            </a:r>
            <a:r>
              <a:rPr lang="en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Gabrielpillai+22</a:t>
            </a:r>
            <a:endParaRPr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49989" l="0" r="0" t="0"/>
          <a:stretch/>
        </p:blipFill>
        <p:spPr>
          <a:xfrm>
            <a:off x="3888300" y="1204220"/>
            <a:ext cx="5255700" cy="1613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and Analysis Strategy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468825"/>
            <a:ext cx="8520600" cy="34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drives the subtle differences in the z = 0 SMHM relationship when comparing different models?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Analysis strategy: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 g</a:t>
            </a:r>
            <a:r>
              <a:rPr lang="en"/>
              <a:t>alaxy properties: m</a:t>
            </a:r>
            <a:r>
              <a:rPr baseline="-25000" lang="en"/>
              <a:t>*</a:t>
            </a:r>
            <a:r>
              <a:rPr lang="en"/>
              <a:t>, m</a:t>
            </a:r>
            <a:r>
              <a:rPr baseline="-25000" lang="en"/>
              <a:t>BH</a:t>
            </a:r>
            <a:r>
              <a:rPr lang="en"/>
              <a:t>, m</a:t>
            </a:r>
            <a:r>
              <a:rPr baseline="-25000" lang="en"/>
              <a:t>HI</a:t>
            </a:r>
            <a:r>
              <a:rPr lang="en"/>
              <a:t>, m</a:t>
            </a:r>
            <a:r>
              <a:rPr baseline="-25000" lang="en"/>
              <a:t>H2</a:t>
            </a:r>
            <a:endParaRPr baseline="-25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Sanity checks: </a:t>
            </a:r>
            <a:r>
              <a:rPr lang="en"/>
              <a:t>z = 0 s</a:t>
            </a:r>
            <a:r>
              <a:rPr lang="en"/>
              <a:t>caling relationships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</a:t>
            </a:r>
            <a:r>
              <a:rPr lang="en"/>
              <a:t> = 6 - 0 history tracks (function of m</a:t>
            </a:r>
            <a:r>
              <a:rPr baseline="-25000" lang="en"/>
              <a:t>halo</a:t>
            </a:r>
            <a:r>
              <a:rPr lang="en"/>
              <a:t>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</a:t>
            </a:r>
            <a:r>
              <a:rPr lang="en"/>
              <a:t> = 6 - 0 MMP assembly histories (function of t</a:t>
            </a:r>
            <a:r>
              <a:rPr baseline="-25000" lang="en"/>
              <a:t>age,universe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Simulations and Data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311700" y="1315875"/>
            <a:ext cx="8520600" cy="18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semi-analytic model - Santa Cruz SAM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Runs on IllustrisTNG DMO ROCKSTAR and Consistent-Tree catalogs 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Same cosmology as TNG (Plank+16)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Three hydrodynamic simulations - SIMBA, IllustrisTNG, EAGLE</a:t>
            </a:r>
            <a:endParaRPr/>
          </a:p>
          <a:p>
            <a:pPr indent="-334327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Hydro sim properties below</a:t>
            </a:r>
            <a:endParaRPr/>
          </a:p>
        </p:txBody>
      </p:sp>
      <p:graphicFrame>
        <p:nvGraphicFramePr>
          <p:cNvPr id="93" name="Google Shape;93;p17"/>
          <p:cNvGraphicFramePr/>
          <p:nvPr/>
        </p:nvGraphicFramePr>
        <p:xfrm>
          <a:off x="673925" y="32514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{ACC9CF3B-6775-449E-82FC-1BA23AB070E7}</a:tableStyleId>
              </a:tblPr>
              <a:tblGrid>
                <a:gridCol w="1192825"/>
                <a:gridCol w="741325"/>
                <a:gridCol w="1087650"/>
                <a:gridCol w="1195050"/>
                <a:gridCol w="1092775"/>
                <a:gridCol w="1142900"/>
                <a:gridCol w="1183200"/>
              </a:tblGrid>
              <a:tr h="4796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</a:t>
                      </a:r>
                      <a:r>
                        <a:rPr baseline="-25000" lang="en"/>
                        <a:t>DM</a:t>
                      </a:r>
                      <a:endParaRPr baseline="-25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Cosmology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L</a:t>
                      </a:r>
                      <a:r>
                        <a:rPr baseline="-25000" lang="en"/>
                        <a:t>Box</a:t>
                      </a:r>
                      <a:r>
                        <a:rPr lang="en"/>
                        <a:t> [Mpc]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</a:t>
                      </a:r>
                      <a:r>
                        <a:rPr baseline="-25000" lang="en"/>
                        <a:t>DM</a:t>
                      </a:r>
                      <a:r>
                        <a:rPr lang="en"/>
                        <a:t> [M</a:t>
                      </a:r>
                      <a:r>
                        <a:rPr baseline="-25000" lang="en"/>
                        <a:t>☉</a:t>
                      </a:r>
                      <a:r>
                        <a:rPr lang="en"/>
                        <a:t>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</a:t>
                      </a:r>
                      <a:r>
                        <a:rPr baseline="-25000" lang="en"/>
                        <a:t>baryon</a:t>
                      </a:r>
                      <a:r>
                        <a:rPr lang="en"/>
                        <a:t> </a:t>
                      </a:r>
                      <a:r>
                        <a:rPr lang="en"/>
                        <a:t>[M</a:t>
                      </a:r>
                      <a:r>
                        <a:rPr baseline="-25000" lang="en"/>
                        <a:t>☉</a:t>
                      </a:r>
                      <a:r>
                        <a:rPr lang="en"/>
                        <a:t>]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</a:t>
                      </a:r>
                      <a:r>
                        <a:rPr baseline="-25000" lang="en"/>
                        <a:t>BH,seed</a:t>
                      </a:r>
                      <a:r>
                        <a:rPr lang="en"/>
                        <a:t> </a:t>
                      </a:r>
                      <a:r>
                        <a:rPr lang="en"/>
                        <a:t>[M</a:t>
                      </a:r>
                      <a:r>
                        <a:rPr baseline="-25000" lang="en"/>
                        <a:t>☉</a:t>
                      </a:r>
                      <a:r>
                        <a:rPr lang="en"/>
                        <a:t>]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7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IllustrisTNG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1820</a:t>
                      </a:r>
                      <a:r>
                        <a:rPr baseline="30000" lang="en"/>
                        <a:t>3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Plank+16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110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7.6 x 10</a:t>
                      </a:r>
                      <a:r>
                        <a:rPr baseline="30000" lang="en"/>
                        <a:t>6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1.4 x 10</a:t>
                      </a:r>
                      <a:r>
                        <a:rPr baseline="30000" lang="en"/>
                        <a:t>6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1.2 x 10</a:t>
                      </a:r>
                      <a:r>
                        <a:rPr baseline="30000" lang="en"/>
                        <a:t>6</a:t>
                      </a:r>
                      <a:endParaRPr baseline="30000"/>
                    </a:p>
                  </a:txBody>
                  <a:tcPr marT="91425" marB="91425" marR="91425" marL="91425"/>
                </a:tc>
              </a:tr>
              <a:tr h="37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SIMBA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1024</a:t>
                      </a:r>
                      <a:r>
                        <a:rPr baseline="30000" lang="en"/>
                        <a:t>3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Plank+16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r>
                        <a:rPr lang="en"/>
                        <a:t>47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9.6 x 10</a:t>
                      </a:r>
                      <a:r>
                        <a:rPr baseline="30000" lang="en"/>
                        <a:t>7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 x 10</a:t>
                      </a:r>
                      <a:r>
                        <a:rPr baseline="30000" lang="en"/>
                        <a:t>7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 x 10</a:t>
                      </a:r>
                      <a:r>
                        <a:rPr baseline="30000" lang="en"/>
                        <a:t>4</a:t>
                      </a:r>
                      <a:endParaRPr baseline="30000"/>
                    </a:p>
                  </a:txBody>
                  <a:tcPr marT="91425" marB="91425" marR="91425" marL="91425"/>
                </a:tc>
              </a:tr>
              <a:tr h="3731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EAGLE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1504</a:t>
                      </a:r>
                      <a:r>
                        <a:rPr baseline="30000" lang="en"/>
                        <a:t>3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Plank+13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100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9.7 x 10</a:t>
                      </a:r>
                      <a:r>
                        <a:rPr baseline="30000" lang="en"/>
                        <a:t>6</a:t>
                      </a:r>
                      <a:r>
                        <a:rPr lang="en"/>
                        <a:t>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1.8 x 10</a:t>
                      </a:r>
                      <a:r>
                        <a:rPr baseline="30000" lang="en"/>
                        <a:t>6</a:t>
                      </a:r>
                      <a:endParaRPr baseline="30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1.5 x 10</a:t>
                      </a:r>
                      <a:r>
                        <a:rPr baseline="30000" lang="en"/>
                        <a:t>5</a:t>
                      </a:r>
                      <a:endParaRPr baseline="30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z = 0 SMHM</a:t>
            </a:r>
            <a:r>
              <a:rPr lang="en"/>
              <a:t> relationship: scatter and scaling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228675"/>
            <a:ext cx="3114600" cy="38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(Our best friend)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Validation plot for comparing all four models. Generally good agreement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Wider 16-84th percentile dispersion in the SAM between 11.6 &lt; log</a:t>
            </a:r>
            <a:r>
              <a:rPr baseline="-25000" lang="en"/>
              <a:t>10</a:t>
            </a:r>
            <a:r>
              <a:rPr lang="en"/>
              <a:t> m</a:t>
            </a:r>
            <a:r>
              <a:rPr baseline="-25000" lang="en"/>
              <a:t>halo</a:t>
            </a:r>
            <a:r>
              <a:rPr lang="en"/>
              <a:t> &lt; 12.5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300" y="1614250"/>
            <a:ext cx="5710649" cy="312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z = 0 SMHM relationship: z</a:t>
            </a:r>
            <a:r>
              <a:rPr baseline="-25000" lang="en"/>
              <a:t>form</a:t>
            </a:r>
            <a:r>
              <a:rPr lang="en"/>
              <a:t> and sSFR populations</a:t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315900"/>
            <a:ext cx="3182400" cy="38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Colored the heatmap distribution based on (top) halo formation time and (bottom) specific star formation rate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sSFR is a proxy for blue (star-forming) and red (quenched). Star forming region matches well to early formation time.</a:t>
            </a:r>
            <a:endParaRPr sz="1600"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Clearer </a:t>
            </a:r>
            <a:r>
              <a:rPr lang="en" sz="1600"/>
              <a:t>separation</a:t>
            </a:r>
            <a:r>
              <a:rPr lang="en" sz="1600"/>
              <a:t> in sSFR populations in some models vs. others (e.g. SAM vs. EAGLE) </a:t>
            </a:r>
            <a:endParaRPr sz="1600"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825" y="1914350"/>
            <a:ext cx="5345099" cy="263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Sampling procedure for evolution tracks and histories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304875"/>
            <a:ext cx="3630300" cy="377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want to compare tracks of galaxies with similar halo assembly histories: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182" lvl="0" marL="457200" rtl="0" algn="l">
              <a:spcBef>
                <a:spcPts val="120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Identify log m</a:t>
            </a:r>
            <a:r>
              <a:rPr baseline="-25000" lang="en" sz="1670"/>
              <a:t>*</a:t>
            </a:r>
            <a:r>
              <a:rPr lang="en"/>
              <a:t> contours in  z</a:t>
            </a:r>
            <a:r>
              <a:rPr baseline="-25000" lang="en"/>
              <a:t>form</a:t>
            </a:r>
            <a:r>
              <a:rPr lang="en"/>
              <a:t>-log m</a:t>
            </a:r>
            <a:r>
              <a:rPr baseline="-25000" lang="en"/>
              <a:t>halo</a:t>
            </a:r>
            <a:r>
              <a:rPr lang="en"/>
              <a:t> space for each model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Compute best fit lines of z</a:t>
            </a:r>
            <a:r>
              <a:rPr baseline="-25000" lang="en"/>
              <a:t>form</a:t>
            </a:r>
            <a:r>
              <a:rPr lang="en"/>
              <a:t> = A(log m</a:t>
            </a:r>
            <a:r>
              <a:rPr baseline="-25000" lang="en"/>
              <a:t>halo</a:t>
            </a:r>
            <a:r>
              <a:rPr lang="en"/>
              <a:t>) + b for each log m</a:t>
            </a:r>
            <a:r>
              <a:rPr baseline="-25000" lang="en"/>
              <a:t>*</a:t>
            </a:r>
            <a:r>
              <a:rPr lang="en"/>
              <a:t> bin </a:t>
            </a:r>
            <a:r>
              <a:rPr lang="en"/>
              <a:t>contour</a:t>
            </a:r>
            <a:r>
              <a:rPr lang="en"/>
              <a:t> [9.5, 10, 10.5, 11] via least square solution</a:t>
            </a:r>
            <a:endParaRPr/>
          </a:p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Select populations between z</a:t>
            </a:r>
            <a:r>
              <a:rPr baseline="-25000" lang="en"/>
              <a:t>form</a:t>
            </a:r>
            <a:r>
              <a:rPr lang="en"/>
              <a:t> and best-fit m</a:t>
            </a:r>
            <a:r>
              <a:rPr baseline="-25000" lang="en"/>
              <a:t>*</a:t>
            </a:r>
            <a:r>
              <a:rPr lang="en"/>
              <a:t> bins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3600" y="1217763"/>
            <a:ext cx="5141101" cy="3141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progress results: stellar mass-halo mass mass tracks 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311700" y="1322400"/>
            <a:ext cx="3479700" cy="382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full 12-panel plot of m</a:t>
            </a:r>
            <a:r>
              <a:rPr baseline="-25000" lang="en"/>
              <a:t>*</a:t>
            </a:r>
            <a:r>
              <a:rPr lang="en"/>
              <a:t>-m</a:t>
            </a:r>
            <a:r>
              <a:rPr baseline="-25000" lang="en"/>
              <a:t>halo</a:t>
            </a:r>
            <a:r>
              <a:rPr lang="en"/>
              <a:t> tracks for all z</a:t>
            </a:r>
            <a:r>
              <a:rPr baseline="-25000" lang="en"/>
              <a:t>form</a:t>
            </a:r>
            <a:r>
              <a:rPr lang="en"/>
              <a:t>-m</a:t>
            </a:r>
            <a:r>
              <a:rPr baseline="-25000" lang="en"/>
              <a:t>*</a:t>
            </a:r>
            <a:r>
              <a:rPr lang="en"/>
              <a:t> bins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For each timestep, the median stellar mass is plotted against the </a:t>
            </a:r>
            <a:r>
              <a:rPr lang="en"/>
              <a:t>median halo mass. Lines segments are colored by t</a:t>
            </a:r>
            <a:r>
              <a:rPr baseline="-25000" lang="en"/>
              <a:t>age,universe</a:t>
            </a:r>
            <a:endParaRPr baseline="-25000"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5350" y="1258400"/>
            <a:ext cx="5148927" cy="38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/>
          <p:nvPr/>
        </p:nvSpPr>
        <p:spPr>
          <a:xfrm>
            <a:off x="6247700" y="1258375"/>
            <a:ext cx="1157400" cy="3885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