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5" r:id="rId10"/>
    <p:sldId id="268" r:id="rId11"/>
    <p:sldId id="263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5FF"/>
    <a:srgbClr val="043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C5C6C-2505-41A4-AB96-4BE4C923BE67}" v="46" dt="2023-04-27T14:36:02.858"/>
    <p1510:client id="{2ED3EB33-AB7D-4FF4-9845-48AFD1A972EE}" v="327" dt="2023-04-26T14:36:46.010"/>
    <p1510:client id="{A0280BC0-680C-4D98-9736-CD2ED5294986}" v="190" dt="2023-04-25T12:54:42.526"/>
    <p1510:client id="{A048CF36-17B8-4139-A4DC-B489E7DBC143}" v="48" dt="2023-05-02T04:46:56.727"/>
    <p1510:client id="{BA4B8AB1-063D-4A76-8E36-CB6752425BDF}" v="168" dt="2023-04-29T19:12:50.334"/>
    <p1510:client id="{BCE0EA73-7F2B-41F9-9790-2B22D6EE90B5}" v="176" dt="2023-04-28T23:01:18.769"/>
    <p1510:client id="{C4D18FA2-660B-4083-A794-BD285EAD4A57}" v="436" dt="2023-05-01T17:48:43.277"/>
    <p1510:client id="{D11424DA-933D-412E-8F1A-0AED87AB8448}" v="500" dt="2023-04-29T18:54:4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/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294733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8C73-3366-4BF4-A82C-2C30A8A99F58}" type="datetimeFigureOut">
              <a:rPr lang="en-CA" smtClean="0"/>
              <a:t>2023-05-01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7491-CDBE-4842-B2F0-DDB76829D9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6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7491-CDBE-4842-B2F0-DDB76829D92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8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7491-CDBE-4842-B2F0-DDB76829D92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62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41527" y="6492875"/>
            <a:ext cx="205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jinoo.kim@mail.utoronto.ca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1807" y="63261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529" y="63261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alaxy Free Stock Photo - Public Domain Pictures">
            <a:extLst>
              <a:ext uri="{FF2B5EF4-FFF2-40B4-BE49-F238E27FC236}">
                <a16:creationId xmlns:a16="http://schemas.microsoft.com/office/drawing/2014/main" id="{293B5F37-5E80-8529-1EBF-0FFBB6B61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cs typeface="Calibri Light"/>
              </a:rPr>
              <a:t>Using CNN to Predict Galaxy Properties</a:t>
            </a:r>
            <a:endParaRPr lang="en-US" sz="6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cs typeface="Calibri"/>
              </a:rPr>
              <a:t>Jinoo Kim           Josh Speagle, </a:t>
            </a:r>
            <a:r>
              <a:rPr lang="en-US" dirty="0" err="1">
                <a:cs typeface="Calibri"/>
              </a:rPr>
              <a:t>Kartheik</a:t>
            </a:r>
            <a:r>
              <a:rPr lang="en-US" dirty="0">
                <a:cs typeface="Calibri"/>
              </a:rPr>
              <a:t> Iyer, Lamiya Mowla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88F3-56D5-F1E0-290E-87DF2B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alaxy Free Stock Photo - Public Domain Pictures">
            <a:extLst>
              <a:ext uri="{FF2B5EF4-FFF2-40B4-BE49-F238E27FC236}">
                <a16:creationId xmlns:a16="http://schemas.microsoft.com/office/drawing/2014/main" id="{29784512-C7E6-0A81-B1C0-73B72477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6967" b="30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Information CNN takes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2A131-8E70-6A00-E267-C7031353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152462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D7ECD6-1E7E-A516-9A0B-AA760794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  <p:pic>
        <p:nvPicPr>
          <p:cNvPr id="7" name="Picture 7" descr="Diagram, bar chart&#10;&#10;Description automatically generated">
            <a:extLst>
              <a:ext uri="{FF2B5EF4-FFF2-40B4-BE49-F238E27FC236}">
                <a16:creationId xmlns:a16="http://schemas.microsoft.com/office/drawing/2014/main" id="{6CFEE7B4-660F-EBFB-532F-615CDEAB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133797"/>
            <a:ext cx="10768939" cy="642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ADD4E18-E265-D12D-FD59-E368841D1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6537" y="2656898"/>
                <a:ext cx="8407731" cy="3767467"/>
              </a:xfr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/>
              <a:p>
                <a:r>
                  <a:rPr lang="en-US">
                    <a:solidFill>
                      <a:schemeClr val="bg1"/>
                    </a:solidFill>
                    <a:cs typeface="Calibri"/>
                  </a:rPr>
                  <a:t>Grey line: SED of a sample galaxy</a:t>
                </a:r>
              </a:p>
              <a:p>
                <a:r>
                  <a:rPr lang="en-US">
                    <a:solidFill>
                      <a:schemeClr val="bg1"/>
                    </a:solidFill>
                    <a:cs typeface="Calibri"/>
                  </a:rPr>
                  <a:t>Bar charts: Fractional residuals of predictions</a:t>
                </a:r>
              </a:p>
              <a:p>
                <a:pPr lvl="1"/>
                <a:r>
                  <a:rPr lang="en-US">
                    <a:solidFill>
                      <a:srgbClr val="0D45FF"/>
                    </a:solidFill>
                    <a:cs typeface="Calibri"/>
                  </a:rPr>
                  <a:t>Dust mass</a:t>
                </a:r>
                <a:r>
                  <a:rPr lang="en-US">
                    <a:solidFill>
                      <a:schemeClr val="bg1"/>
                    </a:solidFill>
                    <a:cs typeface="Calibri"/>
                  </a:rPr>
                  <a:t>, </a:t>
                </a:r>
                <a:r>
                  <a:rPr lang="en-US">
                    <a:solidFill>
                      <a:schemeClr val="accent6">
                        <a:lumMod val="75000"/>
                      </a:schemeClr>
                    </a:solidFill>
                    <a:cs typeface="Calibri"/>
                  </a:rPr>
                  <a:t>Gas mass</a:t>
                </a:r>
                <a:r>
                  <a:rPr lang="en-US">
                    <a:solidFill>
                      <a:schemeClr val="bg1"/>
                    </a:solidFill>
                    <a:cs typeface="Calibri"/>
                  </a:rPr>
                  <a:t>,</a:t>
                </a:r>
                <a:r>
                  <a:rPr lang="en-US">
                    <a:solidFill>
                      <a:srgbClr val="FF0000"/>
                    </a:solidFill>
                    <a:cs typeface="Calibri"/>
                  </a:rPr>
                  <a:t> SFR</a:t>
                </a:r>
                <a:r>
                  <a:rPr lang="en-US">
                    <a:solidFill>
                      <a:schemeClr val="bg1"/>
                    </a:solidFill>
                    <a:cs typeface="Calibri"/>
                  </a:rPr>
                  <a:t>, </a:t>
                </a:r>
                <a:r>
                  <a:rPr lang="en-US">
                    <a:solidFill>
                      <a:schemeClr val="accent4"/>
                    </a:solidFill>
                    <a:cs typeface="Calibri"/>
                  </a:rPr>
                  <a:t>half-stellar mass radius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Fractional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residual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of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predictions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 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/>
                        <a:cs typeface="Calibri"/>
                      </a:rPr>
                      <m:t>=</m:t>
                    </m:r>
                  </m:oMath>
                </a14:m>
                <a:endParaRPr lang="en-CA" b="0" i="1">
                  <a:solidFill>
                    <a:schemeClr val="bg1"/>
                  </a:solidFill>
                  <a:latin typeface="Cambria Math"/>
                  <a:cs typeface="Calibri"/>
                </a:endParaRPr>
              </a:p>
              <a:p>
                <a:pPr marL="0" indent="0">
                  <a:buNone/>
                </a:pPr>
                <a:endParaRPr lang="en-CA" b="0" i="1">
                  <a:solidFill>
                    <a:schemeClr val="bg1"/>
                  </a:solidFill>
                  <a:latin typeface="Cambria Math"/>
                  <a:cs typeface="Calibri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|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𝐎𝐫𝐢𝐠𝐢𝐧𝐚𝐥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𝐏𝐫𝐞𝐝𝐢𝐜𝐭𝐢𝐨𝐧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−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𝐏𝐫𝐞𝐝𝐢𝐜𝐭𝐢𝐨𝐧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𝐰𝐢𝐭𝐡𝐨𝐮𝐭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𝐚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𝐰𝐚𝐯𝐞𝐥𝐞𝐧𝐠𝐭𝐡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|</m:t>
                          </m:r>
                        </m:num>
                        <m:den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𝐎𝐫𝐢𝐠𝐢𝐧𝐚𝐥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 </m:t>
                          </m:r>
                          <m:r>
                            <a:rPr lang="en-CA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/>
                            </a:rPr>
                            <m:t>𝐏𝐫𝐞𝐝𝐢𝐜𝐢𝐭𝐨𝐧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chemeClr val="bg1"/>
                  </a:solidFill>
                  <a:cs typeface="Calibri"/>
                </a:endParaRPr>
              </a:p>
              <a:p>
                <a:endParaRPr lang="en-US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ADD4E18-E265-D12D-FD59-E368841D1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6537" y="2656898"/>
                <a:ext cx="8407731" cy="3767467"/>
              </a:xfrm>
              <a:blipFill>
                <a:blip r:embed="rId3"/>
                <a:stretch>
                  <a:fillRect l="-942" t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489CA3-1F6C-5D6A-9173-E361D81C1601}"/>
              </a:ext>
            </a:extLst>
          </p:cNvPr>
          <p:cNvCxnSpPr/>
          <p:nvPr/>
        </p:nvCxnSpPr>
        <p:spPr>
          <a:xfrm>
            <a:off x="9102436" y="2348344"/>
            <a:ext cx="884711" cy="3998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1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18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Spatial information the CNN looks at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D7ECD6-1E7E-A516-9A0B-AA760794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  <p:pic>
        <p:nvPicPr>
          <p:cNvPr id="4" name="Picture 5" descr="A picture containing light, traffic, lit, dark&#10;&#10;Description automatically generated">
            <a:extLst>
              <a:ext uri="{FF2B5EF4-FFF2-40B4-BE49-F238E27FC236}">
                <a16:creationId xmlns:a16="http://schemas.microsoft.com/office/drawing/2014/main" id="{2A947B3C-E183-DBF5-D25E-DD97B174E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04" y="1281758"/>
            <a:ext cx="9650405" cy="5489389"/>
          </a:xfrm>
        </p:spPr>
      </p:pic>
    </p:spTree>
    <p:extLst>
      <p:ext uri="{BB962C8B-B14F-4D97-AF65-F5344CB8AC3E}">
        <p14:creationId xmlns:p14="http://schemas.microsoft.com/office/powerpoint/2010/main" val="397353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Conclusion and Future Prospect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5CC4D-D3DD-D533-49E3-E97F4094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Current results show that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CNN is not a black box system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We know convolutions are effective, which wavelength information CNN takes, and where it looks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Knowing how CNN works, other approaches can be taken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Analyzing real galaxy images and/or images from other simulations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More detailed analysis; when does CNN look at surrounding or the center of galaxies? Any tendency on importance of certain wavelengths?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83B17-321A-569B-03BB-EF7661B5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1209076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Motivation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78609-B66F-8B1D-8380-B54812D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cs typeface="Calibri" panose="020F0502020204030204"/>
              </a:rPr>
              <a:t>Too much data! </a:t>
            </a:r>
            <a:r>
              <a:rPr lang="en-CA" dirty="0">
                <a:solidFill>
                  <a:schemeClr val="bg1"/>
                </a:solidFill>
              </a:rPr>
              <a:t>Might not fully utilize data we acquire​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Galaxy properties/parameters are often </a:t>
            </a:r>
            <a:r>
              <a:rPr lang="en-US" b="1" dirty="0">
                <a:solidFill>
                  <a:schemeClr val="accent2"/>
                </a:solidFill>
              </a:rPr>
              <a:t>computationally expensive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marL="0" indent="0" fontAlgn="base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US">
              <a:solidFill>
                <a:schemeClr val="bg1"/>
              </a:solidFill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Check if </a:t>
            </a:r>
            <a:r>
              <a:rPr lang="en-US" b="1" dirty="0">
                <a:solidFill>
                  <a:schemeClr val="accent2"/>
                </a:solidFill>
              </a:rPr>
              <a:t>CNN can be employed to solve these issues</a:t>
            </a:r>
            <a:r>
              <a:rPr lang="en-US" dirty="0">
                <a:solidFill>
                  <a:schemeClr val="accent2"/>
                </a:solidFill>
              </a:rPr>
              <a:t>​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A60B38-E78B-7455-9487-A589B3F5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3111228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Convolutional Neural Network (CNN)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9981D663-F9E6-5A10-210B-14053B4E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719" y="1461567"/>
            <a:ext cx="10515600" cy="260542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09BCA-560A-F199-F7EA-E13FCFD05B20}"/>
              </a:ext>
            </a:extLst>
          </p:cNvPr>
          <p:cNvSpPr txBox="1"/>
          <p:nvPr/>
        </p:nvSpPr>
        <p:spPr>
          <a:xfrm>
            <a:off x="645721" y="4391395"/>
            <a:ext cx="1058635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accent2"/>
                </a:solidFill>
                <a:cs typeface="Calibri" panose="020F0502020204030204"/>
              </a:rPr>
              <a:t>Convolutional layer:</a:t>
            </a: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 A layer with multiple </a:t>
            </a:r>
            <a:r>
              <a:rPr lang="en-US" sz="2400" b="1">
                <a:solidFill>
                  <a:schemeClr val="bg1"/>
                </a:solidFill>
                <a:latin typeface="Calibri"/>
                <a:cs typeface="Calibri"/>
              </a:rPr>
              <a:t>filters convolving across the input images and capturing key features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accent2"/>
                </a:solidFill>
                <a:latin typeface="Calibri"/>
                <a:cs typeface="Calibri"/>
              </a:rPr>
              <a:t>Max</a:t>
            </a:r>
            <a:r>
              <a:rPr lang="en-US" sz="2400" b="1">
                <a:solidFill>
                  <a:schemeClr val="accent2"/>
                </a:solidFill>
                <a:cs typeface="Calibri" panose="020F0502020204030204"/>
              </a:rPr>
              <a:t> Pooling layer: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A layer that decreases size of the convolution and </a:t>
            </a:r>
            <a:r>
              <a:rPr lang="en-US" sz="2400" b="1">
                <a:solidFill>
                  <a:schemeClr val="bg1"/>
                </a:solidFill>
                <a:latin typeface="Calibri"/>
                <a:cs typeface="Calibri"/>
              </a:rPr>
              <a:t>helps to capture larger features</a:t>
            </a: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 in next convolutional layer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accent2"/>
                </a:solidFill>
                <a:cs typeface="Calibri" panose="020F0502020204030204"/>
              </a:rPr>
              <a:t>Fully Connected layer: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Usually the last layer of CNN. It </a:t>
            </a:r>
            <a:r>
              <a:rPr lang="en-US" sz="2400" b="1">
                <a:solidFill>
                  <a:schemeClr val="bg1"/>
                </a:solidFill>
                <a:latin typeface="Calibri"/>
                <a:cs typeface="Calibri"/>
              </a:rPr>
              <a:t>takes information from previous layers and predicts output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F71D63-43EB-5E9C-1BE5-195949F9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145744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What data am I using?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FDDFE68-2BF8-16A6-802A-D832BFE1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3" y="1423658"/>
            <a:ext cx="7540580" cy="305787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7D5D96E-9558-45B1-E49D-362F15F62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85" y="4485867"/>
            <a:ext cx="7542728" cy="205069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BD62E6-F6DB-C0E1-8583-B0CD8440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578C-09C6-F63B-25FF-DB98A1BEEAE1}"/>
              </a:ext>
            </a:extLst>
          </p:cNvPr>
          <p:cNvSpPr txBox="1"/>
          <p:nvPr/>
        </p:nvSpPr>
        <p:spPr>
          <a:xfrm>
            <a:off x="8127175" y="1496785"/>
            <a:ext cx="3797629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7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Images of 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SIMBA galaxies produced by </a:t>
            </a:r>
            <a:r>
              <a:rPr lang="en-US" sz="2400" b="1" dirty="0" err="1">
                <a:solidFill>
                  <a:schemeClr val="bg1"/>
                </a:solidFill>
                <a:cs typeface="Calibri"/>
              </a:rPr>
              <a:t>PowderDay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, an open source 3D dust radiative transfer package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spcAft>
                <a:spcPts val="700"/>
              </a:spcAft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Images from 0.215mic to 860mic</a:t>
            </a:r>
            <a:endParaRPr lang="en-US" sz="2400" b="1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spcAft>
                <a:spcPts val="7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Galaxies at redshift 0.5, 1, 2, 3</a:t>
            </a:r>
          </a:p>
        </p:txBody>
      </p:sp>
    </p:spTree>
    <p:extLst>
      <p:ext uri="{BB962C8B-B14F-4D97-AF65-F5344CB8AC3E}">
        <p14:creationId xmlns:p14="http://schemas.microsoft.com/office/powerpoint/2010/main" val="201005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alaxy Free Stock Photo - Public Domain Pictures">
            <a:extLst>
              <a:ext uri="{FF2B5EF4-FFF2-40B4-BE49-F238E27FC236}">
                <a16:creationId xmlns:a16="http://schemas.microsoft.com/office/drawing/2014/main" id="{29784512-C7E6-0A81-B1C0-73B72477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6967" b="30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Performance of CNN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2A131-8E70-6A00-E267-C7031353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23597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23A6AAE-41B6-CAC6-8FAF-FCA095FA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How good are predictions?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BC803-B780-662C-C7A4-39C0F8A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  <a:r>
              <a:rPr lang="en-US"/>
              <a:t>a</a:t>
            </a:r>
            <a:endParaRPr lang="en-US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C6F3D2-3064-8475-05DF-48F1304F9D78}"/>
                  </a:ext>
                </a:extLst>
              </p:cNvPr>
              <p:cNvSpPr txBox="1"/>
              <p:nvPr/>
            </p:nvSpPr>
            <p:spPr>
              <a:xfrm>
                <a:off x="6267450" y="1985064"/>
                <a:ext cx="5924550" cy="358431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2400" b="1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Top: </a:t>
                </a:r>
                <a:r>
                  <a:rPr lang="en-US" sz="2400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True VS Prediction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2400" b="1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Bottom: </a:t>
                </a:r>
                <a:r>
                  <a:rPr lang="en-US" sz="2400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Fractional residual</a:t>
                </a:r>
              </a:p>
              <a:p>
                <a:r>
                  <a:rPr lang="en-US" sz="2400">
                    <a:solidFill>
                      <a:schemeClr val="bg1"/>
                    </a:solidFill>
                    <a:cs typeface="Calibri" panose="020F0502020204030204"/>
                  </a:rPr>
                  <a:t>     </a:t>
                </a:r>
              </a:p>
              <a:p>
                <a:r>
                  <a:rPr lang="en-US" sz="2400">
                    <a:solidFill>
                      <a:schemeClr val="bg1"/>
                    </a:solidFill>
                    <a:cs typeface="Calibri" panose="020F0502020204030204"/>
                  </a:rPr>
                  <a:t>      Fractional residual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fPr>
                      <m:num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𝑃𝑟𝑒𝑑𝑖𝑐𝑡𝑖𝑜𝑛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 − 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𝑇𝑟𝑢𝑒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 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𝑣𝑎𝑙𝑢𝑒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bg1"/>
                            </a:solidFill>
                            <a:ea typeface="Calibri" panose="020F0502020204030204"/>
                            <a:cs typeface="Calibri" panose="020F0502020204030204"/>
                          </a:rPr>
                          <m:t> 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𝑇𝑟𝑢𝑒</m:t>
                        </m:r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 </m:t>
                        </m:r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anose="020F0502020204030204"/>
                          </a:rPr>
                          <m:t>𝑣𝑎𝑙𝑢𝑒</m:t>
                        </m:r>
                      </m:den>
                    </m:f>
                  </m:oMath>
                </a14:m>
                <a:endParaRPr lang="en-US" sz="2400" b="1">
                  <a:ea typeface="Calibri" panose="020F0502020204030204"/>
                  <a:cs typeface="Calibri" panose="020F0502020204030204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en-US" sz="2400">
                  <a:solidFill>
                    <a:schemeClr val="bg1"/>
                  </a:solidFill>
                  <a:ea typeface="Calibri" panose="020F0502020204030204"/>
                  <a:cs typeface="Calibri" panose="020F0502020204030204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en-US" sz="2400">
                  <a:solidFill>
                    <a:schemeClr val="bg1"/>
                  </a:solidFill>
                  <a:ea typeface="Calibri" panose="020F0502020204030204"/>
                  <a:cs typeface="Calibri" panose="020F0502020204030204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en-US" sz="2400">
                  <a:solidFill>
                    <a:schemeClr val="bg1"/>
                  </a:solidFill>
                  <a:ea typeface="Calibri" panose="020F0502020204030204"/>
                  <a:cs typeface="Calibri" panose="020F0502020204030204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sz="2400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CNN is performing well but </a:t>
                </a:r>
                <a:r>
                  <a:rPr lang="en-US" sz="2400" b="1">
                    <a:solidFill>
                      <a:schemeClr val="bg1"/>
                    </a:solidFill>
                    <a:ea typeface="Calibri" panose="020F0502020204030204"/>
                    <a:cs typeface="Calibri" panose="020F0502020204030204"/>
                  </a:rPr>
                  <a:t>is it actually more helpful than using the raw data?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C6F3D2-3064-8475-05DF-48F1304F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50" y="1985064"/>
                <a:ext cx="5924550" cy="3584315"/>
              </a:xfrm>
              <a:prstGeom prst="rect">
                <a:avLst/>
              </a:prstGeom>
              <a:blipFill>
                <a:blip r:embed="rId3"/>
                <a:stretch>
                  <a:fillRect l="-1337" t="-1361" b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D04D41B-EA0E-D642-C52E-D25FCE47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11" y="1693654"/>
            <a:ext cx="5900056" cy="47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alaxy Free Stock Photo - Public Domain Pictures">
            <a:extLst>
              <a:ext uri="{FF2B5EF4-FFF2-40B4-BE49-F238E27FC236}">
                <a16:creationId xmlns:a16="http://schemas.microsoft.com/office/drawing/2014/main" id="{29784512-C7E6-0A81-B1C0-73B72477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6967" b="30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UMAP: a dimension reduction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2A131-8E70-6A00-E267-C7031353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jinoo.kim@mail.utoronto.ca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230220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UMAP: What is it?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FAF0E-55D5-F30C-7201-815C118E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7C9C0949-0B81-4FCE-07DD-91ED6A085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398" y="1367599"/>
            <a:ext cx="8729863" cy="494510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FE1B7-CFA2-4E12-0F75-34AB84CE885A}"/>
              </a:ext>
            </a:extLst>
          </p:cNvPr>
          <p:cNvSpPr txBox="1"/>
          <p:nvPr/>
        </p:nvSpPr>
        <p:spPr>
          <a:xfrm>
            <a:off x="643247" y="6543798"/>
            <a:ext cx="693469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Source: Understanding UMAP - https://pair-code.github.io/understanding-umap/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8584E-69B4-70F1-766F-729E382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FAF0E-55D5-F30C-7201-815C118E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jinoo.kim@mail.utoronto.ca</a:t>
            </a:r>
          </a:p>
        </p:txBody>
      </p:sp>
      <p:pic>
        <p:nvPicPr>
          <p:cNvPr id="2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47D392DB-7ADC-BFC1-DFA9-F5C773800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16" y="2874317"/>
            <a:ext cx="11110567" cy="3717234"/>
          </a:xfrm>
        </p:spPr>
      </p:pic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423AC611-4341-46AF-7DB0-A00D9A00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4" y="184728"/>
            <a:ext cx="10926416" cy="2689589"/>
          </a:xfrm>
          <a:prstGeom prst="rect">
            <a:avLst/>
          </a:prstGeom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74A9238B-941C-DC63-5BEE-7CEF9E1403FE}"/>
              </a:ext>
            </a:extLst>
          </p:cNvPr>
          <p:cNvCxnSpPr/>
          <p:nvPr/>
        </p:nvCxnSpPr>
        <p:spPr>
          <a:xfrm>
            <a:off x="1185553" y="2180111"/>
            <a:ext cx="370115" cy="1023257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CBEC838-4D9F-60C0-7D6F-3C829019FDED}"/>
              </a:ext>
            </a:extLst>
          </p:cNvPr>
          <p:cNvSpPr/>
          <p:nvPr/>
        </p:nvSpPr>
        <p:spPr>
          <a:xfrm>
            <a:off x="2238993" y="2486395"/>
            <a:ext cx="7154883" cy="306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95C0EB-EC23-D601-6588-181F69CD47AD}"/>
              </a:ext>
            </a:extLst>
          </p:cNvPr>
          <p:cNvCxnSpPr/>
          <p:nvPr/>
        </p:nvCxnSpPr>
        <p:spPr>
          <a:xfrm flipH="1">
            <a:off x="7403028" y="1842406"/>
            <a:ext cx="609599" cy="1290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8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Using CNN to Predict Galaxy Properties</vt:lpstr>
      <vt:lpstr>Motivation</vt:lpstr>
      <vt:lpstr>Convolutional Neural Network (CNN)</vt:lpstr>
      <vt:lpstr>What data am I using?</vt:lpstr>
      <vt:lpstr>Performance of CNN</vt:lpstr>
      <vt:lpstr>How good are predictions?</vt:lpstr>
      <vt:lpstr>UMAP: a dimension reduction method</vt:lpstr>
      <vt:lpstr>UMAP: What is it?</vt:lpstr>
      <vt:lpstr>PowerPoint Presentation</vt:lpstr>
      <vt:lpstr>Information CNN takes</vt:lpstr>
      <vt:lpstr>PowerPoint Presentation</vt:lpstr>
      <vt:lpstr>Spatial information the CNN looks at</vt:lpstr>
      <vt:lpstr>Conclusion and Future Prospect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108</cp:revision>
  <dcterms:created xsi:type="dcterms:W3CDTF">2023-04-25T11:07:32Z</dcterms:created>
  <dcterms:modified xsi:type="dcterms:W3CDTF">2023-05-02T05:55:26Z</dcterms:modified>
</cp:coreProperties>
</file>