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PT Sans Narrow"/>
      <p:regular r:id="rId34"/>
      <p:bold r:id="rId35"/>
    </p:embeddedFont>
    <p:embeddedFont>
      <p:font typeface="Open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TSansNarrow-bold.fntdata"/><Relationship Id="rId12" Type="http://schemas.openxmlformats.org/officeDocument/2006/relationships/slide" Target="slides/slide7.xml"/><Relationship Id="rId34" Type="http://schemas.openxmlformats.org/officeDocument/2006/relationships/font" Target="fonts/PTSansNarrow-regular.fntdata"/><Relationship Id="rId15" Type="http://schemas.openxmlformats.org/officeDocument/2006/relationships/slide" Target="slides/slide10.xml"/><Relationship Id="rId37" Type="http://schemas.openxmlformats.org/officeDocument/2006/relationships/font" Target="fonts/OpenSans-bold.fntdata"/><Relationship Id="rId14" Type="http://schemas.openxmlformats.org/officeDocument/2006/relationships/slide" Target="slides/slide9.xml"/><Relationship Id="rId36" Type="http://schemas.openxmlformats.org/officeDocument/2006/relationships/font" Target="fonts/OpenSans-regular.fntdata"/><Relationship Id="rId17" Type="http://schemas.openxmlformats.org/officeDocument/2006/relationships/slide" Target="slides/slide12.xml"/><Relationship Id="rId39" Type="http://schemas.openxmlformats.org/officeDocument/2006/relationships/font" Target="fonts/OpenSans-boldItalic.fntdata"/><Relationship Id="rId16" Type="http://schemas.openxmlformats.org/officeDocument/2006/relationships/slide" Target="slides/slide11.xml"/><Relationship Id="rId38" Type="http://schemas.openxmlformats.org/officeDocument/2006/relationships/font" Target="fonts/OpenSans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399143b748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399143b748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399143b748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399143b748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3c668ebaf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3c668ebaf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399143b748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399143b748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3c5cdd15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3c5cdd15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3c668ebaf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3c668ebaf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399143b748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399143b748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399143b748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399143b748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399143b748_0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399143b748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399143b748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399143b748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399143b748_0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399143b748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3c668ebaf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3c668ebaf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ed5d30c08bec8e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ed5d30c08bec8e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399143b748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399143b748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3c668ebafc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3c668ebaf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3c668ebaf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3c668ebaf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3c668ebafc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3c668ebaf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3c668ebafc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3c668ebaf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3c668ebafc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3c668ebafc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3c668ebafc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3c668ebaf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399143b748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399143b748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99143b748_0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99143b748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399143b748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399143b748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399143b748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399143b748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399143b748_0_5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399143b748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399143b748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399143b748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399143b748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399143b748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9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6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2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6" Type="http://schemas.openxmlformats.org/officeDocument/2006/relationships/image" Target="../media/image33.png"/><Relationship Id="rId7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eiguangcui.github.io/assets/presentations/The_Three_Hundred_Presentation_STSci.pdf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31.png"/><Relationship Id="rId6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29.png"/><Relationship Id="rId6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hyperlink" Target="http://drive.google.com/file/d/1AMfDas_5FsZT7GfR8xwAbn-aoNM5WY33/view" TargetMode="External"/><Relationship Id="rId5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Zoomed-in simulations with </a:t>
            </a:r>
            <a:r>
              <a:rPr i="1" lang="en"/>
              <a:t>SIMBA</a:t>
            </a:r>
            <a:endParaRPr i="1"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311700" y="2746050"/>
            <a:ext cx="8520600" cy="12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Weiguang Cui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collaboration with </a:t>
            </a:r>
            <a:r>
              <a:rPr b="1" lang="en"/>
              <a:t>SIMBA developers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Fred Jennings</a:t>
            </a:r>
            <a:r>
              <a:rPr lang="en"/>
              <a:t> (for HYENAS galaxy groups)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</a:t>
            </a:r>
            <a:r>
              <a:rPr b="1" lang="en"/>
              <a:t>Qingyang Li</a:t>
            </a:r>
            <a:r>
              <a:rPr lang="en"/>
              <a:t> with the300 collaboration (for the300 galaxy clusters)</a:t>
            </a:r>
            <a:endParaRPr/>
          </a:p>
        </p:txBody>
      </p:sp>
      <p:sp>
        <p:nvSpPr>
          <p:cNvPr id="68" name="Google Shape;68;p13"/>
          <p:cNvSpPr txBox="1"/>
          <p:nvPr/>
        </p:nvSpPr>
        <p:spPr>
          <a:xfrm rot="888">
            <a:off x="2249750" y="440850"/>
            <a:ext cx="4644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Al(most)l </a:t>
            </a:r>
            <a:r>
              <a:rPr b="1"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Preliminary</a:t>
            </a:r>
            <a:r>
              <a:rPr b="1"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results!</a:t>
            </a:r>
            <a:endParaRPr b="1"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311600" y="4489400"/>
            <a:ext cx="852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02/05 SIMBA Collaboration Meeting @ Flatiron Institute's Center for Computational Astrophysics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HYENAS project – resolution matters</a:t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density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9600"/>
            <a:ext cx="4867052" cy="324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145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76275" y="445025"/>
            <a:ext cx="90012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HYENAS project – resolution matters (not for everyone)</a:t>
            </a:r>
            <a:endParaRPr/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Temperature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1976275"/>
            <a:ext cx="4752000" cy="316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145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0" y="445025"/>
            <a:ext cx="91440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HYENAS project – resolution matters </a:t>
            </a:r>
            <a:r>
              <a:rPr lang="en"/>
              <a:t>(not for everyone)</a:t>
            </a:r>
            <a:endParaRPr/>
          </a:p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Stellar</a:t>
            </a:r>
            <a:r>
              <a:rPr lang="en"/>
              <a:t> density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1895725"/>
            <a:ext cx="4872873" cy="3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14506"/>
            <a:ext cx="4572000" cy="342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HYENAS project – formation time matters</a:t>
            </a: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731" y="1152425"/>
            <a:ext cx="4548268" cy="39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52425"/>
            <a:ext cx="4548278" cy="3991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25"/>
          <p:cNvGrpSpPr/>
          <p:nvPr/>
        </p:nvGrpSpPr>
        <p:grpSpPr>
          <a:xfrm>
            <a:off x="6388975" y="3156650"/>
            <a:ext cx="424800" cy="1167600"/>
            <a:chOff x="6388975" y="3156650"/>
            <a:chExt cx="424800" cy="1167600"/>
          </a:xfrm>
        </p:grpSpPr>
        <p:sp>
          <p:nvSpPr>
            <p:cNvPr id="160" name="Google Shape;160;p25"/>
            <p:cNvSpPr/>
            <p:nvPr/>
          </p:nvSpPr>
          <p:spPr>
            <a:xfrm>
              <a:off x="6601375" y="4147250"/>
              <a:ext cx="212400" cy="177000"/>
            </a:xfrm>
            <a:prstGeom prst="ellipse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1" name="Google Shape;161;p25"/>
            <p:cNvSpPr/>
            <p:nvPr/>
          </p:nvSpPr>
          <p:spPr>
            <a:xfrm>
              <a:off x="6388975" y="3156650"/>
              <a:ext cx="212400" cy="177000"/>
            </a:xfrm>
            <a:prstGeom prst="ellipse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1500"/>
            <a:ext cx="4572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571500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/>
          <p:nvPr/>
        </p:nvSpPr>
        <p:spPr>
          <a:xfrm>
            <a:off x="235650" y="614675"/>
            <a:ext cx="4100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highlight>
                  <a:srgbClr val="FFFFFF"/>
                </a:highlight>
              </a:rPr>
              <a:t>Xray Lum: 4.44e+40, Z_form: 0.05, \log M_halo= 13.5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4807650" y="614675"/>
            <a:ext cx="4100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highlight>
                  <a:srgbClr val="FFFFFF"/>
                </a:highlight>
              </a:rPr>
              <a:t>Xray Lum: 3.25e+41, Z_form: 1.85, \log M_halo= 13.3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571500"/>
            <a:ext cx="4572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1500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/>
        </p:nvSpPr>
        <p:spPr>
          <a:xfrm>
            <a:off x="235650" y="571500"/>
            <a:ext cx="4100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highlight>
                  <a:srgbClr val="FFFFFF"/>
                </a:highlight>
              </a:rPr>
              <a:t>Xray Lum: 1.42e+41, Z_form: 0.11, \log M_halo= 12.8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4807650" y="571500"/>
            <a:ext cx="4100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highlight>
                  <a:srgbClr val="FFFFFF"/>
                </a:highlight>
              </a:rPr>
              <a:t>Xray Lum: 1.54e+41, Z_form: 1.66, \log M_halo= 13.1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27"/>
          <p:cNvSpPr txBox="1"/>
          <p:nvPr>
            <p:ph type="title"/>
          </p:nvPr>
        </p:nvSpPr>
        <p:spPr>
          <a:xfrm>
            <a:off x="341150" y="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 similar luminosity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 matters – The300 project</a:t>
            </a:r>
            <a:endParaRPr/>
          </a:p>
        </p:txBody>
      </p:sp>
      <p:grpSp>
        <p:nvGrpSpPr>
          <p:cNvPr id="185" name="Google Shape;185;p28"/>
          <p:cNvGrpSpPr/>
          <p:nvPr/>
        </p:nvGrpSpPr>
        <p:grpSpPr>
          <a:xfrm>
            <a:off x="272250" y="1152425"/>
            <a:ext cx="8587626" cy="3991076"/>
            <a:chOff x="272250" y="1152425"/>
            <a:chExt cx="8587626" cy="3991076"/>
          </a:xfrm>
        </p:grpSpPr>
        <p:pic>
          <p:nvPicPr>
            <p:cNvPr id="186" name="Google Shape;186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2250" y="1152425"/>
              <a:ext cx="3991076" cy="3991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68800" y="1152425"/>
              <a:ext cx="3991076" cy="3991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28"/>
          <p:cNvSpPr txBox="1"/>
          <p:nvPr>
            <p:ph idx="1" type="body"/>
          </p:nvPr>
        </p:nvSpPr>
        <p:spPr>
          <a:xfrm>
            <a:off x="6471600" y="552875"/>
            <a:ext cx="1616400" cy="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Quiz 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9144003" cy="2509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29"/>
          <p:cNvGrpSpPr/>
          <p:nvPr/>
        </p:nvGrpSpPr>
        <p:grpSpPr>
          <a:xfrm>
            <a:off x="0" y="2468225"/>
            <a:ext cx="2756090" cy="2675275"/>
            <a:chOff x="0" y="2468225"/>
            <a:chExt cx="2756090" cy="2675275"/>
          </a:xfrm>
        </p:grpSpPr>
        <p:pic>
          <p:nvPicPr>
            <p:cNvPr id="195" name="Google Shape;195;p29"/>
            <p:cNvPicPr preferRelativeResize="0"/>
            <p:nvPr/>
          </p:nvPicPr>
          <p:blipFill rotWithShape="1">
            <a:blip r:embed="rId4">
              <a:alphaModFix/>
            </a:blip>
            <a:srcRect b="0" l="-760" r="759" t="0"/>
            <a:stretch/>
          </p:blipFill>
          <p:spPr>
            <a:xfrm>
              <a:off x="0" y="2468225"/>
              <a:ext cx="2756090" cy="2675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29"/>
            <p:cNvSpPr txBox="1"/>
            <p:nvPr/>
          </p:nvSpPr>
          <p:spPr>
            <a:xfrm>
              <a:off x="135875" y="2571750"/>
              <a:ext cx="2298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Mass complete samples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7" name="Google Shape;197;p29"/>
          <p:cNvGrpSpPr/>
          <p:nvPr/>
        </p:nvGrpSpPr>
        <p:grpSpPr>
          <a:xfrm>
            <a:off x="2755965" y="2468230"/>
            <a:ext cx="2680070" cy="2675280"/>
            <a:chOff x="2775126" y="2468225"/>
            <a:chExt cx="2661176" cy="2661176"/>
          </a:xfrm>
        </p:grpSpPr>
        <p:pic>
          <p:nvPicPr>
            <p:cNvPr id="198" name="Google Shape;198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75126" y="2468225"/>
              <a:ext cx="2661176" cy="2661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29"/>
            <p:cNvSpPr txBox="1"/>
            <p:nvPr/>
          </p:nvSpPr>
          <p:spPr>
            <a:xfrm>
              <a:off x="3358050" y="2629675"/>
              <a:ext cx="1952400" cy="39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R500/R200 ~ 2Mpc/h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00" name="Google Shape;200;p29"/>
          <p:cNvGrpSpPr/>
          <p:nvPr/>
        </p:nvGrpSpPr>
        <p:grpSpPr>
          <a:xfrm>
            <a:off x="2768837" y="2478700"/>
            <a:ext cx="2654325" cy="2654325"/>
            <a:chOff x="5436025" y="2468225"/>
            <a:chExt cx="2654325" cy="2654325"/>
          </a:xfrm>
        </p:grpSpPr>
        <p:pic>
          <p:nvPicPr>
            <p:cNvPr id="201" name="Google Shape;201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36025" y="2468225"/>
              <a:ext cx="2654325" cy="2654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29"/>
            <p:cNvSpPr txBox="1"/>
            <p:nvPr/>
          </p:nvSpPr>
          <p:spPr>
            <a:xfrm>
              <a:off x="6781050" y="2633100"/>
              <a:ext cx="978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15 Mpc/h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03" name="Google Shape;20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3150" y="3589325"/>
            <a:ext cx="3720852" cy="1372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 txBox="1"/>
          <p:nvPr/>
        </p:nvSpPr>
        <p:spPr>
          <a:xfrm>
            <a:off x="5423125" y="2849175"/>
            <a:ext cx="372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Resolution: gas particle mass ~ 2e8 M</a:t>
            </a:r>
            <a:r>
              <a:rPr baseline="-25000" lang="en">
                <a:latin typeface="Open Sans"/>
                <a:ea typeface="Open Sans"/>
                <a:cs typeface="Open Sans"/>
                <a:sym typeface="Open Sans"/>
              </a:rPr>
              <a:t>☉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/h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The300: Gizmo-Simba  – See Cui et al. 2022 </a:t>
            </a:r>
            <a:endParaRPr/>
          </a:p>
        </p:txBody>
      </p:sp>
      <p:sp>
        <p:nvSpPr>
          <p:cNvPr id="210" name="Google Shape;210;p30"/>
          <p:cNvSpPr txBox="1"/>
          <p:nvPr>
            <p:ph idx="1" type="body"/>
          </p:nvPr>
        </p:nvSpPr>
        <p:spPr>
          <a:xfrm>
            <a:off x="311700" y="1266325"/>
            <a:ext cx="8520600" cy="9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details about the SIMBA run can be found also at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https://weiguangcui.github.io/assets/presentations/The_Three_Hundred_Presentation_STSci.pdf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The300 SIMBA run was calibrated by galaxy/stellar properties… But</a:t>
            </a:r>
            <a:endParaRPr/>
          </a:p>
        </p:txBody>
      </p:sp>
      <p:grpSp>
        <p:nvGrpSpPr>
          <p:cNvPr id="211" name="Google Shape;211;p30"/>
          <p:cNvGrpSpPr/>
          <p:nvPr/>
        </p:nvGrpSpPr>
        <p:grpSpPr>
          <a:xfrm>
            <a:off x="329600" y="2126275"/>
            <a:ext cx="8721125" cy="3037951"/>
            <a:chOff x="329600" y="2126275"/>
            <a:chExt cx="8721125" cy="3037951"/>
          </a:xfrm>
        </p:grpSpPr>
        <p:pic>
          <p:nvPicPr>
            <p:cNvPr id="212" name="Google Shape;212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9600" y="2126275"/>
              <a:ext cx="2177747" cy="3017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51975" y="2126275"/>
              <a:ext cx="2204824" cy="3017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41050" y="2126275"/>
              <a:ext cx="2177750" cy="3037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0"/>
            <p:cNvSpPr txBox="1"/>
            <p:nvPr/>
          </p:nvSpPr>
          <p:spPr>
            <a:xfrm>
              <a:off x="7356325" y="3445150"/>
              <a:ext cx="1694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Li et al. submitted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The300: Simba-C with HR ICs ~10^7 M</a:t>
            </a:r>
            <a:r>
              <a:rPr baseline="-25000" lang="en"/>
              <a:t>☉</a:t>
            </a:r>
            <a:r>
              <a:rPr lang="en"/>
              <a:t>/h for gas mass </a:t>
            </a:r>
            <a:endParaRPr/>
          </a:p>
        </p:txBody>
      </p:sp>
      <p:sp>
        <p:nvSpPr>
          <p:cNvPr id="221" name="Google Shape;221;p3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SIMBA-C, see the talk given by Renier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Expanding over the knee</a:t>
            </a:r>
            <a:endParaRPr/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88696"/>
            <a:ext cx="9144003" cy="2754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we want to do zoomed-in simulations?</a:t>
            </a:r>
            <a:endParaRPr/>
          </a:p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311700" y="1266325"/>
            <a:ext cx="8520600" cy="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HPC cost for cosmology hydrodynamic simulations.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resolution to resolve/investigate the non-linear regions</a:t>
            </a:r>
            <a:endParaRPr/>
          </a:p>
        </p:txBody>
      </p:sp>
      <p:sp>
        <p:nvSpPr>
          <p:cNvPr id="76" name="Google Shape;76;p14"/>
          <p:cNvSpPr txBox="1"/>
          <p:nvPr>
            <p:ph type="title"/>
          </p:nvPr>
        </p:nvSpPr>
        <p:spPr>
          <a:xfrm>
            <a:off x="5484250" y="1954825"/>
            <a:ext cx="34023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Resolution matters!</a:t>
            </a:r>
            <a:endParaRPr/>
          </a:p>
        </p:txBody>
      </p:sp>
      <p:sp>
        <p:nvSpPr>
          <p:cNvPr id="77" name="Google Shape;77;p14"/>
          <p:cNvSpPr txBox="1"/>
          <p:nvPr>
            <p:ph type="title"/>
          </p:nvPr>
        </p:nvSpPr>
        <p:spPr>
          <a:xfrm>
            <a:off x="258625" y="27979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</a:t>
            </a:r>
            <a:r>
              <a:rPr lang="en"/>
              <a:t> do we select zoomed-in objects?</a:t>
            </a:r>
            <a:endParaRPr/>
          </a:p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258625" y="3640975"/>
            <a:ext cx="8520600" cy="13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Statistics!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fair sample to represent the whole population – The HYENAS groups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Select all mass complete sample – The300 galaxy clusters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The300: Simba-C Calibration problems</a:t>
            </a:r>
            <a:endParaRPr/>
          </a:p>
        </p:txBody>
      </p:sp>
      <p:sp>
        <p:nvSpPr>
          <p:cNvPr id="228" name="Google Shape;228;p3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827" y="1227075"/>
            <a:ext cx="3920851" cy="39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652" y="1413375"/>
            <a:ext cx="4667349" cy="373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 – Coma cluster in collaboration with ELUCID</a:t>
            </a:r>
            <a:endParaRPr/>
          </a:p>
        </p:txBody>
      </p:sp>
      <p:sp>
        <p:nvSpPr>
          <p:cNvPr id="236" name="Google Shape;236;p3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25"/>
            <a:ext cx="4147011" cy="399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000" y="1177575"/>
            <a:ext cx="2558273" cy="39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5280" y="1177575"/>
            <a:ext cx="1993595" cy="206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4550" y="3244975"/>
            <a:ext cx="1841011" cy="189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 txBox="1"/>
          <p:nvPr/>
        </p:nvSpPr>
        <p:spPr>
          <a:xfrm rot="-5400000">
            <a:off x="8177625" y="2947863"/>
            <a:ext cx="144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Li et al. 2022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47" name="Google Shape;247;p3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lot of things matter in hydro-simulations, some are good, some are not.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 think many problems are deep down to the combination of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Resolution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Baryon model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Parameter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Maybe ML?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Gas metallicity</a:t>
            </a:r>
            <a:endParaRPr/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146" y="0"/>
            <a:ext cx="643586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Pressure</a:t>
            </a:r>
            <a:endParaRPr/>
          </a:p>
        </p:txBody>
      </p:sp>
      <p:pic>
        <p:nvPicPr>
          <p:cNvPr id="262" name="Google Shape;2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146" y="0"/>
            <a:ext cx="643586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Entropy</a:t>
            </a:r>
            <a:endParaRPr/>
          </a:p>
        </p:txBody>
      </p:sp>
      <p:pic>
        <p:nvPicPr>
          <p:cNvPr id="269" name="Google Shape;2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146" y="0"/>
            <a:ext cx="643586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Temperature</a:t>
            </a:r>
            <a:endParaRPr/>
          </a:p>
        </p:txBody>
      </p:sp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739" y="0"/>
            <a:ext cx="644127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Quenching function</a:t>
            </a:r>
            <a:endParaRPr/>
          </a:p>
        </p:txBody>
      </p:sp>
      <p:pic>
        <p:nvPicPr>
          <p:cNvPr id="283" name="Google Shape;28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4446"/>
            <a:ext cx="9144000" cy="4546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 1</a:t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0981"/>
            <a:ext cx="9144003" cy="304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60981"/>
            <a:ext cx="9144003" cy="3049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Resolution matters! – galaxy groups</a:t>
            </a:r>
            <a:endParaRPr/>
          </a:p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931"/>
            <a:ext cx="9144003" cy="3049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Resolution matters! – disk galaxy </a:t>
            </a:r>
            <a:endParaRPr/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66331"/>
            <a:ext cx="9144003" cy="304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 title="disk_galaxy3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054973"/>
            <a:ext cx="9144002" cy="3033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HYENAS project </a:t>
            </a:r>
            <a:endParaRPr/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73275" y="1152425"/>
            <a:ext cx="4121100" cy="39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Parent DMO simulation (same res as SIMBA-100)</a:t>
            </a:r>
            <a:endParaRPr b="1" sz="1200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200 Mpc/h volume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2048^3 dm particles – 7.75381X10^7 Msun/h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Planck-like cosmology parameters</a:t>
            </a:r>
            <a:endParaRPr sz="1200"/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/>
              <a:t>Selection Criteria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5 halo mass bins</a:t>
            </a:r>
            <a:endParaRPr sz="1200"/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8 z_form bins, </a:t>
            </a:r>
            <a:r>
              <a:rPr b="1" lang="en" sz="1200"/>
              <a:t>why z_form</a:t>
            </a:r>
            <a:r>
              <a:rPr lang="en" sz="1200"/>
              <a:t>?? See Cui+21 and Austen’s talk</a:t>
            </a:r>
            <a:endParaRPr sz="1200"/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2-5-20-50-80-95-98 in percentiles</a:t>
            </a:r>
            <a:endParaRPr sz="1200"/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3 isolated halos in each region</a:t>
            </a:r>
            <a:r>
              <a:rPr baseline="30000" lang="en" sz="1200"/>
              <a:t>**</a:t>
            </a:r>
            <a:endParaRPr baseline="30000" sz="1200"/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/>
              <a:t>Final sample</a:t>
            </a:r>
            <a:r>
              <a:rPr lang="en" sz="1200"/>
              <a:t>: 120 halos selected for zoomed-in ICs</a:t>
            </a:r>
            <a:endParaRPr sz="1200"/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/>
              <a:t>Three levels of resolutions</a:t>
            </a:r>
            <a:r>
              <a:rPr lang="en" sz="1200"/>
              <a:t>: L0, L1, L2, each is 8X higher resolution than its previous level.</a:t>
            </a:r>
            <a:endParaRPr sz="1200"/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/>
              <a:t>Great thanks to Fred!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** Isolation criteria: No neighbours with M200m&gt;10^12.3 Msun/h in 4*R200m</a:t>
            </a:r>
            <a:endParaRPr sz="1200"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9550" y="0"/>
            <a:ext cx="5034450" cy="503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HYENAS project : more details</a:t>
            </a:r>
            <a:endParaRPr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11700" y="1266325"/>
            <a:ext cx="8520600" cy="37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Using MUSIC to generate these zoomed-in ICs: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Grid level 11 white noise from m200n2048 simulation is used to make sure the same initial seeds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All FoF halo particles are traced back to the IC to get the high-res region, centre is the median of  &lt;5 kpc/h halo center (min pot) particle positions at IC, radius is 2* maximum particles distance to the centre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Lower resolution region down to grid level 7.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L0 ICs (high-res region) have the same res as the parent m200n2048 simulation but including gas particle mass: ~</a:t>
            </a:r>
            <a:r>
              <a:rPr b="1" lang="en"/>
              <a:t>1.2X10^7</a:t>
            </a:r>
            <a:r>
              <a:rPr lang="en"/>
              <a:t> Msun/h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L1 ICs have max grid level 12: gas particle mass: ~</a:t>
            </a:r>
            <a:r>
              <a:rPr b="1" lang="en"/>
              <a:t>1.5X10^6</a:t>
            </a:r>
            <a:r>
              <a:rPr lang="en"/>
              <a:t> Msun/h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L2 ICs have max grid level 13: gas particle mass: ~</a:t>
            </a:r>
            <a:r>
              <a:rPr b="1" lang="en"/>
              <a:t>1.9X10^5</a:t>
            </a:r>
            <a:r>
              <a:rPr lang="en"/>
              <a:t> Msun/h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L0, L1 and L2 all have DMO-counterpart ICs</a:t>
            </a:r>
            <a:endParaRPr b="1" sz="360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HYENAS project : status</a:t>
            </a:r>
            <a:endParaRPr/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Updated GIZMO-SIMBA code, but still not SIMBA-C (see Renier’s talk)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L0 is done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L1 is selected 30 Elite sample is done.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one L2 group is done.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Paper to be finished.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Happy to share these ICs/simulation results to anyone who is interested.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HYENAS project – resolution matters</a:t>
            </a:r>
            <a:endParaRPr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entropy profile </a:t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29375"/>
            <a:ext cx="4671176" cy="311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4800" y="1679100"/>
            <a:ext cx="4619200" cy="34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