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87" r:id="rId3"/>
    <p:sldId id="294" r:id="rId4"/>
    <p:sldId id="301" r:id="rId5"/>
    <p:sldId id="295" r:id="rId6"/>
    <p:sldId id="300" r:id="rId7"/>
    <p:sldId id="302" r:id="rId8"/>
    <p:sldId id="296" r:id="rId9"/>
    <p:sldId id="298" r:id="rId10"/>
    <p:sldId id="29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/>
    <p:restoredTop sz="94676"/>
  </p:normalViewPr>
  <p:slideViewPr>
    <p:cSldViewPr snapToGrid="0">
      <p:cViewPr varScale="1">
        <p:scale>
          <a:sx n="100" d="100"/>
          <a:sy n="100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00695-91A2-D545-BDEA-FCB4DD48C300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02D7-565D-1945-8840-40CC771B8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2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02D7-565D-1945-8840-40CC771B87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1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02D7-565D-1945-8840-40CC771B87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02D7-565D-1945-8840-40CC771B87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1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9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9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0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9753-B066-654F-BF1E-FEFEE77C474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92ED-2F23-044E-BE3E-ED4DF57D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0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D2A92-6600-BEF1-072E-94B06CD66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0" r="17074"/>
          <a:stretch/>
        </p:blipFill>
        <p:spPr>
          <a:xfrm rot="5400000">
            <a:off x="2666997" y="-2667000"/>
            <a:ext cx="6858000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2784BA-B50A-4278-9410-A5C681335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958" y="5861522"/>
            <a:ext cx="1818042" cy="996478"/>
          </a:xfrm>
          <a:prstGeom prst="rect">
            <a:avLst/>
          </a:prstGeom>
        </p:spPr>
      </p:pic>
      <p:pic>
        <p:nvPicPr>
          <p:cNvPr id="2050" name="Picture 2" descr="Kiara (The Lion King) - How Far I´ll Go - YouTube">
            <a:extLst>
              <a:ext uri="{FF2B5EF4-FFF2-40B4-BE49-F238E27FC236}">
                <a16:creationId xmlns:a16="http://schemas.microsoft.com/office/drawing/2014/main" id="{785D00ED-B8CF-93A4-E0DF-7404B0FEB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90" y="3429000"/>
            <a:ext cx="3770263" cy="21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DA1A12B-97BE-F270-1C2F-CA932558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586956"/>
            <a:ext cx="50419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D85C59-5579-3B97-EFCF-FC800EC5C6AE}"/>
              </a:ext>
            </a:extLst>
          </p:cNvPr>
          <p:cNvSpPr txBox="1"/>
          <p:nvPr/>
        </p:nvSpPr>
        <p:spPr>
          <a:xfrm>
            <a:off x="-1" y="6396335"/>
            <a:ext cx="189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PAH emission in a merger</a:t>
            </a:r>
          </a:p>
          <a:p>
            <a:r>
              <a:rPr lang="en-US" sz="1200" dirty="0"/>
              <a:t>D. Narayanan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29A4F-D120-BF66-8554-401807493278}"/>
              </a:ext>
            </a:extLst>
          </p:cNvPr>
          <p:cNvSpPr txBox="1"/>
          <p:nvPr/>
        </p:nvSpPr>
        <p:spPr>
          <a:xfrm>
            <a:off x="3544809" y="5973054"/>
            <a:ext cx="4645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Romeel </a:t>
            </a:r>
            <a:r>
              <a:rPr lang="en-US" sz="2400" dirty="0" err="1"/>
              <a:t>Davé</a:t>
            </a:r>
            <a:r>
              <a:rPr lang="en-US" sz="2400" dirty="0"/>
              <a:t>, Doug </a:t>
            </a:r>
            <a:r>
              <a:rPr lang="en-US" sz="2400" dirty="0" err="1"/>
              <a:t>Rennehan</a:t>
            </a:r>
            <a:r>
              <a:rPr lang="en-US" sz="2400" dirty="0"/>
              <a:t>, et al</a:t>
            </a:r>
          </a:p>
        </p:txBody>
      </p:sp>
    </p:spTree>
    <p:extLst>
      <p:ext uri="{BB962C8B-B14F-4D97-AF65-F5344CB8AC3E}">
        <p14:creationId xmlns:p14="http://schemas.microsoft.com/office/powerpoint/2010/main" val="216616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B182-2E52-B8AF-78F5-B82E8511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Longer term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12F6-B256-B0C5-43A5-BE995BBE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Kiara-RT:  Add M1 RT and run </a:t>
            </a:r>
            <a:r>
              <a:rPr lang="en-US" sz="3200" dirty="0" err="1"/>
              <a:t>EoR</a:t>
            </a:r>
            <a:r>
              <a:rPr lang="en-US" sz="3200" dirty="0"/>
              <a:t> sims (PhD of Zhen Xiang).</a:t>
            </a:r>
          </a:p>
          <a:p>
            <a:r>
              <a:rPr lang="en-US" sz="3200" dirty="0"/>
              <a:t>Add </a:t>
            </a:r>
            <a:r>
              <a:rPr lang="en-US" sz="3200" dirty="0" err="1"/>
              <a:t>PhEW</a:t>
            </a:r>
            <a:r>
              <a:rPr lang="en-US" sz="3200" dirty="0"/>
              <a:t> / </a:t>
            </a:r>
            <a:r>
              <a:rPr lang="en-US" sz="3200" dirty="0" err="1"/>
              <a:t>PhEW</a:t>
            </a:r>
            <a:r>
              <a:rPr lang="en-US" sz="3200" dirty="0"/>
              <a:t>-like model (MSc of Fernando Hidalgo).</a:t>
            </a:r>
          </a:p>
          <a:p>
            <a:r>
              <a:rPr lang="en-US" sz="3200" dirty="0"/>
              <a:t>Add more sophisticated dust modeling, e.g. a grain size distribution, PAHs, active dust (</a:t>
            </a:r>
            <a:r>
              <a:rPr lang="en-US" sz="3200" dirty="0" err="1"/>
              <a:t>Desika’s</a:t>
            </a:r>
            <a:r>
              <a:rPr lang="en-US" sz="3200" dirty="0"/>
              <a:t> group).</a:t>
            </a:r>
          </a:p>
          <a:p>
            <a:r>
              <a:rPr lang="en-US" sz="3200" dirty="0"/>
              <a:t>Improved BH growth &amp; feedback modeling, particularly jets (Doug R).</a:t>
            </a:r>
          </a:p>
          <a:p>
            <a:r>
              <a:rPr lang="en-US" sz="3200" dirty="0"/>
              <a:t>[…Your idea here…]</a:t>
            </a:r>
          </a:p>
        </p:txBody>
      </p:sp>
    </p:spTree>
    <p:extLst>
      <p:ext uri="{BB962C8B-B14F-4D97-AF65-F5344CB8AC3E}">
        <p14:creationId xmlns:p14="http://schemas.microsoft.com/office/powerpoint/2010/main" val="28173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D917-F487-AFAD-6483-08132680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The </a:t>
            </a:r>
            <a:r>
              <a:rPr lang="en-US" sz="4800" b="1" dirty="0" err="1"/>
              <a:t>Simbaverse</a:t>
            </a:r>
            <a:r>
              <a:rPr lang="en-US" sz="4800" b="1" dirty="0"/>
              <a:t>,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134C-FF5B-716C-0013-D6F8218B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5422900" cy="5084125"/>
          </a:xfrm>
        </p:spPr>
        <p:txBody>
          <a:bodyPr>
            <a:normAutofit fontScale="92500" lnSpcReduction="10000"/>
          </a:bodyPr>
          <a:lstStyle/>
          <a:p>
            <a:r>
              <a:rPr lang="en-GB" sz="3200" b="0" i="0" dirty="0">
                <a:effectLst/>
                <a:latin typeface="Slack-Lato"/>
              </a:rPr>
              <a:t>Mufasa (2016):  Gizmo/MFM, Grackle-2, KMT H</a:t>
            </a:r>
            <a:r>
              <a:rPr lang="en-GB" sz="3200" b="0" i="0" baseline="-25000" dirty="0">
                <a:effectLst/>
                <a:latin typeface="Slack-Lato"/>
              </a:rPr>
              <a:t>2</a:t>
            </a:r>
            <a:r>
              <a:rPr lang="en-GB" sz="3200" b="0" i="0" dirty="0">
                <a:effectLst/>
                <a:latin typeface="Slack-Lato"/>
              </a:rPr>
              <a:t> SF, FIRE winds, AGN ”feedback” via halo heating, no BH, no dust</a:t>
            </a:r>
            <a:r>
              <a:rPr lang="en-GB" sz="3200" dirty="0">
                <a:latin typeface="Slack-Lato"/>
              </a:rPr>
              <a:t>, 512</a:t>
            </a:r>
            <a:r>
              <a:rPr lang="en-GB" sz="3200" baseline="30000" dirty="0">
                <a:latin typeface="Slack-Lato"/>
              </a:rPr>
              <a:t>3</a:t>
            </a:r>
            <a:r>
              <a:rPr lang="en-GB" sz="3200" dirty="0">
                <a:latin typeface="Slack-Lato"/>
              </a:rPr>
              <a:t>.</a:t>
            </a:r>
            <a:endParaRPr lang="en-GB" sz="3200" b="0" i="0" dirty="0">
              <a:effectLst/>
              <a:latin typeface="Slack-Lato"/>
            </a:endParaRPr>
          </a:p>
          <a:p>
            <a:endParaRPr lang="en-GB" sz="3200" b="0" i="0" dirty="0">
              <a:effectLst/>
              <a:latin typeface="Slack-Lato"/>
            </a:endParaRPr>
          </a:p>
          <a:p>
            <a:r>
              <a:rPr lang="en-GB" sz="3200" b="0" i="0" dirty="0">
                <a:effectLst/>
                <a:latin typeface="Slack-Lato"/>
              </a:rPr>
              <a:t>Simba (2019</a:t>
            </a:r>
            <a:r>
              <a:rPr lang="en-GB" sz="3200" dirty="0">
                <a:latin typeface="Slack-Lato"/>
              </a:rPr>
              <a:t>): </a:t>
            </a:r>
            <a:r>
              <a:rPr lang="en-GB" sz="3200" b="0" i="0" dirty="0">
                <a:effectLst/>
                <a:latin typeface="Slack-Lato"/>
              </a:rPr>
              <a:t> Grackle-3, +Torque/Bondi BH growth, +rad/jet/X-ray BH feedback, +dust </a:t>
            </a:r>
            <a:r>
              <a:rPr lang="en-GB" sz="3200" b="0" i="0" dirty="0" err="1">
                <a:effectLst/>
                <a:latin typeface="Slack-Lato"/>
              </a:rPr>
              <a:t>growth+destruction</a:t>
            </a:r>
            <a:r>
              <a:rPr lang="en-GB" sz="3200" b="0" i="0" dirty="0">
                <a:effectLst/>
                <a:latin typeface="Slack-Lato"/>
              </a:rPr>
              <a:t>, 1024</a:t>
            </a:r>
            <a:r>
              <a:rPr lang="en-GB" sz="3200" b="0" i="0" baseline="30000" dirty="0">
                <a:effectLst/>
                <a:latin typeface="Slack-Lato"/>
              </a:rPr>
              <a:t>3</a:t>
            </a:r>
            <a:r>
              <a:rPr lang="en-GB" sz="3200" b="0" i="0" dirty="0">
                <a:effectLst/>
                <a:latin typeface="Slack-Lato"/>
              </a:rPr>
              <a:t>.</a:t>
            </a:r>
          </a:p>
          <a:p>
            <a:endParaRPr lang="en-GB" sz="3200" b="0" i="0" dirty="0">
              <a:effectLst/>
              <a:latin typeface="Slack-Lato"/>
            </a:endParaRPr>
          </a:p>
          <a:p>
            <a:r>
              <a:rPr lang="en-GB" sz="3200" dirty="0">
                <a:latin typeface="Slack-Lato"/>
              </a:rPr>
              <a:t>Kiara (2024?)…</a:t>
            </a:r>
            <a:endParaRPr lang="en-GB" sz="3200" b="0" i="0" dirty="0">
              <a:effectLst/>
              <a:latin typeface="Slack-Lato"/>
            </a:endParaRPr>
          </a:p>
          <a:p>
            <a:pPr marL="0" indent="0">
              <a:buNone/>
            </a:pPr>
            <a:endParaRPr lang="en-GB" sz="3200" b="0" i="0" dirty="0">
              <a:effectLst/>
              <a:latin typeface="Slack-La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FA8DE-8835-F4D1-47C9-053ECF6F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698" y="95250"/>
            <a:ext cx="3514585" cy="271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CE8B5-B1F3-CE51-C07F-65881644A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491" y="2940050"/>
            <a:ext cx="3937000" cy="382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523EEF-98DF-B6EB-6857-0E1601C50300}"/>
              </a:ext>
            </a:extLst>
          </p:cNvPr>
          <p:cNvSpPr txBox="1"/>
          <p:nvPr/>
        </p:nvSpPr>
        <p:spPr>
          <a:xfrm>
            <a:off x="8013700" y="1325563"/>
            <a:ext cx="1113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Mufasa</a:t>
            </a:r>
          </a:p>
        </p:txBody>
      </p:sp>
    </p:spTree>
    <p:extLst>
      <p:ext uri="{BB962C8B-B14F-4D97-AF65-F5344CB8AC3E}">
        <p14:creationId xmlns:p14="http://schemas.microsoft.com/office/powerpoint/2010/main" val="15197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D917-F487-AFAD-6483-08132680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89" y="244101"/>
            <a:ext cx="10614212" cy="6837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Code Base Changed to SWIFT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134C-FF5B-716C-0013-D6F8218B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3000"/>
            <a:ext cx="10726272" cy="2037208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Slack-Lato"/>
              </a:rPr>
              <a:t>Modularity: (mostly) interchangeable subgrid models (e.g. EAGLE/GEAR)</a:t>
            </a:r>
          </a:p>
          <a:p>
            <a:r>
              <a:rPr lang="en-GB" dirty="0">
                <a:latin typeface="Slack-Lato"/>
              </a:rPr>
              <a:t>Speedup of factors of many over Gadget/Gizmo</a:t>
            </a:r>
          </a:p>
          <a:p>
            <a:r>
              <a:rPr lang="en-GB" dirty="0">
                <a:latin typeface="Slack-Lato"/>
              </a:rPr>
              <a:t>Much improved scalability</a:t>
            </a:r>
          </a:p>
          <a:p>
            <a:r>
              <a:rPr lang="en-GB" dirty="0">
                <a:latin typeface="Slack-Lato"/>
              </a:rPr>
              <a:t>Generally easier to develop… unless you want to do something complicated.</a:t>
            </a:r>
          </a:p>
          <a:p>
            <a:endParaRPr lang="en-GB" dirty="0">
              <a:latin typeface="Slack-Lato"/>
            </a:endParaRPr>
          </a:p>
          <a:p>
            <a:endParaRPr lang="en-GB" dirty="0">
              <a:latin typeface="Slack-Lato"/>
            </a:endParaRPr>
          </a:p>
          <a:p>
            <a:endParaRPr lang="en-GB" b="0" i="0" dirty="0">
              <a:effectLst/>
              <a:latin typeface="Slack-La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989D6-EECF-9255-5364-126C0063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81" y="3180208"/>
            <a:ext cx="9592238" cy="3677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4E7FB-850F-7766-5FD4-6CC2D18F7691}"/>
              </a:ext>
            </a:extLst>
          </p:cNvPr>
          <p:cNvSpPr txBox="1"/>
          <p:nvPr/>
        </p:nvSpPr>
        <p:spPr>
          <a:xfrm>
            <a:off x="7962900" y="3556000"/>
            <a:ext cx="1399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EAGLE snap</a:t>
            </a:r>
          </a:p>
        </p:txBody>
      </p:sp>
    </p:spTree>
    <p:extLst>
      <p:ext uri="{BB962C8B-B14F-4D97-AF65-F5344CB8AC3E}">
        <p14:creationId xmlns:p14="http://schemas.microsoft.com/office/powerpoint/2010/main" val="74367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D917-F487-AFAD-6483-08132680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Swimba</a:t>
            </a:r>
            <a:r>
              <a:rPr lang="en-US" b="1" dirty="0"/>
              <a:t> (SWIFT-Simba): On the road to KIARA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134C-FF5B-716C-0013-D6F8218B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404"/>
            <a:ext cx="10515600" cy="4853471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Slack-Lato"/>
              </a:rPr>
              <a:t>All of Simba physics except the dust, within SWIFT:</a:t>
            </a:r>
          </a:p>
          <a:p>
            <a:pPr lvl="1"/>
            <a:r>
              <a:rPr lang="en-GB" sz="2800" dirty="0">
                <a:latin typeface="Slack-Lato"/>
              </a:rPr>
              <a:t>Grackle-3.1 cooling</a:t>
            </a:r>
          </a:p>
          <a:p>
            <a:pPr lvl="1"/>
            <a:r>
              <a:rPr lang="en-GB" sz="2800" dirty="0">
                <a:latin typeface="Slack-Lato"/>
              </a:rPr>
              <a:t>SF with KMT H</a:t>
            </a:r>
            <a:r>
              <a:rPr lang="en-GB" sz="2800" baseline="-25000" dirty="0">
                <a:latin typeface="Slack-Lato"/>
              </a:rPr>
              <a:t>2</a:t>
            </a:r>
          </a:p>
          <a:p>
            <a:pPr lvl="1"/>
            <a:r>
              <a:rPr lang="en-GB" sz="2800" dirty="0">
                <a:latin typeface="Slack-Lato"/>
              </a:rPr>
              <a:t>Decoupled winds with FIRE </a:t>
            </a:r>
            <a:r>
              <a:rPr lang="en-GB" sz="2800" dirty="0" err="1">
                <a:latin typeface="Slack-Lato"/>
              </a:rPr>
              <a:t>scalings</a:t>
            </a:r>
            <a:r>
              <a:rPr lang="en-GB" sz="2800" dirty="0">
                <a:latin typeface="Slack-Lato"/>
              </a:rPr>
              <a:t> using on-the-fly </a:t>
            </a:r>
            <a:r>
              <a:rPr lang="en-GB" sz="2800" dirty="0" err="1">
                <a:latin typeface="Slack-Lato"/>
              </a:rPr>
              <a:t>FoF</a:t>
            </a:r>
            <a:endParaRPr lang="en-GB" sz="2800" dirty="0">
              <a:latin typeface="Slack-Lato"/>
            </a:endParaRPr>
          </a:p>
          <a:p>
            <a:pPr lvl="1"/>
            <a:r>
              <a:rPr lang="en-GB" sz="2800" dirty="0">
                <a:latin typeface="Slack-Lato"/>
              </a:rPr>
              <a:t>Torque (sort of) and Bondi accretion</a:t>
            </a:r>
          </a:p>
          <a:p>
            <a:pPr lvl="1"/>
            <a:r>
              <a:rPr lang="en-GB" sz="2800" dirty="0">
                <a:latin typeface="Slack-Lato"/>
              </a:rPr>
              <a:t>Radiative/Jet/X-ray AGN feedback</a:t>
            </a:r>
          </a:p>
          <a:p>
            <a:r>
              <a:rPr lang="en-GB" sz="3200" dirty="0">
                <a:latin typeface="Slack-Lato"/>
              </a:rPr>
              <a:t>Some updated physics (lower-mass BH seeding with growth suppression, scaling </a:t>
            </a:r>
            <a:r>
              <a:rPr lang="en-GB" sz="3200" dirty="0" err="1">
                <a:latin typeface="Slack-Lato"/>
              </a:rPr>
              <a:t>v</a:t>
            </a:r>
            <a:r>
              <a:rPr lang="en-GB" sz="3200" baseline="-25000" dirty="0" err="1">
                <a:latin typeface="Slack-Lato"/>
              </a:rPr>
              <a:t>jet</a:t>
            </a:r>
            <a:r>
              <a:rPr lang="en-GB" sz="3200" dirty="0">
                <a:latin typeface="Slack-Lato"/>
              </a:rPr>
              <a:t>(M</a:t>
            </a:r>
            <a:r>
              <a:rPr lang="en-GB" sz="3200" baseline="-25000" dirty="0">
                <a:latin typeface="Slack-Lato"/>
              </a:rPr>
              <a:t>BH</a:t>
            </a:r>
            <a:r>
              <a:rPr lang="en-GB" sz="3200" dirty="0">
                <a:latin typeface="Slack-Lato"/>
              </a:rPr>
              <a:t>), wind heating from Pandya+)</a:t>
            </a:r>
          </a:p>
          <a:p>
            <a:r>
              <a:rPr lang="en-GB" sz="3200" dirty="0">
                <a:latin typeface="Slack-Lato"/>
              </a:rPr>
              <a:t>Some under-the-hood implementation differences.</a:t>
            </a:r>
          </a:p>
        </p:txBody>
      </p:sp>
    </p:spTree>
    <p:extLst>
      <p:ext uri="{BB962C8B-B14F-4D97-AF65-F5344CB8AC3E}">
        <p14:creationId xmlns:p14="http://schemas.microsoft.com/office/powerpoint/2010/main" val="283796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C460-1CA0-3D07-A37C-CCA359E3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0946"/>
          </a:xfrm>
        </p:spPr>
        <p:txBody>
          <a:bodyPr/>
          <a:lstStyle/>
          <a:p>
            <a:r>
              <a:rPr lang="en-US" b="1" dirty="0"/>
              <a:t>Kiara: Beyond </a:t>
            </a:r>
            <a:r>
              <a:rPr lang="en-US" b="1" dirty="0" err="1"/>
              <a:t>Swimba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04489-4E5B-CAFC-443A-FA90862A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5351929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Slack-Lato"/>
              </a:rPr>
              <a:t>chem5 chemical evolution model (tbc), tracking only 11 Simba elements (for memory reasons).  Completed.</a:t>
            </a:r>
          </a:p>
          <a:p>
            <a:r>
              <a:rPr lang="en-GB" sz="3200" dirty="0">
                <a:latin typeface="Slack-Lato"/>
              </a:rPr>
              <a:t>Grackle-3.2: Co-evolve dust+H2 within subgrid ISM model as described by Ewan J.  Completed?</a:t>
            </a:r>
          </a:p>
          <a:p>
            <a:r>
              <a:rPr lang="en-GB" sz="3200" dirty="0">
                <a:latin typeface="Slack-Lato"/>
              </a:rPr>
              <a:t>Hydro: </a:t>
            </a:r>
            <a:r>
              <a:rPr lang="en-GB" sz="3200" dirty="0" err="1">
                <a:latin typeface="Slack-Lato"/>
              </a:rPr>
              <a:t>Rosswog’s</a:t>
            </a:r>
            <a:r>
              <a:rPr lang="en-GB" sz="3200" dirty="0">
                <a:latin typeface="Slack-Lato"/>
              </a:rPr>
              <a:t> MAGMA-2 SPH? Suppresses unwanted dissipation at the expense of high-order kernels w/lots of </a:t>
            </a:r>
            <a:r>
              <a:rPr lang="en-GB" sz="3200" dirty="0" err="1">
                <a:latin typeface="Slack-Lato"/>
              </a:rPr>
              <a:t>neighbors</a:t>
            </a:r>
            <a:r>
              <a:rPr lang="en-GB" sz="3200" dirty="0">
                <a:latin typeface="Slack-Lato"/>
              </a:rPr>
              <a:t>.  Implemented in SWIFT by Zhen Xiang.  TBD.</a:t>
            </a:r>
          </a:p>
          <a:p>
            <a:pPr marL="0" indent="0" algn="ctr">
              <a:buNone/>
            </a:pPr>
            <a:r>
              <a:rPr lang="en-GB" sz="3600" dirty="0">
                <a:latin typeface="Slack-Lato"/>
              </a:rPr>
              <a:t>*** This is KIARA ***</a:t>
            </a:r>
          </a:p>
          <a:p>
            <a:pPr algn="ctr"/>
            <a:endParaRPr lang="en-GB" dirty="0">
              <a:latin typeface="Slack-Lato"/>
            </a:endParaRPr>
          </a:p>
          <a:p>
            <a:r>
              <a:rPr lang="en-GB" i="1" dirty="0">
                <a:latin typeface="Slack-Lato"/>
              </a:rPr>
              <a:t>Note:</a:t>
            </a:r>
            <a:r>
              <a:rPr lang="en-GB" dirty="0">
                <a:latin typeface="Slack-Lato"/>
              </a:rPr>
              <a:t> SWIFT is a fully public code.  So eventually this will all be public.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0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FEB679-B3C4-09EB-2593-CFD59A17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414" y="0"/>
            <a:ext cx="4711701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Kiara is born!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D57AD-48B8-437B-29A1-F784E0F98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07" y="1039016"/>
            <a:ext cx="7453345" cy="5666584"/>
          </a:xfrm>
          <a:prstGeom prst="rect">
            <a:avLst/>
          </a:prstGeom>
        </p:spPr>
      </p:pic>
      <p:pic>
        <p:nvPicPr>
          <p:cNvPr id="1032" name="Picture 8" descr="We Are One — The Lion King Clip Art: Baby Kiara Clip Art">
            <a:extLst>
              <a:ext uri="{FF2B5EF4-FFF2-40B4-BE49-F238E27FC236}">
                <a16:creationId xmlns:a16="http://schemas.microsoft.com/office/drawing/2014/main" id="{0A487B9D-1925-59DC-55AB-6EC5BC0F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91" y="3906371"/>
            <a:ext cx="2230120" cy="295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D1DAD-E203-E734-9021-ACE77C72515C}"/>
              </a:ext>
            </a:extLst>
          </p:cNvPr>
          <p:cNvSpPr txBox="1"/>
          <p:nvPr/>
        </p:nvSpPr>
        <p:spPr>
          <a:xfrm>
            <a:off x="3872387" y="4531659"/>
            <a:ext cx="4112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~5x faster than Gizmo</a:t>
            </a:r>
          </a:p>
          <a:p>
            <a:r>
              <a:rPr lang="en-US" sz="2000" dirty="0">
                <a:solidFill>
                  <a:srgbClr val="0070C0"/>
                </a:solidFill>
              </a:rPr>
              <a:t>Not significantly longer w/Grackle-3.2</a:t>
            </a:r>
          </a:p>
        </p:txBody>
      </p:sp>
    </p:spTree>
    <p:extLst>
      <p:ext uri="{BB962C8B-B14F-4D97-AF65-F5344CB8AC3E}">
        <p14:creationId xmlns:p14="http://schemas.microsoft.com/office/powerpoint/2010/main" val="195488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0C1AB-F2EB-5F87-F606-CF7EA040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ISM properties? Hmm.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E0961-79D0-25B6-D2BA-B1E45DE70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0" y="1502112"/>
            <a:ext cx="6521450" cy="51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3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7CE2-9466-B691-656A-10395628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54E3F-C445-5A42-DDCE-CFB6F446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/>
          </a:bodyPr>
          <a:lstStyle/>
          <a:p>
            <a:r>
              <a:rPr lang="en-US" sz="3200" dirty="0"/>
              <a:t>Use Josh B’s tool to explore key parameters constraining to:</a:t>
            </a:r>
          </a:p>
          <a:p>
            <a:pPr lvl="1"/>
            <a:r>
              <a:rPr lang="en-US" sz="2800" dirty="0"/>
              <a:t>GSMF evolution (z=0-2)</a:t>
            </a:r>
          </a:p>
          <a:p>
            <a:pPr lvl="1"/>
            <a:r>
              <a:rPr lang="en-US" sz="2800" dirty="0"/>
              <a:t>M</a:t>
            </a:r>
            <a:r>
              <a:rPr lang="en-US" sz="2800" baseline="-25000" dirty="0"/>
              <a:t>BH</a:t>
            </a:r>
            <a:r>
              <a:rPr lang="en-US" sz="2800" dirty="0"/>
              <a:t>-M</a:t>
            </a:r>
            <a:r>
              <a:rPr lang="en-US" sz="2800" baseline="-25000" dirty="0"/>
              <a:t>*</a:t>
            </a:r>
            <a:r>
              <a:rPr lang="en-US" sz="2800" dirty="0"/>
              <a:t> relation (torque accretion param)</a:t>
            </a:r>
          </a:p>
          <a:p>
            <a:pPr lvl="1"/>
            <a:r>
              <a:rPr lang="en-US" sz="2800" dirty="0"/>
              <a:t>Quenched fractions, if we need to.</a:t>
            </a:r>
          </a:p>
          <a:p>
            <a:pPr lvl="1"/>
            <a:r>
              <a:rPr lang="en-US" sz="2800" dirty="0"/>
              <a:t>No galaxy sizes, no gas properties to be used.</a:t>
            </a:r>
          </a:p>
          <a:p>
            <a:r>
              <a:rPr lang="en-US" sz="3200" dirty="0"/>
              <a:t>Analysis: Doug R </a:t>
            </a:r>
            <a:r>
              <a:rPr lang="en-US" sz="3200" dirty="0" err="1"/>
              <a:t>yt</a:t>
            </a:r>
            <a:r>
              <a:rPr lang="en-US" sz="3200" dirty="0"/>
              <a:t>-swift works with SWIFT/</a:t>
            </a:r>
            <a:r>
              <a:rPr lang="en-US" sz="3200" dirty="0" err="1"/>
              <a:t>Swimba</a:t>
            </a:r>
            <a:r>
              <a:rPr lang="en-US" sz="3200" dirty="0"/>
              <a:t> outputs, so can run Caesar.  Also Josh’s </a:t>
            </a:r>
            <a:r>
              <a:rPr lang="en-US" sz="3200" dirty="0" err="1"/>
              <a:t>swiftsimio</a:t>
            </a:r>
            <a:r>
              <a:rPr lang="en-US" sz="3200" dirty="0"/>
              <a:t>.</a:t>
            </a:r>
          </a:p>
          <a:p>
            <a:r>
              <a:rPr lang="en-US" sz="3200" dirty="0"/>
              <a:t>Then we will be ready to run big sims.  </a:t>
            </a:r>
            <a:r>
              <a:rPr lang="en-US" sz="3200" dirty="0" err="1"/>
              <a:t>DiRAC</a:t>
            </a:r>
            <a:r>
              <a:rPr lang="en-US" sz="3200" dirty="0"/>
              <a:t>? </a:t>
            </a:r>
            <a:r>
              <a:rPr lang="en-US" sz="3200" dirty="0" err="1"/>
              <a:t>Prace</a:t>
            </a:r>
            <a:r>
              <a:rPr lang="en-US" sz="3200" dirty="0"/>
              <a:t>? CCA?</a:t>
            </a:r>
          </a:p>
        </p:txBody>
      </p:sp>
    </p:spTree>
    <p:extLst>
      <p:ext uri="{BB962C8B-B14F-4D97-AF65-F5344CB8AC3E}">
        <p14:creationId xmlns:p14="http://schemas.microsoft.com/office/powerpoint/2010/main" val="296776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F30A-7457-7806-3A57-BC47BFF4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Nominal plan for runs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AA60-38CC-C581-A766-71043BEB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131"/>
            <a:ext cx="10515600" cy="4667250"/>
          </a:xfrm>
        </p:spPr>
        <p:txBody>
          <a:bodyPr>
            <a:normAutofit/>
          </a:bodyPr>
          <a:lstStyle/>
          <a:p>
            <a:r>
              <a:rPr lang="en-US" sz="3200" dirty="0"/>
              <a:t>Kiara suite – mimics Simba, but 8 x larger volumes, to z=0.</a:t>
            </a:r>
          </a:p>
          <a:p>
            <a:pPr lvl="1"/>
            <a:r>
              <a:rPr lang="en-US" sz="2800" dirty="0"/>
              <a:t>2 x 2048^3 runs:  200 </a:t>
            </a:r>
            <a:r>
              <a:rPr lang="en-US" sz="2800" dirty="0" err="1"/>
              <a:t>Mpc</a:t>
            </a:r>
            <a:r>
              <a:rPr lang="en-US" sz="2800" dirty="0"/>
              <a:t>/h, 100 </a:t>
            </a:r>
            <a:r>
              <a:rPr lang="en-US" sz="2800" dirty="0" err="1"/>
              <a:t>Mpc</a:t>
            </a:r>
            <a:r>
              <a:rPr lang="en-US" sz="2800" dirty="0"/>
              <a:t>/h, 50 </a:t>
            </a:r>
            <a:r>
              <a:rPr lang="en-US" sz="2800" dirty="0" err="1"/>
              <a:t>Mpc</a:t>
            </a:r>
            <a:r>
              <a:rPr lang="en-US" sz="2800" dirty="0"/>
              <a:t>/h (to z=1?)</a:t>
            </a:r>
          </a:p>
          <a:p>
            <a:pPr lvl="1"/>
            <a:r>
              <a:rPr lang="en-US" sz="2800" dirty="0"/>
              <a:t>2 x 1024^3 runs with individual feedback modes turned off.</a:t>
            </a:r>
          </a:p>
          <a:p>
            <a:r>
              <a:rPr lang="en-US" sz="3200" dirty="0"/>
              <a:t>Before this we will have 512^3 runs at these resolutions; will likely need to recalibrate the higher-res runs.</a:t>
            </a:r>
          </a:p>
          <a:p>
            <a:r>
              <a:rPr lang="en-US" sz="3200" dirty="0"/>
              <a:t>Zooms: 300 clusters, CAMELS, ELUCID,  Hyenas, FLARES II, …</a:t>
            </a:r>
          </a:p>
          <a:p>
            <a:pPr lvl="1"/>
            <a:endParaRPr lang="en-US" sz="28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254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7929</TotalTime>
  <Words>574</Words>
  <Application>Microsoft Macintosh PowerPoint</Application>
  <PresentationFormat>Widescreen</PresentationFormat>
  <Paragraphs>61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Slack-Lato</vt:lpstr>
      <vt:lpstr>Office Theme</vt:lpstr>
      <vt:lpstr>PowerPoint Presentation</vt:lpstr>
      <vt:lpstr>The Simbaverse, so far</vt:lpstr>
      <vt:lpstr>Code Base Changed to SWIFT</vt:lpstr>
      <vt:lpstr>Swimba (SWIFT-Simba): On the road to KIARA</vt:lpstr>
      <vt:lpstr>Kiara: Beyond Swimba</vt:lpstr>
      <vt:lpstr>Kiara is born!</vt:lpstr>
      <vt:lpstr>ISM properties? Hmm.</vt:lpstr>
      <vt:lpstr>Calibration</vt:lpstr>
      <vt:lpstr>Nominal plan for runs</vt:lpstr>
      <vt:lpstr>Longer term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Simba Welcome &amp; Status Report</dc:title>
  <dc:creator>DAVE Romeel</dc:creator>
  <cp:lastModifiedBy>DAVE Romeel</cp:lastModifiedBy>
  <cp:revision>68</cp:revision>
  <dcterms:created xsi:type="dcterms:W3CDTF">2023-04-26T18:18:41Z</dcterms:created>
  <dcterms:modified xsi:type="dcterms:W3CDTF">2023-05-03T16:44:43Z</dcterms:modified>
</cp:coreProperties>
</file>