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2" r:id="rId16"/>
    <p:sldId id="273" r:id="rId17"/>
    <p:sldId id="274" r:id="rId18"/>
    <p:sldId id="275" r:id="rId19"/>
    <p:sldId id="276" r:id="rId20"/>
    <p:sldId id="277" r:id="rId21"/>
    <p:sldId id="279" r:id="rId22"/>
    <p:sldId id="280" r:id="rId23"/>
    <p:sldId id="281" r:id="rId24"/>
    <p:sldId id="282" r:id="rId25"/>
    <p:sldId id="283" r:id="rId26"/>
    <p:sldId id="284" r:id="rId27"/>
    <p:sldId id="286" r:id="rId28"/>
    <p:sldId id="285" r:id="rId29"/>
  </p:sldIdLst>
  <p:sldSz cx="9144000" cy="5143500" type="screen16x9"/>
  <p:notesSz cx="6858000" cy="9144000"/>
  <p:embeddedFontLst>
    <p:embeddedFont>
      <p:font typeface="Nunito" pitchFamily="2" charset="77"/>
      <p:regular r:id="rId31"/>
      <p:bold r:id="rId32"/>
      <p:italic r:id="rId33"/>
      <p:boldItalic r:id="rId34"/>
    </p:embeddedFont>
    <p:embeddedFont>
      <p:font typeface="Palatino Linotype" panose="02040502050505030304" pitchFamily="18"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3"/>
    <p:restoredTop sz="79424"/>
  </p:normalViewPr>
  <p:slideViewPr>
    <p:cSldViewPr snapToGrid="0">
      <p:cViewPr varScale="1">
        <p:scale>
          <a:sx n="129" d="100"/>
          <a:sy n="129" d="100"/>
        </p:scale>
        <p:origin x="1008" y="184"/>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Hi, Good morning. I first want to thank the organizers of this meeting for inviting me here. I am Nidhi Shah, a graduate student in the computer science department at the University of Maryland working with Dr. Mihai Pop, who is here too.</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55b7acdba6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55b7acdba6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dirty="0">
                <a:solidFill>
                  <a:schemeClr val="dk1"/>
                </a:solidFill>
              </a:rPr>
              <a:t>The two basic steps in phylogenetic placement are align and then place the fragment.</a:t>
            </a:r>
          </a:p>
          <a:p>
            <a:pPr marL="457200" lvl="0" indent="-292100" algn="l" rtl="0">
              <a:lnSpc>
                <a:spcPct val="115000"/>
              </a:lnSpc>
              <a:spcBef>
                <a:spcPts val="0"/>
              </a:spcBef>
              <a:spcAft>
                <a:spcPts val="0"/>
              </a:spcAft>
              <a:buClr>
                <a:schemeClr val="dk1"/>
              </a:buClr>
              <a:buSzPts val="1000"/>
              <a:buChar char="●"/>
            </a:pPr>
            <a:r>
              <a:rPr lang="en-US" sz="1100" dirty="0">
                <a:solidFill>
                  <a:schemeClr val="dk1"/>
                </a:solidFill>
              </a:rPr>
              <a:t>align each fragment independently into the backbone tree.  </a:t>
            </a:r>
          </a:p>
          <a:p>
            <a:pPr marL="457200" lvl="0" indent="-292100" algn="l" rtl="0">
              <a:lnSpc>
                <a:spcPct val="115000"/>
              </a:lnSpc>
              <a:spcBef>
                <a:spcPts val="0"/>
              </a:spcBef>
              <a:spcAft>
                <a:spcPts val="0"/>
              </a:spcAft>
              <a:buClr>
                <a:schemeClr val="dk1"/>
              </a:buClr>
              <a:buSzPts val="1000"/>
              <a:buChar char="●"/>
            </a:pPr>
            <a:r>
              <a:rPr lang="en-US" sz="1100" dirty="0">
                <a:solidFill>
                  <a:schemeClr val="dk1"/>
                </a:solidFill>
              </a:rPr>
              <a:t>We then take each extended alignment and place each fragment independently into the backbone tree.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55b7acdba6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55b7acdba6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There are many challenges, we’ll focus on Reference database coverage and completeness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553e7e736f_0_2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553e7e736f_0_2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When you have just one closest neighbor in the tree, then transferring annotation is easy</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55b7acdba6_1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55b7acdba6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But what if the read aligns perfectly well to many sequences -- </a:t>
            </a:r>
            <a:endParaRPr/>
          </a:p>
          <a:p>
            <a:pPr marL="0" lvl="0" indent="0" algn="l" rtl="0">
              <a:spcBef>
                <a:spcPts val="0"/>
              </a:spcBef>
              <a:spcAft>
                <a:spcPts val="0"/>
              </a:spcAft>
              <a:buNone/>
            </a:pPr>
            <a:r>
              <a:rPr lang="en"/>
              <a:t>Dan’s findings -- more strains of same species in the database → difficult to get species level assignment</a:t>
            </a:r>
            <a:endParaRPr/>
          </a:p>
          <a:p>
            <a:pPr marL="0" lvl="0" indent="0" algn="l" rtl="0">
              <a:spcBef>
                <a:spcPts val="0"/>
              </a:spcBef>
              <a:spcAft>
                <a:spcPts val="0"/>
              </a:spcAft>
              <a:buNone/>
            </a:pPr>
            <a:r>
              <a:rPr lang="en"/>
              <a:t>The reason ? Most methods use latest common ancestor approach</a:t>
            </a:r>
            <a:endParaRPr/>
          </a:p>
          <a:p>
            <a:pPr marL="0" lvl="0" indent="0" algn="l" rtl="0">
              <a:spcBef>
                <a:spcPts val="0"/>
              </a:spcBef>
              <a:spcAft>
                <a:spcPts val="0"/>
              </a:spcAft>
              <a:buNone/>
            </a:pPr>
            <a:r>
              <a:rPr lang="en"/>
              <a:t>Makes annotation coarse grained</a:t>
            </a:r>
            <a:endParaRPr/>
          </a:p>
          <a:p>
            <a:pPr marL="0" lvl="0" indent="0" algn="l" rtl="0">
              <a:spcBef>
                <a:spcPts val="0"/>
              </a:spcBef>
              <a:spcAft>
                <a:spcPts val="0"/>
              </a:spcAft>
              <a:buNone/>
            </a:pPr>
            <a:r>
              <a:rPr lang="en"/>
              <a:t>Wouldn’t it be nice to know exactly which species are plausible as opposed to just giving genus level assignment</a:t>
            </a:r>
            <a:endParaRPr/>
          </a:p>
          <a:p>
            <a:pPr marL="0" lvl="0" indent="0" algn="l" rtl="0">
              <a:spcBef>
                <a:spcPts val="0"/>
              </a:spcBef>
              <a:spcAft>
                <a:spcPts val="0"/>
              </a:spcAft>
              <a:buNone/>
            </a:pPr>
            <a:r>
              <a:rPr lang="en"/>
              <a:t>Clinical setting - Commensal vs. pathogen</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553e7e736f_0_4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553e7e736f_0_4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 near neighbors -- only bet is to use phylogenetic methods</a:t>
            </a:r>
            <a:endParaRPr/>
          </a:p>
          <a:p>
            <a:pPr marL="0" lvl="0" indent="0" algn="l" rtl="0">
              <a:spcBef>
                <a:spcPts val="0"/>
              </a:spcBef>
              <a:spcAft>
                <a:spcPts val="0"/>
              </a:spcAft>
              <a:buNone/>
            </a:pPr>
            <a:r>
              <a:rPr lang="en"/>
              <a:t>Too expensive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553e7e736f_0_2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553e7e736f_0_2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55335fa5a1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55335fa5a1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input is a set of annotated known reference sequences and the uncharacterized reads from the sample. </a:t>
            </a:r>
            <a:endParaRPr/>
          </a:p>
          <a:p>
            <a:pPr marL="0" lvl="0" indent="0" algn="l" rtl="0">
              <a:spcBef>
                <a:spcPts val="0"/>
              </a:spcBef>
              <a:spcAft>
                <a:spcPts val="0"/>
              </a:spcAft>
              <a:buNone/>
            </a:pPr>
            <a:r>
              <a:rPr lang="en"/>
              <a:t>We use BLAST to align query sequences</a:t>
            </a:r>
            <a:endParaRPr/>
          </a:p>
          <a:p>
            <a:pPr marL="0" lvl="0" indent="0" algn="l" rtl="0">
              <a:spcBef>
                <a:spcPts val="0"/>
              </a:spcBef>
              <a:spcAft>
                <a:spcPts val="0"/>
              </a:spcAft>
              <a:buNone/>
            </a:pPr>
            <a:r>
              <a:rPr lang="en"/>
              <a:t>MENTION MARKER GENE SEQUENCING</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553e7e736f_0_3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553e7e736f_0_3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Statistics like E-value, bitscore, perc identity </a:t>
            </a:r>
            <a:endParaRPr/>
          </a:p>
          <a:p>
            <a:pPr marL="0" lvl="0" indent="0" algn="l" rtl="0">
              <a:spcBef>
                <a:spcPts val="0"/>
              </a:spcBef>
              <a:spcAft>
                <a:spcPts val="0"/>
              </a:spcAft>
              <a:buNone/>
            </a:pPr>
            <a:r>
              <a:rPr lang="en"/>
              <a:t>How to select which of these top hits are relevant?</a:t>
            </a:r>
            <a:endParaRPr/>
          </a:p>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553e7e736f_0_2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553e7e736f_0_2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brief, BLAST outlier detection method basically constructs a multiple sequence alignment with query sequence and all the hits using BLAST-generated pairwise alignments. It then uses the Bayesian integral log odds score to determine whether the multiple sequence alignment can be split into two groups that model the data better than the single group. </a:t>
            </a:r>
            <a:r>
              <a:rPr lang="en">
                <a:solidFill>
                  <a:schemeClr val="dk1"/>
                </a:solidFill>
              </a:rPr>
              <a:t>This process identifies significant BLAST hits for the query sequences, without resorting to </a:t>
            </a:r>
            <a:r>
              <a:rPr lang="en" i="1">
                <a:solidFill>
                  <a:schemeClr val="dk1"/>
                </a:solidFill>
              </a:rPr>
              <a:t>ad hoc</a:t>
            </a:r>
            <a:r>
              <a:rPr lang="en">
                <a:solidFill>
                  <a:schemeClr val="dk1"/>
                </a:solidFill>
              </a:rPr>
              <a:t> cut-offs on percent identity, bit-score, and/or E-value. </a:t>
            </a:r>
            <a:endParaRPr/>
          </a:p>
          <a:p>
            <a:pPr marL="0" lvl="0" indent="0" algn="l" rtl="0">
              <a:spcBef>
                <a:spcPts val="0"/>
              </a:spcBef>
              <a:spcAft>
                <a:spcPts val="0"/>
              </a:spcAft>
              <a:buNone/>
            </a:pPr>
            <a:endParaRPr/>
          </a:p>
          <a:p>
            <a:pPr marL="0" lvl="0" indent="0" algn="l" rtl="0">
              <a:spcBef>
                <a:spcPts val="0"/>
              </a:spcBef>
              <a:spcAft>
                <a:spcPts val="0"/>
              </a:spcAft>
              <a:buNone/>
            </a:pPr>
            <a:r>
              <a:rPr lang="en"/>
              <a:t>Modify add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553e7e736f_0_3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553e7e736f_0_3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Once you have the set of related database sequences for all query sequences, we create a confusion graph and partition it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55b7acdba6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55b7acdba6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 don’t think I need to say it to this crowd, but really Microbes are everywhere. They are In on and around us. Over the last decade or so, with the advances in amplicon sequencing and whole metagenome sequencing has enabled us to study these communities in detail</a:t>
            </a: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553e7e736f_0_3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553e7e736f_0_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this graph, nodes are reference database sequences and the edges are weighted by the number of query sequences for which the two database sequences are present together in the outlier set. </a:t>
            </a:r>
            <a:endParaRPr/>
          </a:p>
          <a:p>
            <a:pPr marL="0" lvl="0" indent="0" algn="l" rtl="0">
              <a:spcBef>
                <a:spcPts val="0"/>
              </a:spcBef>
              <a:spcAft>
                <a:spcPts val="0"/>
              </a:spcAft>
              <a:buNone/>
            </a:pPr>
            <a:r>
              <a:rPr lang="en"/>
              <a:t>We use Louvain community detection to find tightly knit sub-communities in this graph. </a:t>
            </a:r>
            <a:endParaRPr/>
          </a:p>
          <a:p>
            <a:pPr marL="0" lvl="0" indent="0" algn="l" rtl="0">
              <a:spcBef>
                <a:spcPts val="0"/>
              </a:spcBef>
              <a:spcAft>
                <a:spcPts val="0"/>
              </a:spcAft>
              <a:buNone/>
            </a:pPr>
            <a:r>
              <a:rPr lang="en">
                <a:solidFill>
                  <a:schemeClr val="dk1"/>
                </a:solidFill>
              </a:rPr>
              <a:t>These partitions of database sequences attempt to capture the most accurate granularity of taxonomic assignment without relying solely on the main taxonomic levels</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The last step is to assign reads to these partitions.</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 query sequence is assigned to a partition if a certain user-defined percentage of sequences in the outlier set are present in that partition.</a:t>
            </a:r>
            <a:endParaRPr>
              <a:solidFill>
                <a:schemeClr val="dk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553e7e736f_0_3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553e7e736f_0_3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use data from the Global Enteric Multicenter Study or GEMS, a highly-powered case/control study funded by the Bill and Melinda Gates foundation to identify pathogens significantly contributing to diarrheal disease in children under 5. These samples came from children in west and east Africa, and southeast Asia.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55b7acdba6_0_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55b7acdba6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This is from the initial paper. Contains lots of diversity, 22.76% of OTUs had no phylum level classification</a:t>
            </a: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55b7acdba6_1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55b7acdba6_1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achieves similar accuracy with higher computational efficiency.</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553e7e736f_0_4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553e7e736f_0_4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LCA of most partitions are at the genus level </a:t>
            </a:r>
            <a:endParaRPr/>
          </a:p>
          <a:p>
            <a:pPr marL="457200" lvl="0" indent="-298450" algn="l" rtl="0">
              <a:spcBef>
                <a:spcPts val="0"/>
              </a:spcBef>
              <a:spcAft>
                <a:spcPts val="0"/>
              </a:spcAft>
              <a:buSzPts val="1100"/>
              <a:buChar char="●"/>
            </a:pPr>
            <a:r>
              <a:rPr lang="en"/>
              <a:t>The picture on the right shows the partitions in five abundant genera in the GEMS case/control study</a:t>
            </a:r>
            <a:endParaRPr/>
          </a:p>
          <a:p>
            <a:pPr marL="457200" lvl="0" indent="-298450" algn="l" rtl="0">
              <a:spcBef>
                <a:spcPts val="0"/>
              </a:spcBef>
              <a:spcAft>
                <a:spcPts val="0"/>
              </a:spcAft>
              <a:buSzPts val="1100"/>
              <a:buChar char="●"/>
            </a:pPr>
            <a:r>
              <a:rPr lang="en"/>
              <a:t>These sub-genus partitions can help understand biological groups and provide more resolution for downstream questions such as differential analysis</a:t>
            </a:r>
            <a:endParaRPr/>
          </a:p>
          <a:p>
            <a:pPr marL="457200" lvl="0" indent="-298450" algn="l" rtl="0">
              <a:spcBef>
                <a:spcPts val="0"/>
              </a:spcBef>
              <a:spcAft>
                <a:spcPts val="0"/>
              </a:spcAft>
              <a:buSzPts val="1100"/>
              <a:buChar char="●"/>
            </a:pPr>
            <a:r>
              <a:rPr lang="en"/>
              <a:t>We also looked at some of the partitions with LCA at higher taxonomic levels and found -- partitions in Clostridia class</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55b7acdba6_1_1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55b7acdba6_1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553e7e736f_0_1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553e7e736f_0_1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553e7e736f_0_4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553e7e736f_0_4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55335fa5a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55335fa5a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One of the most important task in any microbiome study is to figure out what organisms are present and in what proportion. </a:t>
            </a:r>
          </a:p>
          <a:p>
            <a:pPr marL="0" lvl="0" indent="0" algn="l" rtl="0">
              <a:spcBef>
                <a:spcPts val="0"/>
              </a:spcBef>
              <a:spcAft>
                <a:spcPts val="0"/>
              </a:spcAft>
              <a:buNone/>
            </a:pPr>
            <a:r>
              <a:rPr lang="en-US" dirty="0"/>
              <a:t>This process is formally called Taxonomic classification</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Taxonomy is basically a system to classify and organize these organisms. It is typically arranged in a hierarchical ranks (from kingdom, phylum, class.. All the way to species and strains. Such a system helps organize the knowledge of known organisms in an interpretable and easy way</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553e7e736f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553e7e736f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US" dirty="0"/>
              <a:t>More and more genomes are being sequenced every year because of the decreased cost of sequencing </a:t>
            </a:r>
          </a:p>
          <a:p>
            <a:pPr marL="457200" lvl="0" indent="-298450" algn="l" rtl="0">
              <a:spcBef>
                <a:spcPts val="0"/>
              </a:spcBef>
              <a:spcAft>
                <a:spcPts val="0"/>
              </a:spcAft>
              <a:buSzPts val="1100"/>
              <a:buChar char="●"/>
            </a:pPr>
            <a:r>
              <a:rPr lang="en-US" dirty="0"/>
              <a:t>For the same reason, there are also lot of microbial samples being sequenced and analyzed. </a:t>
            </a:r>
          </a:p>
          <a:p>
            <a:pPr marL="457200" lvl="0" indent="-298450" algn="l" rtl="0">
              <a:spcBef>
                <a:spcPts val="0"/>
              </a:spcBef>
              <a:spcAft>
                <a:spcPts val="0"/>
              </a:spcAft>
              <a:buSzPts val="1100"/>
              <a:buChar char="●"/>
            </a:pPr>
            <a:r>
              <a:rPr lang="en-US" dirty="0"/>
              <a:t>The plot here was made couple years ago by Dan </a:t>
            </a:r>
            <a:r>
              <a:rPr lang="en-US" dirty="0" err="1"/>
              <a:t>Nasko</a:t>
            </a:r>
            <a:r>
              <a:rPr lang="en-US" dirty="0"/>
              <a:t> – it still shows the trend of upward growth in the sequences in our databases.</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55b7acdba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55b7acdba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Biases in reference database</a:t>
            </a:r>
            <a:endParaRPr dirty="0"/>
          </a:p>
          <a:p>
            <a:pPr marL="457200" lvl="0" indent="-298450" algn="l" rtl="0">
              <a:spcBef>
                <a:spcPts val="0"/>
              </a:spcBef>
              <a:spcAft>
                <a:spcPts val="0"/>
              </a:spcAft>
              <a:buSzPts val="1100"/>
              <a:buChar char="●"/>
            </a:pPr>
            <a:r>
              <a:rPr lang="en" dirty="0"/>
              <a:t>Uncaptured diversity</a:t>
            </a:r>
            <a:endParaRPr dirty="0"/>
          </a:p>
          <a:p>
            <a:pPr marL="457200" lvl="0" indent="-298450" algn="l" rtl="0">
              <a:spcBef>
                <a:spcPts val="0"/>
              </a:spcBef>
              <a:spcAft>
                <a:spcPts val="0"/>
              </a:spcAft>
              <a:buSzPts val="1100"/>
              <a:buChar char="●"/>
            </a:pPr>
            <a:r>
              <a:rPr lang="en" dirty="0"/>
              <a:t>Overrepresentation of well-studied population</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55335fa5a1_0_48:notes"/>
          <p:cNvSpPr txBox="1">
            <a:spLocks noGrp="1"/>
          </p:cNvSpPr>
          <p:nvPr>
            <p:ph type="body" idx="1"/>
          </p:nvPr>
        </p:nvSpPr>
        <p:spPr>
          <a:xfrm>
            <a:off x="685784" y="4343396"/>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dirty="0"/>
              <a:t>Ideally, construct a phylogenetic tree</a:t>
            </a:r>
            <a:endParaRPr dirty="0"/>
          </a:p>
          <a:p>
            <a:pPr marL="457200" lvl="0" indent="-298450" algn="l" rtl="0">
              <a:spcBef>
                <a:spcPts val="0"/>
              </a:spcBef>
              <a:spcAft>
                <a:spcPts val="0"/>
              </a:spcAft>
              <a:buSzPts val="1100"/>
              <a:buChar char="●"/>
            </a:pPr>
            <a:r>
              <a:rPr lang="en" dirty="0"/>
              <a:t>Too expensive</a:t>
            </a:r>
            <a:endParaRPr dirty="0"/>
          </a:p>
          <a:p>
            <a:pPr marL="457200" lvl="0" indent="-298450" algn="l" rtl="0">
              <a:spcBef>
                <a:spcPts val="0"/>
              </a:spcBef>
              <a:spcAft>
                <a:spcPts val="0"/>
              </a:spcAft>
              <a:buSzPts val="1100"/>
              <a:buChar char="●"/>
            </a:pPr>
            <a:r>
              <a:rPr lang="en" dirty="0"/>
              <a:t>Instead search against a database</a:t>
            </a:r>
            <a:endParaRPr dirty="0"/>
          </a:p>
          <a:p>
            <a:pPr marL="457200" lvl="0" indent="-298450" algn="l" rtl="0">
              <a:spcBef>
                <a:spcPts val="0"/>
              </a:spcBef>
              <a:spcAft>
                <a:spcPts val="0"/>
              </a:spcAft>
              <a:buSzPts val="1100"/>
              <a:buChar char="●"/>
            </a:pPr>
            <a:r>
              <a:rPr lang="en" dirty="0"/>
              <a:t>Think like a search engine</a:t>
            </a:r>
            <a:endParaRPr dirty="0"/>
          </a:p>
          <a:p>
            <a:pPr marL="457200" lvl="0" indent="0" algn="l" rtl="0">
              <a:spcBef>
                <a:spcPts val="0"/>
              </a:spcBef>
              <a:spcAft>
                <a:spcPts val="0"/>
              </a:spcAft>
              <a:buNone/>
            </a:pPr>
            <a:endParaRPr dirty="0"/>
          </a:p>
        </p:txBody>
      </p:sp>
      <p:sp>
        <p:nvSpPr>
          <p:cNvPr id="97" name="Google Shape;97;g55335fa5a1_0_48:notes"/>
          <p:cNvSpPr>
            <a:spLocks noGrp="1" noRot="1" noChangeAspect="1"/>
          </p:cNvSpPr>
          <p:nvPr>
            <p:ph type="sldImg" idx="2"/>
          </p:nvPr>
        </p:nvSpPr>
        <p:spPr>
          <a:xfrm>
            <a:off x="381495" y="685791"/>
            <a:ext cx="60957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55335fa5a1_0_114:notes"/>
          <p:cNvSpPr txBox="1">
            <a:spLocks noGrp="1"/>
          </p:cNvSpPr>
          <p:nvPr>
            <p:ph type="body" idx="1"/>
          </p:nvPr>
        </p:nvSpPr>
        <p:spPr>
          <a:xfrm>
            <a:off x="685784" y="4343396"/>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dirty="0"/>
              <a:t>Draw parallels to web search</a:t>
            </a:r>
            <a:endParaRPr dirty="0"/>
          </a:p>
        </p:txBody>
      </p:sp>
      <p:sp>
        <p:nvSpPr>
          <p:cNvPr id="105" name="Google Shape;105;g55335fa5a1_0_114:notes"/>
          <p:cNvSpPr>
            <a:spLocks noGrp="1" noRot="1" noChangeAspect="1"/>
          </p:cNvSpPr>
          <p:nvPr>
            <p:ph type="sldImg" idx="2"/>
          </p:nvPr>
        </p:nvSpPr>
        <p:spPr>
          <a:xfrm>
            <a:off x="381495" y="685791"/>
            <a:ext cx="60957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55335fa5a1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55335fa5a1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dirty="0"/>
              <a:t>Composition based methods run rapidly </a:t>
            </a:r>
            <a:endParaRPr dirty="0"/>
          </a:p>
          <a:p>
            <a:pPr marL="457200" lvl="0" indent="-298450" algn="l" rtl="0">
              <a:spcBef>
                <a:spcPts val="0"/>
              </a:spcBef>
              <a:spcAft>
                <a:spcPts val="0"/>
              </a:spcAft>
              <a:buSzPts val="1100"/>
              <a:buChar char="●"/>
            </a:pPr>
            <a:r>
              <a:rPr lang="en" dirty="0"/>
              <a:t>Sequence alignment are sensitive than composition based methods but have higher runtime</a:t>
            </a:r>
            <a:endParaRPr dirty="0"/>
          </a:p>
          <a:p>
            <a:pPr marL="457200" lvl="0" indent="-298450" algn="l" rtl="0">
              <a:spcBef>
                <a:spcPts val="0"/>
              </a:spcBef>
              <a:spcAft>
                <a:spcPts val="0"/>
              </a:spcAft>
              <a:buSzPts val="1100"/>
              <a:buChar char="●"/>
            </a:pPr>
            <a:r>
              <a:rPr lang="en" dirty="0"/>
              <a:t>Phylogenetic methods in theory provide accurate annotation but have prohibitive computational requirements</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55b7acdba6_1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55b7acdba6_1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00" dirty="0">
                <a:solidFill>
                  <a:schemeClr val="dk1"/>
                </a:solidFill>
              </a:rPr>
              <a:t>The two basic steps in phylogenetic placement are align and then place the fragment.</a:t>
            </a:r>
            <a:endParaRPr sz="1000" dirty="0">
              <a:solidFill>
                <a:schemeClr val="dk1"/>
              </a:solidFill>
            </a:endParaRPr>
          </a:p>
          <a:p>
            <a:pPr marL="457200" lvl="0" indent="-292100" algn="l" rtl="0">
              <a:lnSpc>
                <a:spcPct val="115000"/>
              </a:lnSpc>
              <a:spcBef>
                <a:spcPts val="0"/>
              </a:spcBef>
              <a:spcAft>
                <a:spcPts val="0"/>
              </a:spcAft>
              <a:buClr>
                <a:schemeClr val="dk1"/>
              </a:buClr>
              <a:buSzPts val="1000"/>
              <a:buChar char="●"/>
            </a:pPr>
            <a:r>
              <a:rPr lang="en" sz="1000" dirty="0">
                <a:solidFill>
                  <a:schemeClr val="dk1"/>
                </a:solidFill>
              </a:rPr>
              <a:t>align each fragment independently into the backbone tree.  </a:t>
            </a:r>
            <a:endParaRPr sz="1000" dirty="0">
              <a:solidFill>
                <a:schemeClr val="dk1"/>
              </a:solidFill>
            </a:endParaRPr>
          </a:p>
          <a:p>
            <a:pPr marL="457200" lvl="0" indent="-292100" algn="l" rtl="0">
              <a:lnSpc>
                <a:spcPct val="115000"/>
              </a:lnSpc>
              <a:spcBef>
                <a:spcPts val="0"/>
              </a:spcBef>
              <a:spcAft>
                <a:spcPts val="0"/>
              </a:spcAft>
              <a:buClr>
                <a:schemeClr val="dk1"/>
              </a:buClr>
              <a:buSzPts val="1000"/>
              <a:buChar char="●"/>
            </a:pPr>
            <a:r>
              <a:rPr lang="en" sz="1000" dirty="0">
                <a:solidFill>
                  <a:schemeClr val="dk1"/>
                </a:solidFill>
              </a:rPr>
              <a:t>We then take each extended alignment and place each fragment independently into the backbone tree.</a:t>
            </a:r>
            <a:endParaRPr sz="1000"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000"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118538" y="44334"/>
            <a:ext cx="8928900" cy="482100"/>
          </a:xfrm>
          <a:prstGeom prst="rect">
            <a:avLst/>
          </a:prstGeom>
          <a:noFill/>
          <a:ln>
            <a:noFill/>
          </a:ln>
        </p:spPr>
        <p:txBody>
          <a:bodyPr spcFirstLastPara="1" wrap="square" lIns="0" tIns="0" rIns="0" bIns="0" anchor="ctr" anchorCtr="0"/>
          <a:lstStyle>
            <a:lvl1pPr lvl="0" algn="l" rtl="0">
              <a:spcBef>
                <a:spcPts val="0"/>
              </a:spcBef>
              <a:spcAft>
                <a:spcPts val="0"/>
              </a:spcAft>
              <a:buSzPts val="2800"/>
              <a:buNone/>
              <a:defRPr/>
            </a:lvl1pPr>
            <a:lvl2pPr lvl="1" algn="l" rtl="0">
              <a:spcBef>
                <a:spcPts val="0"/>
              </a:spcBef>
              <a:spcAft>
                <a:spcPts val="0"/>
              </a:spcAft>
              <a:buSzPts val="2800"/>
              <a:buNone/>
              <a:defRPr/>
            </a:lvl2pPr>
            <a:lvl3pPr lvl="2" algn="l" rtl="0">
              <a:spcBef>
                <a:spcPts val="0"/>
              </a:spcBef>
              <a:spcAft>
                <a:spcPts val="0"/>
              </a:spcAft>
              <a:buSzPts val="2800"/>
              <a:buNone/>
              <a:defRPr/>
            </a:lvl3pPr>
            <a:lvl4pPr lvl="3" algn="l" rtl="0">
              <a:spcBef>
                <a:spcPts val="0"/>
              </a:spcBef>
              <a:spcAft>
                <a:spcPts val="0"/>
              </a:spcAft>
              <a:buSzPts val="2800"/>
              <a:buNone/>
              <a:defRPr/>
            </a:lvl4pPr>
            <a:lvl5pPr lvl="4" algn="l" rtl="0">
              <a:spcBef>
                <a:spcPts val="0"/>
              </a:spcBef>
              <a:spcAft>
                <a:spcPts val="0"/>
              </a:spcAft>
              <a:buSzPts val="2800"/>
              <a:buNone/>
              <a:defRPr/>
            </a:lvl5pPr>
            <a:lvl6pPr lvl="5" algn="l" rtl="0">
              <a:spcBef>
                <a:spcPts val="0"/>
              </a:spcBef>
              <a:spcAft>
                <a:spcPts val="0"/>
              </a:spcAft>
              <a:buSzPts val="2800"/>
              <a:buNone/>
              <a:defRPr/>
            </a:lvl6pPr>
            <a:lvl7pPr lvl="6" algn="l" rtl="0">
              <a:spcBef>
                <a:spcPts val="0"/>
              </a:spcBef>
              <a:spcAft>
                <a:spcPts val="0"/>
              </a:spcAft>
              <a:buSzPts val="2800"/>
              <a:buNone/>
              <a:defRPr/>
            </a:lvl7pPr>
            <a:lvl8pPr lvl="7" algn="l" rtl="0">
              <a:spcBef>
                <a:spcPts val="0"/>
              </a:spcBef>
              <a:spcAft>
                <a:spcPts val="0"/>
              </a:spcAft>
              <a:buSzPts val="2800"/>
              <a:buNone/>
              <a:defRPr/>
            </a:lvl8pPr>
            <a:lvl9pPr lvl="8" algn="l" rtl="0">
              <a:spcBef>
                <a:spcPts val="0"/>
              </a:spcBef>
              <a:spcAft>
                <a:spcPts val="0"/>
              </a:spcAft>
              <a:buSzPts val="2800"/>
              <a:buNone/>
              <a:defRPr/>
            </a:lvl9pPr>
          </a:lstStyle>
          <a:p>
            <a:endParaRPr/>
          </a:p>
        </p:txBody>
      </p:sp>
      <p:sp>
        <p:nvSpPr>
          <p:cNvPr id="52" name="Google Shape;52;p13"/>
          <p:cNvSpPr txBox="1">
            <a:spLocks noGrp="1"/>
          </p:cNvSpPr>
          <p:nvPr>
            <p:ph type="body" idx="1"/>
          </p:nvPr>
        </p:nvSpPr>
        <p:spPr>
          <a:xfrm>
            <a:off x="101231" y="570953"/>
            <a:ext cx="4365600" cy="4327800"/>
          </a:xfrm>
          <a:prstGeom prst="rect">
            <a:avLst/>
          </a:prstGeom>
          <a:noFill/>
          <a:ln>
            <a:noFill/>
          </a:ln>
        </p:spPr>
        <p:txBody>
          <a:bodyPr spcFirstLastPara="1" wrap="square" lIns="0" tIns="0" rIns="0" bIns="0" anchor="t" anchorCtr="0"/>
          <a:lstStyle>
            <a:lvl1pPr marL="457200" lvl="0" indent="-228600" algn="l" rtl="0">
              <a:spcBef>
                <a:spcPts val="0"/>
              </a:spcBef>
              <a:spcAft>
                <a:spcPts val="0"/>
              </a:spcAft>
              <a:buSzPts val="1800"/>
              <a:buNone/>
              <a:defRPr/>
            </a:lvl1pPr>
            <a:lvl2pPr marL="914400" lvl="1" indent="-228600" algn="l" rtl="0">
              <a:spcBef>
                <a:spcPts val="1600"/>
              </a:spcBef>
              <a:spcAft>
                <a:spcPts val="0"/>
              </a:spcAft>
              <a:buSzPts val="1400"/>
              <a:buNone/>
              <a:defRPr/>
            </a:lvl2pPr>
            <a:lvl3pPr marL="1371600" lvl="2" indent="-228600" algn="l" rtl="0">
              <a:spcBef>
                <a:spcPts val="1600"/>
              </a:spcBef>
              <a:spcAft>
                <a:spcPts val="0"/>
              </a:spcAft>
              <a:buSzPts val="1400"/>
              <a:buNone/>
              <a:defRPr/>
            </a:lvl3pPr>
            <a:lvl4pPr marL="1828800" lvl="3" indent="-228600" algn="l" rtl="0">
              <a:spcBef>
                <a:spcPts val="1600"/>
              </a:spcBef>
              <a:spcAft>
                <a:spcPts val="0"/>
              </a:spcAft>
              <a:buSzPts val="1400"/>
              <a:buNone/>
              <a:defRPr/>
            </a:lvl4pPr>
            <a:lvl5pPr marL="2286000" lvl="4" indent="-228600" algn="l" rtl="0">
              <a:spcBef>
                <a:spcPts val="1600"/>
              </a:spcBef>
              <a:spcAft>
                <a:spcPts val="0"/>
              </a:spcAft>
              <a:buSzPts val="1400"/>
              <a:buNone/>
              <a:defRPr/>
            </a:lvl5pPr>
            <a:lvl6pPr marL="2743200" lvl="5" indent="-228600" algn="l" rtl="0">
              <a:spcBef>
                <a:spcPts val="1600"/>
              </a:spcBef>
              <a:spcAft>
                <a:spcPts val="0"/>
              </a:spcAft>
              <a:buSzPts val="1400"/>
              <a:buNone/>
              <a:defRPr/>
            </a:lvl6pPr>
            <a:lvl7pPr marL="3200400" lvl="6" indent="-228600" algn="l" rtl="0">
              <a:spcBef>
                <a:spcPts val="1600"/>
              </a:spcBef>
              <a:spcAft>
                <a:spcPts val="0"/>
              </a:spcAft>
              <a:buSzPts val="1400"/>
              <a:buNone/>
              <a:defRPr/>
            </a:lvl7pPr>
            <a:lvl8pPr marL="3657600" lvl="7" indent="-228600" algn="l" rtl="0">
              <a:spcBef>
                <a:spcPts val="1600"/>
              </a:spcBef>
              <a:spcAft>
                <a:spcPts val="0"/>
              </a:spcAft>
              <a:buSzPts val="1400"/>
              <a:buNone/>
              <a:defRPr/>
            </a:lvl8pPr>
            <a:lvl9pPr marL="4114800" lvl="8" indent="-228600" algn="l" rtl="0">
              <a:spcBef>
                <a:spcPts val="1600"/>
              </a:spcBef>
              <a:spcAft>
                <a:spcPts val="1600"/>
              </a:spcAft>
              <a:buSzPts val="1400"/>
              <a:buNone/>
              <a:defRPr/>
            </a:lvl9pPr>
          </a:lstStyle>
          <a:p>
            <a:endParaRPr/>
          </a:p>
        </p:txBody>
      </p:sp>
      <p:sp>
        <p:nvSpPr>
          <p:cNvPr id="53" name="Google Shape;53;p13"/>
          <p:cNvSpPr txBox="1">
            <a:spLocks noGrp="1"/>
          </p:cNvSpPr>
          <p:nvPr>
            <p:ph type="body" idx="2"/>
          </p:nvPr>
        </p:nvSpPr>
        <p:spPr>
          <a:xfrm>
            <a:off x="4685683" y="570953"/>
            <a:ext cx="4365600" cy="4327800"/>
          </a:xfrm>
          <a:prstGeom prst="rect">
            <a:avLst/>
          </a:prstGeom>
          <a:noFill/>
          <a:ln>
            <a:noFill/>
          </a:ln>
        </p:spPr>
        <p:txBody>
          <a:bodyPr spcFirstLastPara="1" wrap="square" lIns="0" tIns="0" rIns="0" bIns="0" anchor="t" anchorCtr="0"/>
          <a:lstStyle>
            <a:lvl1pPr marL="457200" lvl="0" indent="-228600" algn="l" rtl="0">
              <a:spcBef>
                <a:spcPts val="0"/>
              </a:spcBef>
              <a:spcAft>
                <a:spcPts val="0"/>
              </a:spcAft>
              <a:buSzPts val="1800"/>
              <a:buNone/>
              <a:defRPr/>
            </a:lvl1pPr>
            <a:lvl2pPr marL="914400" lvl="1" indent="-228600" algn="l" rtl="0">
              <a:spcBef>
                <a:spcPts val="1600"/>
              </a:spcBef>
              <a:spcAft>
                <a:spcPts val="0"/>
              </a:spcAft>
              <a:buSzPts val="1400"/>
              <a:buNone/>
              <a:defRPr/>
            </a:lvl2pPr>
            <a:lvl3pPr marL="1371600" lvl="2" indent="-228600" algn="l" rtl="0">
              <a:spcBef>
                <a:spcPts val="1600"/>
              </a:spcBef>
              <a:spcAft>
                <a:spcPts val="0"/>
              </a:spcAft>
              <a:buSzPts val="1400"/>
              <a:buNone/>
              <a:defRPr/>
            </a:lvl3pPr>
            <a:lvl4pPr marL="1828800" lvl="3" indent="-228600" algn="l" rtl="0">
              <a:spcBef>
                <a:spcPts val="1600"/>
              </a:spcBef>
              <a:spcAft>
                <a:spcPts val="0"/>
              </a:spcAft>
              <a:buSzPts val="1400"/>
              <a:buNone/>
              <a:defRPr/>
            </a:lvl4pPr>
            <a:lvl5pPr marL="2286000" lvl="4" indent="-228600" algn="l" rtl="0">
              <a:spcBef>
                <a:spcPts val="1600"/>
              </a:spcBef>
              <a:spcAft>
                <a:spcPts val="0"/>
              </a:spcAft>
              <a:buSzPts val="1400"/>
              <a:buNone/>
              <a:defRPr/>
            </a:lvl5pPr>
            <a:lvl6pPr marL="2743200" lvl="5" indent="-228600" algn="l" rtl="0">
              <a:spcBef>
                <a:spcPts val="1600"/>
              </a:spcBef>
              <a:spcAft>
                <a:spcPts val="0"/>
              </a:spcAft>
              <a:buSzPts val="1400"/>
              <a:buNone/>
              <a:defRPr/>
            </a:lvl6pPr>
            <a:lvl7pPr marL="3200400" lvl="6" indent="-228600" algn="l" rtl="0">
              <a:spcBef>
                <a:spcPts val="1600"/>
              </a:spcBef>
              <a:spcAft>
                <a:spcPts val="0"/>
              </a:spcAft>
              <a:buSzPts val="1400"/>
              <a:buNone/>
              <a:defRPr/>
            </a:lvl7pPr>
            <a:lvl8pPr marL="3657600" lvl="7" indent="-228600" algn="l" rtl="0">
              <a:spcBef>
                <a:spcPts val="1600"/>
              </a:spcBef>
              <a:spcAft>
                <a:spcPts val="0"/>
              </a:spcAft>
              <a:buSzPts val="1400"/>
              <a:buNone/>
              <a:defRPr/>
            </a:lvl8pPr>
            <a:lvl9pPr marL="4114800" lvl="8" indent="-228600" algn="l" rtl="0">
              <a:spcBef>
                <a:spcPts val="1600"/>
              </a:spcBef>
              <a:spcAft>
                <a:spcPts val="160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54"/>
        <p:cNvGrpSpPr/>
        <p:nvPr/>
      </p:nvGrpSpPr>
      <p:grpSpPr>
        <a:xfrm>
          <a:off x="0" y="0"/>
          <a:ext cx="0" cy="0"/>
          <a:chOff x="0" y="0"/>
          <a:chExt cx="0" cy="0"/>
        </a:xfrm>
      </p:grpSpPr>
      <p:sp>
        <p:nvSpPr>
          <p:cNvPr id="55" name="Google Shape;55;p14"/>
          <p:cNvSpPr txBox="1">
            <a:spLocks noGrp="1"/>
          </p:cNvSpPr>
          <p:nvPr>
            <p:ph type="title"/>
          </p:nvPr>
        </p:nvSpPr>
        <p:spPr>
          <a:xfrm>
            <a:off x="118538" y="44334"/>
            <a:ext cx="8928900" cy="482100"/>
          </a:xfrm>
          <a:prstGeom prst="rect">
            <a:avLst/>
          </a:prstGeom>
          <a:noFill/>
          <a:ln>
            <a:noFill/>
          </a:ln>
        </p:spPr>
        <p:txBody>
          <a:bodyPr spcFirstLastPara="1" wrap="square" lIns="0" tIns="0" rIns="0" bIns="0" anchor="ctr" anchorCtr="0"/>
          <a:lstStyle>
            <a:lvl1pPr lvl="0" algn="l" rtl="0">
              <a:spcBef>
                <a:spcPts val="0"/>
              </a:spcBef>
              <a:spcAft>
                <a:spcPts val="0"/>
              </a:spcAft>
              <a:buSzPts val="2800"/>
              <a:buNone/>
              <a:defRPr/>
            </a:lvl1pPr>
            <a:lvl2pPr lvl="1" algn="l" rtl="0">
              <a:spcBef>
                <a:spcPts val="0"/>
              </a:spcBef>
              <a:spcAft>
                <a:spcPts val="0"/>
              </a:spcAft>
              <a:buSzPts val="2800"/>
              <a:buNone/>
              <a:defRPr/>
            </a:lvl2pPr>
            <a:lvl3pPr lvl="2" algn="l" rtl="0">
              <a:spcBef>
                <a:spcPts val="0"/>
              </a:spcBef>
              <a:spcAft>
                <a:spcPts val="0"/>
              </a:spcAft>
              <a:buSzPts val="2800"/>
              <a:buNone/>
              <a:defRPr/>
            </a:lvl3pPr>
            <a:lvl4pPr lvl="3" algn="l" rtl="0">
              <a:spcBef>
                <a:spcPts val="0"/>
              </a:spcBef>
              <a:spcAft>
                <a:spcPts val="0"/>
              </a:spcAft>
              <a:buSzPts val="2800"/>
              <a:buNone/>
              <a:defRPr/>
            </a:lvl4pPr>
            <a:lvl5pPr lvl="4" algn="l" rtl="0">
              <a:spcBef>
                <a:spcPts val="0"/>
              </a:spcBef>
              <a:spcAft>
                <a:spcPts val="0"/>
              </a:spcAft>
              <a:buSzPts val="2800"/>
              <a:buNone/>
              <a:defRPr/>
            </a:lvl5pPr>
            <a:lvl6pPr lvl="5" algn="l" rtl="0">
              <a:spcBef>
                <a:spcPts val="0"/>
              </a:spcBef>
              <a:spcAft>
                <a:spcPts val="0"/>
              </a:spcAft>
              <a:buSzPts val="2800"/>
              <a:buNone/>
              <a:defRPr/>
            </a:lvl6pPr>
            <a:lvl7pPr lvl="6" algn="l" rtl="0">
              <a:spcBef>
                <a:spcPts val="0"/>
              </a:spcBef>
              <a:spcAft>
                <a:spcPts val="0"/>
              </a:spcAft>
              <a:buSzPts val="2800"/>
              <a:buNone/>
              <a:defRPr/>
            </a:lvl7pPr>
            <a:lvl8pPr lvl="7" algn="l" rtl="0">
              <a:spcBef>
                <a:spcPts val="0"/>
              </a:spcBef>
              <a:spcAft>
                <a:spcPts val="0"/>
              </a:spcAft>
              <a:buSzPts val="2800"/>
              <a:buNone/>
              <a:defRPr/>
            </a:lvl8pPr>
            <a:lvl9pPr lvl="8" algn="l" rtl="0">
              <a:spcBef>
                <a:spcPts val="0"/>
              </a:spcBef>
              <a:spcAft>
                <a:spcPts val="0"/>
              </a:spcAft>
              <a:buSzPts val="2800"/>
              <a:buNone/>
              <a:defRPr/>
            </a:lvl9pPr>
          </a:lstStyle>
          <a:p>
            <a:endParaRPr/>
          </a:p>
        </p:txBody>
      </p:sp>
      <p:sp>
        <p:nvSpPr>
          <p:cNvPr id="56" name="Google Shape;56;p14"/>
          <p:cNvSpPr txBox="1">
            <a:spLocks noGrp="1"/>
          </p:cNvSpPr>
          <p:nvPr>
            <p:ph type="body" idx="1"/>
          </p:nvPr>
        </p:nvSpPr>
        <p:spPr>
          <a:xfrm>
            <a:off x="101231" y="570953"/>
            <a:ext cx="8946000" cy="4327800"/>
          </a:xfrm>
          <a:prstGeom prst="rect">
            <a:avLst/>
          </a:prstGeom>
          <a:noFill/>
          <a:ln>
            <a:noFill/>
          </a:ln>
        </p:spPr>
        <p:txBody>
          <a:bodyPr spcFirstLastPara="1" wrap="square" lIns="0" tIns="0" rIns="0" bIns="0" anchor="t" anchorCtr="0"/>
          <a:lstStyle>
            <a:lvl1pPr marL="457200" lvl="0" indent="-228600" algn="l" rtl="0">
              <a:spcBef>
                <a:spcPts val="0"/>
              </a:spcBef>
              <a:spcAft>
                <a:spcPts val="0"/>
              </a:spcAft>
              <a:buSzPts val="1800"/>
              <a:buNone/>
              <a:defRPr/>
            </a:lvl1pPr>
            <a:lvl2pPr marL="914400" lvl="1" indent="-228600" algn="l" rtl="0">
              <a:spcBef>
                <a:spcPts val="1600"/>
              </a:spcBef>
              <a:spcAft>
                <a:spcPts val="0"/>
              </a:spcAft>
              <a:buSzPts val="1400"/>
              <a:buNone/>
              <a:defRPr/>
            </a:lvl2pPr>
            <a:lvl3pPr marL="1371600" lvl="2" indent="-228600" algn="l" rtl="0">
              <a:spcBef>
                <a:spcPts val="1600"/>
              </a:spcBef>
              <a:spcAft>
                <a:spcPts val="0"/>
              </a:spcAft>
              <a:buSzPts val="1400"/>
              <a:buNone/>
              <a:defRPr/>
            </a:lvl3pPr>
            <a:lvl4pPr marL="1828800" lvl="3" indent="-228600" algn="l" rtl="0">
              <a:spcBef>
                <a:spcPts val="1600"/>
              </a:spcBef>
              <a:spcAft>
                <a:spcPts val="0"/>
              </a:spcAft>
              <a:buSzPts val="1400"/>
              <a:buNone/>
              <a:defRPr/>
            </a:lvl4pPr>
            <a:lvl5pPr marL="2286000" lvl="4" indent="-228600" algn="l" rtl="0">
              <a:spcBef>
                <a:spcPts val="1600"/>
              </a:spcBef>
              <a:spcAft>
                <a:spcPts val="0"/>
              </a:spcAft>
              <a:buSzPts val="1400"/>
              <a:buNone/>
              <a:defRPr/>
            </a:lvl5pPr>
            <a:lvl6pPr marL="2743200" lvl="5" indent="-228600" algn="l" rtl="0">
              <a:spcBef>
                <a:spcPts val="1600"/>
              </a:spcBef>
              <a:spcAft>
                <a:spcPts val="0"/>
              </a:spcAft>
              <a:buSzPts val="1400"/>
              <a:buNone/>
              <a:defRPr/>
            </a:lvl6pPr>
            <a:lvl7pPr marL="3200400" lvl="6" indent="-228600" algn="l" rtl="0">
              <a:spcBef>
                <a:spcPts val="1600"/>
              </a:spcBef>
              <a:spcAft>
                <a:spcPts val="0"/>
              </a:spcAft>
              <a:buSzPts val="1400"/>
              <a:buNone/>
              <a:defRPr/>
            </a:lvl7pPr>
            <a:lvl8pPr marL="3657600" lvl="7" indent="-228600" algn="l" rtl="0">
              <a:spcBef>
                <a:spcPts val="1600"/>
              </a:spcBef>
              <a:spcAft>
                <a:spcPts val="0"/>
              </a:spcAft>
              <a:buSzPts val="1400"/>
              <a:buNone/>
              <a:defRPr/>
            </a:lvl8pPr>
            <a:lvl9pPr marL="4114800" lvl="8" indent="-228600" algn="l" rtl="0">
              <a:spcBef>
                <a:spcPts val="1600"/>
              </a:spcBef>
              <a:spcAft>
                <a:spcPts val="160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5.tiff"/><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5"/>
          <p:cNvSpPr txBox="1">
            <a:spLocks noGrp="1"/>
          </p:cNvSpPr>
          <p:nvPr>
            <p:ph type="ctrTitle"/>
          </p:nvPr>
        </p:nvSpPr>
        <p:spPr>
          <a:xfrm>
            <a:off x="487950" y="1014950"/>
            <a:ext cx="8168100" cy="1687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1100"/>
              <a:buFont typeface="Arial"/>
              <a:buNone/>
            </a:pPr>
            <a:r>
              <a:rPr lang="en" sz="3600"/>
              <a:t>Embracing ambiguity in the taxonomic classification of microbiome sequencing data</a:t>
            </a:r>
            <a:endParaRPr sz="3600"/>
          </a:p>
          <a:p>
            <a:pPr marL="0" lvl="0" indent="0" algn="ctr" rtl="0">
              <a:spcBef>
                <a:spcPts val="0"/>
              </a:spcBef>
              <a:spcAft>
                <a:spcPts val="0"/>
              </a:spcAft>
              <a:buNone/>
            </a:pPr>
            <a:endParaRPr sz="3600"/>
          </a:p>
        </p:txBody>
      </p:sp>
      <p:sp>
        <p:nvSpPr>
          <p:cNvPr id="62" name="Google Shape;62;p15"/>
          <p:cNvSpPr txBox="1">
            <a:spLocks noGrp="1"/>
          </p:cNvSpPr>
          <p:nvPr>
            <p:ph type="subTitle" idx="1"/>
          </p:nvPr>
        </p:nvSpPr>
        <p:spPr>
          <a:xfrm>
            <a:off x="311700" y="2571750"/>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Nidhi Shah</a:t>
            </a:r>
            <a:endParaRPr dirty="0"/>
          </a:p>
          <a:p>
            <a:pPr marL="0" lvl="0" indent="0" algn="ctr" rtl="0">
              <a:spcBef>
                <a:spcPts val="0"/>
              </a:spcBef>
              <a:spcAft>
                <a:spcPts val="0"/>
              </a:spcAft>
              <a:buNone/>
            </a:pPr>
            <a:r>
              <a:rPr lang="en" dirty="0"/>
              <a:t>University of Maryland</a:t>
            </a:r>
            <a:endParaRPr dirty="0"/>
          </a:p>
        </p:txBody>
      </p:sp>
    </p:spTree>
  </p:cSld>
  <p:clrMapOvr>
    <a:masterClrMapping/>
  </p:clrMapOvr>
  <mc:AlternateContent xmlns:mc="http://schemas.openxmlformats.org/markup-compatibility/2006" xmlns:p14="http://schemas.microsoft.com/office/powerpoint/2010/main">
    <mc:Choice Requires="p14">
      <p:transition spd="slow" p14:dur="2000" advTm="16742"/>
    </mc:Choice>
    <mc:Fallback xmlns="">
      <p:transition spd="slow" advTm="1674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p24"/>
          <p:cNvPicPr preferRelativeResize="0"/>
          <p:nvPr/>
        </p:nvPicPr>
        <p:blipFill>
          <a:blip r:embed="rId3">
            <a:alphaModFix/>
          </a:blip>
          <a:stretch>
            <a:fillRect/>
          </a:stretch>
        </p:blipFill>
        <p:spPr>
          <a:xfrm>
            <a:off x="797125" y="871613"/>
            <a:ext cx="7281449" cy="3870475"/>
          </a:xfrm>
          <a:prstGeom prst="rect">
            <a:avLst/>
          </a:prstGeom>
          <a:noFill/>
          <a:ln>
            <a:noFill/>
          </a:ln>
        </p:spPr>
      </p:pic>
      <p:sp>
        <p:nvSpPr>
          <p:cNvPr id="142" name="Google Shape;142;p24"/>
          <p:cNvSpPr txBox="1">
            <a:spLocks noGrp="1"/>
          </p:cNvSpPr>
          <p:nvPr>
            <p:ph type="title"/>
          </p:nvPr>
        </p:nvSpPr>
        <p:spPr>
          <a:xfrm>
            <a:off x="311700" y="2731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Phylogenetic placement</a:t>
            </a:r>
            <a:endParaRPr/>
          </a:p>
        </p:txBody>
      </p:sp>
      <p:sp>
        <p:nvSpPr>
          <p:cNvPr id="143" name="Google Shape;143;p24"/>
          <p:cNvSpPr txBox="1"/>
          <p:nvPr/>
        </p:nvSpPr>
        <p:spPr>
          <a:xfrm>
            <a:off x="6793250" y="4767900"/>
            <a:ext cx="2039100" cy="37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666666"/>
                </a:solidFill>
              </a:rPr>
              <a:t>from Tandy Warnow</a:t>
            </a:r>
            <a:endParaRPr>
              <a:solidFill>
                <a:srgbClr val="666666"/>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18882"/>
    </mc:Choice>
    <mc:Fallback xmlns="">
      <p:transition spd="slow" advTm="18882"/>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Challenges to Taxonomic Assignment</a:t>
            </a:r>
            <a:endParaRPr/>
          </a:p>
        </p:txBody>
      </p:sp>
      <p:sp>
        <p:nvSpPr>
          <p:cNvPr id="149" name="Google Shape;149;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rgbClr val="000000"/>
              </a:solidFill>
            </a:endParaRPr>
          </a:p>
          <a:p>
            <a:pPr marL="457200" lvl="0" indent="-342900" algn="l" rtl="0">
              <a:spcBef>
                <a:spcPts val="1600"/>
              </a:spcBef>
              <a:spcAft>
                <a:spcPts val="0"/>
              </a:spcAft>
              <a:buClr>
                <a:srgbClr val="000000"/>
              </a:buClr>
              <a:buSzPts val="1800"/>
              <a:buChar char="●"/>
            </a:pPr>
            <a:r>
              <a:rPr lang="en" b="1">
                <a:solidFill>
                  <a:srgbClr val="000000"/>
                </a:solidFill>
              </a:rPr>
              <a:t>Resolution of different methods</a:t>
            </a:r>
            <a:r>
              <a:rPr lang="en">
                <a:solidFill>
                  <a:srgbClr val="000000"/>
                </a:solidFill>
              </a:rPr>
              <a:t>-- ie. certain hypervariable regions of the 16S gene cannot distinguish between </a:t>
            </a:r>
            <a:r>
              <a:rPr lang="en" i="1">
                <a:solidFill>
                  <a:srgbClr val="000000"/>
                </a:solidFill>
              </a:rPr>
              <a:t>E. coli</a:t>
            </a:r>
            <a:r>
              <a:rPr lang="en">
                <a:solidFill>
                  <a:srgbClr val="000000"/>
                </a:solidFill>
              </a:rPr>
              <a:t> and </a:t>
            </a:r>
            <a:r>
              <a:rPr lang="en" i="1">
                <a:solidFill>
                  <a:srgbClr val="000000"/>
                </a:solidFill>
              </a:rPr>
              <a:t>Shigella spp.</a:t>
            </a:r>
            <a:r>
              <a:rPr lang="en">
                <a:solidFill>
                  <a:srgbClr val="000000"/>
                </a:solidFill>
              </a:rPr>
              <a:t>, </a:t>
            </a:r>
            <a:endParaRPr>
              <a:solidFill>
                <a:srgbClr val="000000"/>
              </a:solidFill>
            </a:endParaRPr>
          </a:p>
          <a:p>
            <a:pPr marL="457200" lvl="0" indent="-342900" algn="l" rtl="0">
              <a:spcBef>
                <a:spcPts val="0"/>
              </a:spcBef>
              <a:spcAft>
                <a:spcPts val="0"/>
              </a:spcAft>
              <a:buClr>
                <a:srgbClr val="000000"/>
              </a:buClr>
              <a:buSzPts val="1800"/>
              <a:buChar char="●"/>
            </a:pPr>
            <a:r>
              <a:rPr lang="en" b="1">
                <a:solidFill>
                  <a:srgbClr val="000000"/>
                </a:solidFill>
              </a:rPr>
              <a:t>Computational bottlenecks</a:t>
            </a:r>
            <a:endParaRPr>
              <a:solidFill>
                <a:srgbClr val="000000"/>
              </a:solidFill>
            </a:endParaRPr>
          </a:p>
          <a:p>
            <a:pPr marL="457200" lvl="0" indent="-342900" algn="l" rtl="0">
              <a:spcBef>
                <a:spcPts val="0"/>
              </a:spcBef>
              <a:spcAft>
                <a:spcPts val="0"/>
              </a:spcAft>
              <a:buClr>
                <a:srgbClr val="000000"/>
              </a:buClr>
              <a:buSzPts val="1800"/>
              <a:buChar char="●"/>
            </a:pPr>
            <a:r>
              <a:rPr lang="en" b="1">
                <a:solidFill>
                  <a:srgbClr val="000000"/>
                </a:solidFill>
              </a:rPr>
              <a:t>Computational reproducibility</a:t>
            </a:r>
            <a:endParaRPr>
              <a:solidFill>
                <a:srgbClr val="000000"/>
              </a:solidFill>
            </a:endParaRPr>
          </a:p>
          <a:p>
            <a:pPr marL="457200" lvl="0" indent="-342900" algn="l" rtl="0">
              <a:spcBef>
                <a:spcPts val="0"/>
              </a:spcBef>
              <a:spcAft>
                <a:spcPts val="0"/>
              </a:spcAft>
              <a:buClr>
                <a:srgbClr val="000000"/>
              </a:buClr>
              <a:buSzPts val="1800"/>
              <a:buChar char="●"/>
            </a:pPr>
            <a:r>
              <a:rPr lang="en" b="1">
                <a:solidFill>
                  <a:srgbClr val="000000"/>
                </a:solidFill>
              </a:rPr>
              <a:t>No ground truth</a:t>
            </a:r>
            <a:endParaRPr>
              <a:solidFill>
                <a:srgbClr val="000000"/>
              </a:solidFill>
            </a:endParaRPr>
          </a:p>
          <a:p>
            <a:pPr marL="457200" lvl="0" indent="-342900" algn="l" rtl="0">
              <a:spcBef>
                <a:spcPts val="0"/>
              </a:spcBef>
              <a:spcAft>
                <a:spcPts val="0"/>
              </a:spcAft>
              <a:buClr>
                <a:srgbClr val="000000"/>
              </a:buClr>
              <a:buSzPts val="1800"/>
              <a:buChar char="●"/>
            </a:pPr>
            <a:r>
              <a:rPr lang="en" b="1">
                <a:solidFill>
                  <a:schemeClr val="dk1"/>
                </a:solidFill>
              </a:rPr>
              <a:t>Reference database coverage and completeness</a:t>
            </a:r>
            <a:endParaRPr>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104415"/>
    </mc:Choice>
    <mc:Fallback xmlns="">
      <p:transition spd="slow" advTm="104415"/>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When does taxonomic annotation work well?</a:t>
            </a:r>
            <a:endParaRPr/>
          </a:p>
        </p:txBody>
      </p:sp>
      <p:pic>
        <p:nvPicPr>
          <p:cNvPr id="156" name="Google Shape;156;p26"/>
          <p:cNvPicPr preferRelativeResize="0"/>
          <p:nvPr/>
        </p:nvPicPr>
        <p:blipFill>
          <a:blip r:embed="rId3">
            <a:alphaModFix/>
          </a:blip>
          <a:stretch>
            <a:fillRect/>
          </a:stretch>
        </p:blipFill>
        <p:spPr>
          <a:xfrm rot="143934">
            <a:off x="1717431" y="1259488"/>
            <a:ext cx="6330913" cy="309655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advTm="29765"/>
    </mc:Choice>
    <mc:Fallback xmlns="">
      <p:transition spd="slow" advTm="29765"/>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7"/>
          <p:cNvSpPr txBox="1">
            <a:spLocks noGrp="1"/>
          </p:cNvSpPr>
          <p:nvPr>
            <p:ph type="title"/>
          </p:nvPr>
        </p:nvSpPr>
        <p:spPr>
          <a:xfrm>
            <a:off x="311700" y="336424"/>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What if you have too many close relatives in the tree?</a:t>
            </a:r>
            <a:endParaRPr dirty="0"/>
          </a:p>
        </p:txBody>
      </p:sp>
      <p:pic>
        <p:nvPicPr>
          <p:cNvPr id="162" name="Google Shape;162;p27"/>
          <p:cNvPicPr preferRelativeResize="0"/>
          <p:nvPr/>
        </p:nvPicPr>
        <p:blipFill>
          <a:blip r:embed="rId3">
            <a:alphaModFix/>
          </a:blip>
          <a:stretch>
            <a:fillRect/>
          </a:stretch>
        </p:blipFill>
        <p:spPr>
          <a:xfrm>
            <a:off x="594050" y="1301679"/>
            <a:ext cx="7733074" cy="3350276"/>
          </a:xfrm>
          <a:prstGeom prst="rect">
            <a:avLst/>
          </a:prstGeom>
          <a:noFill/>
          <a:ln>
            <a:noFill/>
          </a:ln>
        </p:spPr>
      </p:pic>
      <p:sp>
        <p:nvSpPr>
          <p:cNvPr id="4" name="Google Shape;224;p34">
            <a:extLst>
              <a:ext uri="{FF2B5EF4-FFF2-40B4-BE49-F238E27FC236}">
                <a16:creationId xmlns:a16="http://schemas.microsoft.com/office/drawing/2014/main" id="{7D6CB093-781E-A14E-AC15-C30B4D48D6E7}"/>
              </a:ext>
            </a:extLst>
          </p:cNvPr>
          <p:cNvSpPr txBox="1"/>
          <p:nvPr/>
        </p:nvSpPr>
        <p:spPr>
          <a:xfrm>
            <a:off x="155121" y="4829400"/>
            <a:ext cx="8923565" cy="314100"/>
          </a:xfrm>
          <a:prstGeom prst="rect">
            <a:avLst/>
          </a:prstGeom>
          <a:noFill/>
          <a:ln>
            <a:noFill/>
          </a:ln>
        </p:spPr>
        <p:txBody>
          <a:bodyPr spcFirstLastPara="1" wrap="square" lIns="91425" tIns="91425" rIns="91425" bIns="91425" anchor="ctr" anchorCtr="0">
            <a:noAutofit/>
          </a:bodyPr>
          <a:lstStyle/>
          <a:p>
            <a:r>
              <a:rPr lang="en-US" sz="900" dirty="0" err="1">
                <a:solidFill>
                  <a:schemeClr val="tx2">
                    <a:lumMod val="50000"/>
                  </a:schemeClr>
                </a:solidFill>
                <a:latin typeface="Arial" panose="020B0604020202020204" pitchFamily="34" charset="0"/>
              </a:rPr>
              <a:t>Nasko</a:t>
            </a:r>
            <a:r>
              <a:rPr lang="en-US" sz="900" dirty="0">
                <a:solidFill>
                  <a:schemeClr val="tx2">
                    <a:lumMod val="50000"/>
                  </a:schemeClr>
                </a:solidFill>
                <a:latin typeface="Arial" panose="020B0604020202020204" pitchFamily="34" charset="0"/>
              </a:rPr>
              <a:t>, Daniel J., et al. "</a:t>
            </a:r>
            <a:r>
              <a:rPr lang="en-US" sz="900" dirty="0" err="1">
                <a:solidFill>
                  <a:schemeClr val="tx2">
                    <a:lumMod val="50000"/>
                  </a:schemeClr>
                </a:solidFill>
                <a:latin typeface="Arial" panose="020B0604020202020204" pitchFamily="34" charset="0"/>
              </a:rPr>
              <a:t>RefSeq</a:t>
            </a:r>
            <a:r>
              <a:rPr lang="en-US" sz="900" dirty="0">
                <a:solidFill>
                  <a:schemeClr val="tx2">
                    <a:lumMod val="50000"/>
                  </a:schemeClr>
                </a:solidFill>
                <a:latin typeface="Arial" panose="020B0604020202020204" pitchFamily="34" charset="0"/>
              </a:rPr>
              <a:t> database growth influences the accuracy of k-</a:t>
            </a:r>
            <a:r>
              <a:rPr lang="en-US" sz="900" dirty="0" err="1">
                <a:solidFill>
                  <a:schemeClr val="tx2">
                    <a:lumMod val="50000"/>
                  </a:schemeClr>
                </a:solidFill>
                <a:latin typeface="Arial" panose="020B0604020202020204" pitchFamily="34" charset="0"/>
              </a:rPr>
              <a:t>mer</a:t>
            </a:r>
            <a:r>
              <a:rPr lang="en-US" sz="900" dirty="0">
                <a:solidFill>
                  <a:schemeClr val="tx2">
                    <a:lumMod val="50000"/>
                  </a:schemeClr>
                </a:solidFill>
                <a:latin typeface="Arial" panose="020B0604020202020204" pitchFamily="34" charset="0"/>
              </a:rPr>
              <a:t>-based lowest common ancestor species identification." </a:t>
            </a:r>
            <a:r>
              <a:rPr lang="en-US" sz="900" i="1" dirty="0">
                <a:solidFill>
                  <a:schemeClr val="tx2">
                    <a:lumMod val="50000"/>
                  </a:schemeClr>
                </a:solidFill>
                <a:latin typeface="Arial" panose="020B0604020202020204" pitchFamily="34" charset="0"/>
              </a:rPr>
              <a:t>Genome biology</a:t>
            </a:r>
            <a:r>
              <a:rPr lang="en-US" sz="900" dirty="0">
                <a:solidFill>
                  <a:schemeClr val="tx2">
                    <a:lumMod val="50000"/>
                  </a:schemeClr>
                </a:solidFill>
                <a:latin typeface="Arial" panose="020B0604020202020204" pitchFamily="34" charset="0"/>
              </a:rPr>
              <a:t> 19.1 (2018): 165.</a:t>
            </a:r>
            <a:endParaRPr sz="900" dirty="0">
              <a:solidFill>
                <a:schemeClr val="tx2">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120098"/>
    </mc:Choice>
    <mc:Fallback xmlns="">
      <p:transition spd="slow" advTm="120098"/>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3" name="Google Shape;173;p29"/>
          <p:cNvPicPr preferRelativeResize="0"/>
          <p:nvPr/>
        </p:nvPicPr>
        <p:blipFill rotWithShape="1">
          <a:blip r:embed="rId3">
            <a:alphaModFix/>
          </a:blip>
          <a:srcRect t="9649"/>
          <a:stretch/>
        </p:blipFill>
        <p:spPr>
          <a:xfrm>
            <a:off x="1211575" y="1355375"/>
            <a:ext cx="6720851" cy="3331201"/>
          </a:xfrm>
          <a:prstGeom prst="rect">
            <a:avLst/>
          </a:prstGeom>
          <a:noFill/>
          <a:ln>
            <a:noFill/>
          </a:ln>
        </p:spPr>
      </p:pic>
      <p:sp>
        <p:nvSpPr>
          <p:cNvPr id="174" name="Google Shape;174;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if I’ve sequenced something novel?</a:t>
            </a:r>
            <a:endParaRPr/>
          </a:p>
        </p:txBody>
      </p:sp>
    </p:spTree>
  </p:cSld>
  <p:clrMapOvr>
    <a:masterClrMapping/>
  </p:clrMapOvr>
  <mc:AlternateContent xmlns:mc="http://schemas.openxmlformats.org/markup-compatibility/2006" xmlns:p14="http://schemas.microsoft.com/office/powerpoint/2010/main">
    <mc:Choice Requires="p14">
      <p:transition spd="slow" p14:dur="2000" advTm="22811"/>
    </mc:Choice>
    <mc:Fallback xmlns="">
      <p:transition spd="slow" advTm="22811"/>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1"/>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Can we extract enough information from sequence alignment to achieve accuracy close to phylogenetic methods?</a:t>
            </a:r>
            <a:endParaRPr/>
          </a:p>
        </p:txBody>
      </p:sp>
    </p:spTree>
  </p:cSld>
  <p:clrMapOvr>
    <a:masterClrMapping/>
  </p:clrMapOvr>
  <mc:AlternateContent xmlns:mc="http://schemas.openxmlformats.org/markup-compatibility/2006" xmlns:p14="http://schemas.microsoft.com/office/powerpoint/2010/main">
    <mc:Choice Requires="p14">
      <p:transition spd="slow" p14:dur="2000" advTm="10258"/>
    </mc:Choice>
    <mc:Fallback xmlns="">
      <p:transition spd="slow" advTm="10258"/>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ATLAS: </a:t>
            </a:r>
            <a:endParaRPr/>
          </a:p>
          <a:p>
            <a:pPr marL="0" lvl="0" indent="0" algn="ctr" rtl="0">
              <a:spcBef>
                <a:spcPts val="0"/>
              </a:spcBef>
              <a:spcAft>
                <a:spcPts val="0"/>
              </a:spcAft>
              <a:buNone/>
            </a:pPr>
            <a:r>
              <a:rPr lang="en" sz="2000" b="1"/>
              <a:t>A</a:t>
            </a:r>
            <a:r>
              <a:rPr lang="en" sz="2000"/>
              <a:t>mbiguous </a:t>
            </a:r>
            <a:r>
              <a:rPr lang="en" sz="2000" b="1"/>
              <a:t>T</a:t>
            </a:r>
            <a:r>
              <a:rPr lang="en" sz="2000"/>
              <a:t>axonomy e</a:t>
            </a:r>
            <a:r>
              <a:rPr lang="en" sz="2000" b="1"/>
              <a:t>L</a:t>
            </a:r>
            <a:r>
              <a:rPr lang="en" sz="2000"/>
              <a:t>ucidation by </a:t>
            </a:r>
            <a:r>
              <a:rPr lang="en" sz="2000" b="1"/>
              <a:t>A</a:t>
            </a:r>
            <a:r>
              <a:rPr lang="en" sz="2000"/>
              <a:t>pportionment of </a:t>
            </a:r>
            <a:r>
              <a:rPr lang="en" sz="2000" b="1"/>
              <a:t>S</a:t>
            </a:r>
            <a:r>
              <a:rPr lang="en" sz="2000"/>
              <a:t>equences</a:t>
            </a:r>
            <a:endParaRPr sz="2000"/>
          </a:p>
          <a:p>
            <a:pPr marL="0" lvl="0" indent="0" algn="ctr" rtl="0">
              <a:spcBef>
                <a:spcPts val="0"/>
              </a:spcBef>
              <a:spcAft>
                <a:spcPts val="0"/>
              </a:spcAft>
              <a:buNone/>
            </a:pPr>
            <a:r>
              <a:rPr lang="en"/>
              <a:t> </a:t>
            </a:r>
            <a:endParaRPr/>
          </a:p>
        </p:txBody>
      </p:sp>
      <p:sp>
        <p:nvSpPr>
          <p:cNvPr id="204" name="Google Shape;204;p32"/>
          <p:cNvSpPr txBox="1">
            <a:spLocks noGrp="1"/>
          </p:cNvSpPr>
          <p:nvPr>
            <p:ph type="body" idx="1"/>
          </p:nvPr>
        </p:nvSpPr>
        <p:spPr>
          <a:xfrm>
            <a:off x="311700" y="1533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solidFill>
                  <a:srgbClr val="000000"/>
                </a:solidFill>
              </a:rPr>
              <a:t>Step 1: Run BLAST</a:t>
            </a:r>
            <a:endParaRPr>
              <a:solidFill>
                <a:srgbClr val="000000"/>
              </a:solidFill>
            </a:endParaRPr>
          </a:p>
        </p:txBody>
      </p:sp>
      <p:pic>
        <p:nvPicPr>
          <p:cNvPr id="205" name="Google Shape;205;p32"/>
          <p:cNvPicPr preferRelativeResize="0"/>
          <p:nvPr/>
        </p:nvPicPr>
        <p:blipFill rotWithShape="1">
          <a:blip r:embed="rId3">
            <a:alphaModFix/>
          </a:blip>
          <a:srcRect l="-12447"/>
          <a:stretch/>
        </p:blipFill>
        <p:spPr>
          <a:xfrm>
            <a:off x="2844225" y="2300736"/>
            <a:ext cx="4144500" cy="2645400"/>
          </a:xfrm>
          <a:prstGeom prst="parallelogram">
            <a:avLst>
              <a:gd name="adj" fmla="val 25000"/>
            </a:avLst>
          </a:prstGeom>
          <a:noFill/>
          <a:ln>
            <a:noFill/>
          </a:ln>
        </p:spPr>
      </p:pic>
      <p:sp>
        <p:nvSpPr>
          <p:cNvPr id="206" name="Google Shape;206;p32"/>
          <p:cNvSpPr txBox="1"/>
          <p:nvPr/>
        </p:nvSpPr>
        <p:spPr>
          <a:xfrm>
            <a:off x="1824725" y="2300725"/>
            <a:ext cx="1461900" cy="82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t>Input:</a:t>
            </a:r>
            <a:endParaRPr sz="1800" b="1"/>
          </a:p>
        </p:txBody>
      </p:sp>
    </p:spTree>
  </p:cSld>
  <p:clrMapOvr>
    <a:masterClrMapping/>
  </p:clrMapOvr>
  <mc:AlternateContent xmlns:mc="http://schemas.openxmlformats.org/markup-compatibility/2006" xmlns:p14="http://schemas.microsoft.com/office/powerpoint/2010/main">
    <mc:Choice Requires="p14">
      <p:transition spd="slow" p14:dur="2000" advTm="33346"/>
    </mc:Choice>
    <mc:Fallback xmlns="">
      <p:transition spd="slow" advTm="33346"/>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3"/>
          <p:cNvSpPr txBox="1">
            <a:spLocks noGrp="1"/>
          </p:cNvSpPr>
          <p:nvPr>
            <p:ph type="title"/>
          </p:nvPr>
        </p:nvSpPr>
        <p:spPr>
          <a:xfrm>
            <a:off x="311700" y="3750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BLAST can have multiple, valid top hits</a:t>
            </a:r>
            <a:endParaRPr/>
          </a:p>
        </p:txBody>
      </p:sp>
      <p:grpSp>
        <p:nvGrpSpPr>
          <p:cNvPr id="214" name="Google Shape;214;p33"/>
          <p:cNvGrpSpPr/>
          <p:nvPr/>
        </p:nvGrpSpPr>
        <p:grpSpPr>
          <a:xfrm>
            <a:off x="431328" y="947698"/>
            <a:ext cx="8084383" cy="4127071"/>
            <a:chOff x="95826" y="1017725"/>
            <a:chExt cx="7835983" cy="3971774"/>
          </a:xfrm>
        </p:grpSpPr>
        <p:pic>
          <p:nvPicPr>
            <p:cNvPr id="215" name="Google Shape;215;p33"/>
            <p:cNvPicPr preferRelativeResize="0"/>
            <p:nvPr/>
          </p:nvPicPr>
          <p:blipFill rotWithShape="1">
            <a:blip r:embed="rId3">
              <a:alphaModFix/>
            </a:blip>
            <a:srcRect r="68662"/>
            <a:stretch/>
          </p:blipFill>
          <p:spPr>
            <a:xfrm>
              <a:off x="95826" y="1017725"/>
              <a:ext cx="4914997" cy="3971774"/>
            </a:xfrm>
            <a:prstGeom prst="rect">
              <a:avLst/>
            </a:prstGeom>
            <a:noFill/>
            <a:ln>
              <a:noFill/>
            </a:ln>
          </p:spPr>
        </p:pic>
        <p:pic>
          <p:nvPicPr>
            <p:cNvPr id="216" name="Google Shape;216;p33"/>
            <p:cNvPicPr preferRelativeResize="0"/>
            <p:nvPr/>
          </p:nvPicPr>
          <p:blipFill rotWithShape="1">
            <a:blip r:embed="rId3">
              <a:alphaModFix/>
            </a:blip>
            <a:srcRect l="81376"/>
            <a:stretch/>
          </p:blipFill>
          <p:spPr>
            <a:xfrm>
              <a:off x="5010825" y="1017725"/>
              <a:ext cx="2920983" cy="3971774"/>
            </a:xfrm>
            <a:prstGeom prst="rect">
              <a:avLst/>
            </a:prstGeom>
            <a:noFill/>
            <a:ln>
              <a:noFill/>
            </a:ln>
          </p:spPr>
        </p:pic>
      </p:grpSp>
    </p:spTree>
  </p:cSld>
  <p:clrMapOvr>
    <a:masterClrMapping/>
  </p:clrMapOvr>
  <mc:AlternateContent xmlns:mc="http://schemas.openxmlformats.org/markup-compatibility/2006" xmlns:p14="http://schemas.microsoft.com/office/powerpoint/2010/main">
    <mc:Choice Requires="p14">
      <p:transition spd="slow" p14:dur="2000" advTm="52426"/>
    </mc:Choice>
    <mc:Fallback xmlns="">
      <p:transition spd="slow" advTm="52426"/>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pic>
        <p:nvPicPr>
          <p:cNvPr id="221" name="Google Shape;221;p34"/>
          <p:cNvPicPr preferRelativeResize="0"/>
          <p:nvPr/>
        </p:nvPicPr>
        <p:blipFill>
          <a:blip r:embed="rId3">
            <a:alphaModFix/>
          </a:blip>
          <a:stretch>
            <a:fillRect/>
          </a:stretch>
        </p:blipFill>
        <p:spPr>
          <a:xfrm>
            <a:off x="439925" y="1373025"/>
            <a:ext cx="6795250" cy="3365000"/>
          </a:xfrm>
          <a:prstGeom prst="rect">
            <a:avLst/>
          </a:prstGeom>
          <a:noFill/>
          <a:ln>
            <a:noFill/>
          </a:ln>
        </p:spPr>
      </p:pic>
      <p:sp>
        <p:nvSpPr>
          <p:cNvPr id="222" name="Google Shape;222;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ATLAS</a:t>
            </a:r>
            <a:endParaRPr/>
          </a:p>
        </p:txBody>
      </p:sp>
      <p:sp>
        <p:nvSpPr>
          <p:cNvPr id="223" name="Google Shape;223;p3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solidFill>
                  <a:srgbClr val="000000"/>
                </a:solidFill>
              </a:rPr>
              <a:t>Step 2: Run BLAST outlier detection algorithm</a:t>
            </a:r>
            <a:endParaRPr>
              <a:solidFill>
                <a:srgbClr val="000000"/>
              </a:solidFill>
            </a:endParaRPr>
          </a:p>
        </p:txBody>
      </p:sp>
      <p:sp>
        <p:nvSpPr>
          <p:cNvPr id="224" name="Google Shape;224;p34"/>
          <p:cNvSpPr txBox="1"/>
          <p:nvPr/>
        </p:nvSpPr>
        <p:spPr>
          <a:xfrm>
            <a:off x="2037000" y="4829400"/>
            <a:ext cx="6795300" cy="314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rgbClr val="999999"/>
                </a:solidFill>
                <a:highlight>
                  <a:srgbClr val="FFFFFF"/>
                </a:highlight>
              </a:rPr>
              <a:t>Shah, N., Altschul, S. F., &amp; Pop, M. (2018). Outlier detection in BLAST hits. </a:t>
            </a:r>
            <a:r>
              <a:rPr lang="en" sz="1000" i="1">
                <a:solidFill>
                  <a:srgbClr val="999999"/>
                </a:solidFill>
                <a:highlight>
                  <a:srgbClr val="FFFFFF"/>
                </a:highlight>
              </a:rPr>
              <a:t>Algorithms for Molecular Biology</a:t>
            </a:r>
            <a:r>
              <a:rPr lang="en" sz="1000">
                <a:solidFill>
                  <a:srgbClr val="999999"/>
                </a:solidFill>
                <a:highlight>
                  <a:srgbClr val="FFFFFF"/>
                </a:highlight>
              </a:rPr>
              <a:t>, </a:t>
            </a:r>
            <a:r>
              <a:rPr lang="en" sz="1000" i="1">
                <a:solidFill>
                  <a:srgbClr val="999999"/>
                </a:solidFill>
                <a:highlight>
                  <a:srgbClr val="FFFFFF"/>
                </a:highlight>
              </a:rPr>
              <a:t>13</a:t>
            </a:r>
            <a:r>
              <a:rPr lang="en" sz="1000">
                <a:solidFill>
                  <a:srgbClr val="999999"/>
                </a:solidFill>
                <a:highlight>
                  <a:srgbClr val="FFFFFF"/>
                </a:highlight>
              </a:rPr>
              <a:t>(1), 7.</a:t>
            </a:r>
            <a:endParaRPr sz="900">
              <a:solidFill>
                <a:srgbClr val="999999"/>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49648"/>
    </mc:Choice>
    <mc:Fallback xmlns="">
      <p:transition spd="slow" advTm="49648"/>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ATLAS</a:t>
            </a:r>
            <a:endParaRPr/>
          </a:p>
        </p:txBody>
      </p:sp>
      <p:sp>
        <p:nvSpPr>
          <p:cNvPr id="230" name="Google Shape;230;p3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solidFill>
                  <a:srgbClr val="000000"/>
                </a:solidFill>
              </a:rPr>
              <a:t>Step 3: Create a confusion graph and partition it</a:t>
            </a:r>
            <a:endParaRPr>
              <a:solidFill>
                <a:srgbClr val="000000"/>
              </a:solidFill>
            </a:endParaRPr>
          </a:p>
        </p:txBody>
      </p:sp>
      <p:pic>
        <p:nvPicPr>
          <p:cNvPr id="231" name="Google Shape;231;p35"/>
          <p:cNvPicPr preferRelativeResize="0"/>
          <p:nvPr/>
        </p:nvPicPr>
        <p:blipFill rotWithShape="1">
          <a:blip r:embed="rId3">
            <a:alphaModFix/>
          </a:blip>
          <a:srcRect b="2865"/>
          <a:stretch/>
        </p:blipFill>
        <p:spPr>
          <a:xfrm>
            <a:off x="311700" y="1655400"/>
            <a:ext cx="8381398" cy="2516750"/>
          </a:xfrm>
          <a:prstGeom prst="rect">
            <a:avLst/>
          </a:prstGeom>
          <a:noFill/>
          <a:ln>
            <a:noFill/>
          </a:ln>
        </p:spPr>
      </p:pic>
      <p:sp>
        <p:nvSpPr>
          <p:cNvPr id="232" name="Google Shape;232;p35"/>
          <p:cNvSpPr txBox="1"/>
          <p:nvPr/>
        </p:nvSpPr>
        <p:spPr>
          <a:xfrm>
            <a:off x="5818825" y="3154550"/>
            <a:ext cx="962100" cy="11379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2000" advTm="14524"/>
    </mc:Choice>
    <mc:Fallback xmlns="">
      <p:transition spd="slow" advTm="14524"/>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6"/>
          <p:cNvSpPr txBox="1">
            <a:spLocks noGrp="1"/>
          </p:cNvSpPr>
          <p:nvPr>
            <p:ph type="title"/>
          </p:nvPr>
        </p:nvSpPr>
        <p:spPr>
          <a:xfrm>
            <a:off x="311700" y="3017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Microbes are everywhere...</a:t>
            </a:r>
            <a:endParaRPr/>
          </a:p>
        </p:txBody>
      </p:sp>
      <p:pic>
        <p:nvPicPr>
          <p:cNvPr id="68" name="Google Shape;68;p16"/>
          <p:cNvPicPr preferRelativeResize="0"/>
          <p:nvPr/>
        </p:nvPicPr>
        <p:blipFill>
          <a:blip r:embed="rId3">
            <a:alphaModFix/>
          </a:blip>
          <a:stretch>
            <a:fillRect/>
          </a:stretch>
        </p:blipFill>
        <p:spPr>
          <a:xfrm>
            <a:off x="396200" y="1106777"/>
            <a:ext cx="2227325" cy="1740098"/>
          </a:xfrm>
          <a:prstGeom prst="rect">
            <a:avLst/>
          </a:prstGeom>
          <a:noFill/>
          <a:ln>
            <a:noFill/>
          </a:ln>
        </p:spPr>
      </p:pic>
      <p:pic>
        <p:nvPicPr>
          <p:cNvPr id="69" name="Google Shape;69;p16"/>
          <p:cNvPicPr preferRelativeResize="0"/>
          <p:nvPr/>
        </p:nvPicPr>
        <p:blipFill>
          <a:blip r:embed="rId4">
            <a:alphaModFix/>
          </a:blip>
          <a:stretch>
            <a:fillRect/>
          </a:stretch>
        </p:blipFill>
        <p:spPr>
          <a:xfrm>
            <a:off x="2756875" y="1407698"/>
            <a:ext cx="2990850" cy="1466777"/>
          </a:xfrm>
          <a:prstGeom prst="rect">
            <a:avLst/>
          </a:prstGeom>
          <a:noFill/>
          <a:ln>
            <a:noFill/>
          </a:ln>
        </p:spPr>
      </p:pic>
      <p:pic>
        <p:nvPicPr>
          <p:cNvPr id="70" name="Google Shape;70;p16"/>
          <p:cNvPicPr preferRelativeResize="0"/>
          <p:nvPr/>
        </p:nvPicPr>
        <p:blipFill>
          <a:blip r:embed="rId5">
            <a:alphaModFix/>
          </a:blip>
          <a:stretch>
            <a:fillRect/>
          </a:stretch>
        </p:blipFill>
        <p:spPr>
          <a:xfrm>
            <a:off x="1638425" y="3009175"/>
            <a:ext cx="3351450" cy="1880075"/>
          </a:xfrm>
          <a:prstGeom prst="rect">
            <a:avLst/>
          </a:prstGeom>
          <a:noFill/>
          <a:ln>
            <a:noFill/>
          </a:ln>
        </p:spPr>
      </p:pic>
      <p:pic>
        <p:nvPicPr>
          <p:cNvPr id="71" name="Google Shape;71;p16"/>
          <p:cNvPicPr preferRelativeResize="0"/>
          <p:nvPr/>
        </p:nvPicPr>
        <p:blipFill>
          <a:blip r:embed="rId6">
            <a:alphaModFix/>
          </a:blip>
          <a:stretch>
            <a:fillRect/>
          </a:stretch>
        </p:blipFill>
        <p:spPr>
          <a:xfrm>
            <a:off x="5881075" y="586950"/>
            <a:ext cx="3084575" cy="411604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advTm="18173"/>
    </mc:Choice>
    <mc:Fallback xmlns="">
      <p:transition spd="slow" advTm="18173"/>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ATLAS</a:t>
            </a:r>
            <a:endParaRPr/>
          </a:p>
        </p:txBody>
      </p:sp>
      <p:sp>
        <p:nvSpPr>
          <p:cNvPr id="238" name="Google Shape;238;p36"/>
          <p:cNvSpPr txBox="1">
            <a:spLocks noGrp="1"/>
          </p:cNvSpPr>
          <p:nvPr>
            <p:ph type="body" idx="1"/>
          </p:nvPr>
        </p:nvSpPr>
        <p:spPr>
          <a:xfrm>
            <a:off x="311700" y="1152475"/>
            <a:ext cx="8263800" cy="388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rPr>
              <a:t>Step 3: Create a confusion graph and partition it</a:t>
            </a:r>
            <a:endParaRPr>
              <a:solidFill>
                <a:srgbClr val="000000"/>
              </a:solidFill>
            </a:endParaRPr>
          </a:p>
          <a:p>
            <a:pPr marL="0" lvl="0" indent="0" algn="l" rtl="0">
              <a:spcBef>
                <a:spcPts val="1600"/>
              </a:spcBef>
              <a:spcAft>
                <a:spcPts val="0"/>
              </a:spcAft>
              <a:buNone/>
            </a:pPr>
            <a:endParaRPr>
              <a:solidFill>
                <a:srgbClr val="000000"/>
              </a:solidFill>
            </a:endParaRPr>
          </a:p>
          <a:p>
            <a:pPr marL="0" lvl="0" indent="0" algn="l" rtl="0">
              <a:spcBef>
                <a:spcPts val="1600"/>
              </a:spcBef>
              <a:spcAft>
                <a:spcPts val="0"/>
              </a:spcAft>
              <a:buNone/>
            </a:pPr>
            <a:endParaRPr>
              <a:solidFill>
                <a:srgbClr val="000000"/>
              </a:solidFill>
            </a:endParaRPr>
          </a:p>
          <a:p>
            <a:pPr marL="0" lvl="0" indent="0" algn="l" rtl="0">
              <a:spcBef>
                <a:spcPts val="1600"/>
              </a:spcBef>
              <a:spcAft>
                <a:spcPts val="0"/>
              </a:spcAft>
              <a:buNone/>
            </a:pPr>
            <a:endParaRPr>
              <a:solidFill>
                <a:srgbClr val="000000"/>
              </a:solidFill>
            </a:endParaRPr>
          </a:p>
          <a:p>
            <a:pPr marL="0" lvl="0" indent="0" algn="l" rtl="0">
              <a:spcBef>
                <a:spcPts val="1600"/>
              </a:spcBef>
              <a:spcAft>
                <a:spcPts val="0"/>
              </a:spcAft>
              <a:buNone/>
            </a:pPr>
            <a:endParaRPr>
              <a:solidFill>
                <a:srgbClr val="000000"/>
              </a:solidFill>
            </a:endParaRPr>
          </a:p>
          <a:p>
            <a:pPr marL="0" lvl="0" indent="0" algn="l" rtl="0">
              <a:spcBef>
                <a:spcPts val="1600"/>
              </a:spcBef>
              <a:spcAft>
                <a:spcPts val="0"/>
              </a:spcAft>
              <a:buNone/>
            </a:pPr>
            <a:endParaRPr>
              <a:solidFill>
                <a:srgbClr val="000000"/>
              </a:solidFill>
            </a:endParaRPr>
          </a:p>
          <a:p>
            <a:pPr marL="0" lvl="0" indent="0" algn="l" rtl="0">
              <a:spcBef>
                <a:spcPts val="1600"/>
              </a:spcBef>
              <a:spcAft>
                <a:spcPts val="0"/>
              </a:spcAft>
              <a:buClr>
                <a:schemeClr val="dk1"/>
              </a:buClr>
              <a:buSzPts val="1100"/>
              <a:buFont typeface="Arial"/>
              <a:buNone/>
            </a:pPr>
            <a:r>
              <a:rPr lang="en">
                <a:solidFill>
                  <a:schemeClr val="dk1"/>
                </a:solidFill>
              </a:rPr>
              <a:t>Step 4: Assign reads to partition </a:t>
            </a:r>
            <a:endParaRPr>
              <a:solidFill>
                <a:srgbClr val="000000"/>
              </a:solidFill>
            </a:endParaRPr>
          </a:p>
          <a:p>
            <a:pPr marL="0" lvl="0" indent="0" algn="l" rtl="0">
              <a:spcBef>
                <a:spcPts val="1600"/>
              </a:spcBef>
              <a:spcAft>
                <a:spcPts val="0"/>
              </a:spcAft>
              <a:buNone/>
            </a:pPr>
            <a:endParaRPr>
              <a:solidFill>
                <a:srgbClr val="000000"/>
              </a:solidFill>
            </a:endParaRPr>
          </a:p>
          <a:p>
            <a:pPr marL="0" lvl="0" indent="0" algn="l" rtl="0">
              <a:spcBef>
                <a:spcPts val="1600"/>
              </a:spcBef>
              <a:spcAft>
                <a:spcPts val="0"/>
              </a:spcAft>
              <a:buNone/>
            </a:pPr>
            <a:endParaRPr>
              <a:solidFill>
                <a:srgbClr val="000000"/>
              </a:solidFill>
            </a:endParaRPr>
          </a:p>
          <a:p>
            <a:pPr marL="0" lvl="0" indent="0" algn="l" rtl="0">
              <a:spcBef>
                <a:spcPts val="1600"/>
              </a:spcBef>
              <a:spcAft>
                <a:spcPts val="0"/>
              </a:spcAft>
              <a:buNone/>
            </a:pPr>
            <a:endParaRPr>
              <a:solidFill>
                <a:srgbClr val="000000"/>
              </a:solidFill>
            </a:endParaRPr>
          </a:p>
          <a:p>
            <a:pPr marL="0" lvl="0" indent="0" algn="l" rtl="0">
              <a:spcBef>
                <a:spcPts val="1600"/>
              </a:spcBef>
              <a:spcAft>
                <a:spcPts val="0"/>
              </a:spcAft>
              <a:buNone/>
            </a:pPr>
            <a:endParaRPr>
              <a:solidFill>
                <a:srgbClr val="000000"/>
              </a:solidFill>
            </a:endParaRPr>
          </a:p>
          <a:p>
            <a:pPr marL="0" lvl="0" indent="0" algn="l" rtl="0">
              <a:spcBef>
                <a:spcPts val="1600"/>
              </a:spcBef>
              <a:spcAft>
                <a:spcPts val="0"/>
              </a:spcAft>
              <a:buClr>
                <a:srgbClr val="000000"/>
              </a:buClr>
              <a:buSzPts val="1100"/>
              <a:buFont typeface="Arial"/>
              <a:buNone/>
            </a:pPr>
            <a:endParaRPr>
              <a:solidFill>
                <a:srgbClr val="000000"/>
              </a:solidFill>
            </a:endParaRPr>
          </a:p>
          <a:p>
            <a:pPr marL="0" lvl="0" indent="0" algn="l" rtl="0">
              <a:spcBef>
                <a:spcPts val="1600"/>
              </a:spcBef>
              <a:spcAft>
                <a:spcPts val="0"/>
              </a:spcAft>
              <a:buNone/>
            </a:pPr>
            <a:endParaRPr>
              <a:solidFill>
                <a:srgbClr val="000000"/>
              </a:solidFill>
            </a:endParaRPr>
          </a:p>
          <a:p>
            <a:pPr marL="0" lvl="0" indent="0" algn="l" rtl="0">
              <a:spcBef>
                <a:spcPts val="1600"/>
              </a:spcBef>
              <a:spcAft>
                <a:spcPts val="1600"/>
              </a:spcAft>
              <a:buNone/>
            </a:pPr>
            <a:endParaRPr>
              <a:solidFill>
                <a:srgbClr val="000000"/>
              </a:solidFill>
            </a:endParaRPr>
          </a:p>
        </p:txBody>
      </p:sp>
      <p:grpSp>
        <p:nvGrpSpPr>
          <p:cNvPr id="239" name="Google Shape;239;p36"/>
          <p:cNvGrpSpPr/>
          <p:nvPr/>
        </p:nvGrpSpPr>
        <p:grpSpPr>
          <a:xfrm>
            <a:off x="281038" y="1664091"/>
            <a:ext cx="8650314" cy="2572127"/>
            <a:chOff x="118500" y="1760300"/>
            <a:chExt cx="8963127" cy="2758313"/>
          </a:xfrm>
        </p:grpSpPr>
        <p:pic>
          <p:nvPicPr>
            <p:cNvPr id="240" name="Google Shape;240;p36"/>
            <p:cNvPicPr preferRelativeResize="0"/>
            <p:nvPr/>
          </p:nvPicPr>
          <p:blipFill rotWithShape="1">
            <a:blip r:embed="rId3">
              <a:alphaModFix/>
            </a:blip>
            <a:srcRect l="53607" t="51350"/>
            <a:stretch/>
          </p:blipFill>
          <p:spPr>
            <a:xfrm>
              <a:off x="118500" y="1774813"/>
              <a:ext cx="4325952" cy="2743801"/>
            </a:xfrm>
            <a:prstGeom prst="rect">
              <a:avLst/>
            </a:prstGeom>
            <a:noFill/>
            <a:ln>
              <a:noFill/>
            </a:ln>
          </p:spPr>
        </p:pic>
        <p:pic>
          <p:nvPicPr>
            <p:cNvPr id="241" name="Google Shape;241;p36"/>
            <p:cNvPicPr preferRelativeResize="0"/>
            <p:nvPr/>
          </p:nvPicPr>
          <p:blipFill rotWithShape="1">
            <a:blip r:embed="rId3">
              <a:alphaModFix/>
            </a:blip>
            <a:srcRect t="56199" r="56516"/>
            <a:stretch/>
          </p:blipFill>
          <p:spPr>
            <a:xfrm>
              <a:off x="4703425" y="1760300"/>
              <a:ext cx="4378202" cy="2667374"/>
            </a:xfrm>
            <a:prstGeom prst="rect">
              <a:avLst/>
            </a:prstGeom>
            <a:noFill/>
            <a:ln>
              <a:noFill/>
            </a:ln>
          </p:spPr>
        </p:pic>
        <p:pic>
          <p:nvPicPr>
            <p:cNvPr id="242" name="Google Shape;242;p36"/>
            <p:cNvPicPr preferRelativeResize="0"/>
            <p:nvPr/>
          </p:nvPicPr>
          <p:blipFill rotWithShape="1">
            <a:blip r:embed="rId3">
              <a:alphaModFix/>
            </a:blip>
            <a:srcRect l="41961" t="21863" r="46269" b="65088"/>
            <a:stretch/>
          </p:blipFill>
          <p:spPr>
            <a:xfrm>
              <a:off x="4401025" y="2596675"/>
              <a:ext cx="1236373" cy="829051"/>
            </a:xfrm>
            <a:prstGeom prst="rect">
              <a:avLst/>
            </a:prstGeom>
            <a:noFill/>
            <a:ln>
              <a:noFill/>
            </a:ln>
          </p:spPr>
        </p:pic>
      </p:grpSp>
    </p:spTree>
  </p:cSld>
  <p:clrMapOvr>
    <a:masterClrMapping/>
  </p:clrMapOvr>
  <mc:AlternateContent xmlns:mc="http://schemas.openxmlformats.org/markup-compatibility/2006" xmlns:p14="http://schemas.microsoft.com/office/powerpoint/2010/main">
    <mc:Choice Requires="p14">
      <p:transition spd="slow" p14:dur="2000" advTm="57936"/>
    </mc:Choice>
    <mc:Fallback xmlns="">
      <p:transition spd="slow" advTm="57936"/>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8"/>
          <p:cNvSpPr txBox="1"/>
          <p:nvPr/>
        </p:nvSpPr>
        <p:spPr>
          <a:xfrm>
            <a:off x="642950" y="4614025"/>
            <a:ext cx="8206800" cy="847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100">
                <a:solidFill>
                  <a:srgbClr val="666666"/>
                </a:solidFill>
              </a:rPr>
              <a:t>Pop, M., Walker, A. W., Paulson, J., Lindsay, B., Antonio, M., Anowar Hossain, M., et al. (2014). Diarrhea in young children from low-income countries leads to large-scale alterations in intestinal microbiota composition. </a:t>
            </a:r>
            <a:r>
              <a:rPr lang="en" sz="1100" i="1">
                <a:solidFill>
                  <a:srgbClr val="666666"/>
                </a:solidFill>
              </a:rPr>
              <a:t>Genome Biol.</a:t>
            </a:r>
            <a:r>
              <a:rPr lang="en" sz="1100">
                <a:solidFill>
                  <a:srgbClr val="666666"/>
                </a:solidFill>
              </a:rPr>
              <a:t> 15, R76</a:t>
            </a:r>
            <a:endParaRPr>
              <a:solidFill>
                <a:srgbClr val="666666"/>
              </a:solidFill>
            </a:endParaRPr>
          </a:p>
        </p:txBody>
      </p:sp>
      <p:sp>
        <p:nvSpPr>
          <p:cNvPr id="255" name="Google Shape;255;p38"/>
          <p:cNvSpPr txBox="1">
            <a:spLocks noGrp="1"/>
          </p:cNvSpPr>
          <p:nvPr>
            <p:ph type="title"/>
          </p:nvPr>
        </p:nvSpPr>
        <p:spPr>
          <a:xfrm>
            <a:off x="311700" y="170525"/>
            <a:ext cx="8520600" cy="84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The Global Enteric Multicenter Study (GEMS) was created to characterize important pediatric diarrheal pathogens</a:t>
            </a:r>
            <a:endParaRPr sz="2400"/>
          </a:p>
        </p:txBody>
      </p:sp>
      <p:pic>
        <p:nvPicPr>
          <p:cNvPr id="256" name="Google Shape;256;p38"/>
          <p:cNvPicPr preferRelativeResize="0"/>
          <p:nvPr/>
        </p:nvPicPr>
        <p:blipFill>
          <a:blip r:embed="rId3">
            <a:alphaModFix/>
          </a:blip>
          <a:stretch>
            <a:fillRect/>
          </a:stretch>
        </p:blipFill>
        <p:spPr>
          <a:xfrm>
            <a:off x="80963" y="1168050"/>
            <a:ext cx="8982075" cy="32956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advTm="32731"/>
    </mc:Choice>
    <mc:Fallback xmlns="">
      <p:transition spd="slow" advTm="32731"/>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9"/>
          <p:cNvSpPr txBox="1">
            <a:spLocks noGrp="1"/>
          </p:cNvSpPr>
          <p:nvPr>
            <p:ph type="title"/>
          </p:nvPr>
        </p:nvSpPr>
        <p:spPr>
          <a:xfrm>
            <a:off x="311700" y="2794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Diarrhea in young children from low-income countries leads to large-scale alterations in intestinal microbiota composition</a:t>
            </a:r>
            <a:endParaRPr sz="2400"/>
          </a:p>
        </p:txBody>
      </p:sp>
      <p:pic>
        <p:nvPicPr>
          <p:cNvPr id="262" name="Google Shape;262;p39"/>
          <p:cNvPicPr preferRelativeResize="0"/>
          <p:nvPr/>
        </p:nvPicPr>
        <p:blipFill>
          <a:blip r:embed="rId3">
            <a:alphaModFix/>
          </a:blip>
          <a:stretch>
            <a:fillRect/>
          </a:stretch>
        </p:blipFill>
        <p:spPr>
          <a:xfrm>
            <a:off x="152400" y="1317350"/>
            <a:ext cx="8839201" cy="368460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advTm="26788"/>
    </mc:Choice>
    <mc:Fallback xmlns="">
      <p:transition spd="slow" advTm="26788"/>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800"/>
              <a:t>ATLAS achieves similar results as phylogenetic placement method (TIPP)</a:t>
            </a:r>
            <a:endParaRPr/>
          </a:p>
        </p:txBody>
      </p:sp>
      <p:pic>
        <p:nvPicPr>
          <p:cNvPr id="268" name="Google Shape;268;p40"/>
          <p:cNvPicPr preferRelativeResize="0"/>
          <p:nvPr/>
        </p:nvPicPr>
        <p:blipFill>
          <a:blip r:embed="rId3">
            <a:alphaModFix/>
          </a:blip>
          <a:stretch>
            <a:fillRect/>
          </a:stretch>
        </p:blipFill>
        <p:spPr>
          <a:xfrm>
            <a:off x="529500" y="1017725"/>
            <a:ext cx="3224804" cy="3898225"/>
          </a:xfrm>
          <a:prstGeom prst="rect">
            <a:avLst/>
          </a:prstGeom>
          <a:noFill/>
          <a:ln>
            <a:noFill/>
          </a:ln>
        </p:spPr>
      </p:pic>
      <p:pic>
        <p:nvPicPr>
          <p:cNvPr id="269" name="Google Shape;269;p40"/>
          <p:cNvPicPr preferRelativeResize="0"/>
          <p:nvPr/>
        </p:nvPicPr>
        <p:blipFill>
          <a:blip r:embed="rId4">
            <a:alphaModFix/>
          </a:blip>
          <a:stretch>
            <a:fillRect/>
          </a:stretch>
        </p:blipFill>
        <p:spPr>
          <a:xfrm>
            <a:off x="4393050" y="937600"/>
            <a:ext cx="4164016" cy="3898224"/>
          </a:xfrm>
          <a:prstGeom prst="rect">
            <a:avLst/>
          </a:prstGeom>
          <a:noFill/>
          <a:ln>
            <a:noFill/>
          </a:ln>
        </p:spPr>
      </p:pic>
      <p:sp>
        <p:nvSpPr>
          <p:cNvPr id="2" name="TextBox 1">
            <a:extLst>
              <a:ext uri="{FF2B5EF4-FFF2-40B4-BE49-F238E27FC236}">
                <a16:creationId xmlns:a16="http://schemas.microsoft.com/office/drawing/2014/main" id="{C74A57BA-ED2B-3F4C-B322-E89B112F19F6}"/>
              </a:ext>
            </a:extLst>
          </p:cNvPr>
          <p:cNvSpPr txBox="1"/>
          <p:nvPr/>
        </p:nvSpPr>
        <p:spPr>
          <a:xfrm>
            <a:off x="4335236" y="873579"/>
            <a:ext cx="400050" cy="318407"/>
          </a:xfrm>
          <a:prstGeom prst="rect">
            <a:avLst/>
          </a:prstGeom>
          <a:solidFill>
            <a:schemeClr val="bg1"/>
          </a:solidFill>
        </p:spPr>
        <p:txBody>
          <a:bodyPr wrap="square" rtlCol="0">
            <a:spAutoFit/>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58384"/>
    </mc:Choice>
    <mc:Fallback xmlns="">
      <p:transition spd="slow" advTm="58384"/>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2400"/>
              <a:t>ATLAS captures sub-genera level partitions</a:t>
            </a:r>
            <a:endParaRPr sz="2400"/>
          </a:p>
        </p:txBody>
      </p:sp>
      <p:pic>
        <p:nvPicPr>
          <p:cNvPr id="275" name="Google Shape;275;p41"/>
          <p:cNvPicPr preferRelativeResize="0"/>
          <p:nvPr/>
        </p:nvPicPr>
        <p:blipFill>
          <a:blip r:embed="rId3">
            <a:alphaModFix/>
          </a:blip>
          <a:stretch>
            <a:fillRect/>
          </a:stretch>
        </p:blipFill>
        <p:spPr>
          <a:xfrm>
            <a:off x="4439888" y="1191125"/>
            <a:ext cx="3857625" cy="3600450"/>
          </a:xfrm>
          <a:prstGeom prst="rect">
            <a:avLst/>
          </a:prstGeom>
          <a:noFill/>
          <a:ln>
            <a:noFill/>
          </a:ln>
        </p:spPr>
      </p:pic>
      <p:grpSp>
        <p:nvGrpSpPr>
          <p:cNvPr id="276" name="Google Shape;276;p41"/>
          <p:cNvGrpSpPr/>
          <p:nvPr/>
        </p:nvGrpSpPr>
        <p:grpSpPr>
          <a:xfrm>
            <a:off x="726341" y="1111513"/>
            <a:ext cx="3213252" cy="3911271"/>
            <a:chOff x="1984975" y="1103150"/>
            <a:chExt cx="3059075" cy="3825952"/>
          </a:xfrm>
        </p:grpSpPr>
        <p:pic>
          <p:nvPicPr>
            <p:cNvPr id="277" name="Google Shape;277;p41"/>
            <p:cNvPicPr preferRelativeResize="0"/>
            <p:nvPr/>
          </p:nvPicPr>
          <p:blipFill rotWithShape="1">
            <a:blip r:embed="rId4">
              <a:alphaModFix/>
            </a:blip>
            <a:srcRect l="50042"/>
            <a:stretch/>
          </p:blipFill>
          <p:spPr>
            <a:xfrm>
              <a:off x="1984975" y="1103152"/>
              <a:ext cx="3059075" cy="3825950"/>
            </a:xfrm>
            <a:prstGeom prst="rect">
              <a:avLst/>
            </a:prstGeom>
            <a:noFill/>
            <a:ln>
              <a:noFill/>
            </a:ln>
          </p:spPr>
        </p:pic>
        <p:sp>
          <p:nvSpPr>
            <p:cNvPr id="278" name="Google Shape;278;p41"/>
            <p:cNvSpPr txBox="1"/>
            <p:nvPr/>
          </p:nvSpPr>
          <p:spPr>
            <a:xfrm>
              <a:off x="1984975" y="1103150"/>
              <a:ext cx="304800" cy="3711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48698"/>
    </mc:Choice>
    <mc:Fallback xmlns="">
      <p:transition spd="slow" advTm="48698"/>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pic>
        <p:nvPicPr>
          <p:cNvPr id="283" name="Google Shape;283;p42"/>
          <p:cNvPicPr preferRelativeResize="0"/>
          <p:nvPr/>
        </p:nvPicPr>
        <p:blipFill>
          <a:blip r:embed="rId3">
            <a:alphaModFix/>
          </a:blip>
          <a:stretch>
            <a:fillRect/>
          </a:stretch>
        </p:blipFill>
        <p:spPr>
          <a:xfrm>
            <a:off x="2434400" y="120663"/>
            <a:ext cx="6619722" cy="4902172"/>
          </a:xfrm>
          <a:prstGeom prst="rect">
            <a:avLst/>
          </a:prstGeom>
          <a:noFill/>
          <a:ln>
            <a:noFill/>
          </a:ln>
        </p:spPr>
      </p:pic>
      <p:sp>
        <p:nvSpPr>
          <p:cNvPr id="284" name="Google Shape;284;p42"/>
          <p:cNvSpPr txBox="1">
            <a:spLocks noGrp="1"/>
          </p:cNvSpPr>
          <p:nvPr>
            <p:ph type="title"/>
          </p:nvPr>
        </p:nvSpPr>
        <p:spPr>
          <a:xfrm>
            <a:off x="311700" y="445025"/>
            <a:ext cx="27852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2400"/>
              <a:t>ATLAS captures Clostrial class groups</a:t>
            </a:r>
            <a:endParaRPr/>
          </a:p>
        </p:txBody>
      </p:sp>
    </p:spTree>
  </p:cSld>
  <p:clrMapOvr>
    <a:masterClrMapping/>
  </p:clrMapOvr>
  <mc:AlternateContent xmlns:mc="http://schemas.openxmlformats.org/markup-compatibility/2006" xmlns:p14="http://schemas.microsoft.com/office/powerpoint/2010/main">
    <mc:Choice Requires="p14">
      <p:transition spd="slow" p14:dur="2000" advTm="44786"/>
    </mc:Choice>
    <mc:Fallback xmlns="">
      <p:transition spd="slow" advTm="44786"/>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4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Conclusion</a:t>
            </a:r>
            <a:endParaRPr/>
          </a:p>
        </p:txBody>
      </p:sp>
      <p:sp>
        <p:nvSpPr>
          <p:cNvPr id="290" name="Google Shape;290;p4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Char char="●"/>
            </a:pPr>
            <a:r>
              <a:rPr lang="en">
                <a:solidFill>
                  <a:srgbClr val="000000"/>
                </a:solidFill>
              </a:rPr>
              <a:t>Taxonomic annotation of microbiome samples is challenging </a:t>
            </a:r>
            <a:br>
              <a:rPr lang="en">
                <a:solidFill>
                  <a:srgbClr val="000000"/>
                </a:solidFill>
              </a:rPr>
            </a:b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ATLAS provides </a:t>
            </a:r>
            <a:r>
              <a:rPr lang="en">
                <a:solidFill>
                  <a:schemeClr val="dk1"/>
                </a:solidFill>
              </a:rPr>
              <a:t>a new way to capture ambiguity rather than relying on standard taxonomic levels and latest common ancestor strategy</a:t>
            </a:r>
            <a:br>
              <a:rPr lang="en">
                <a:solidFill>
                  <a:schemeClr val="dk1"/>
                </a:solidFill>
              </a:rPr>
            </a:br>
            <a:endParaRPr>
              <a:solidFill>
                <a:schemeClr val="dk1"/>
              </a:solidFill>
            </a:endParaRPr>
          </a:p>
          <a:p>
            <a:pPr marL="457200" lvl="0" indent="-342900" algn="l" rtl="0">
              <a:spcBef>
                <a:spcPts val="0"/>
              </a:spcBef>
              <a:spcAft>
                <a:spcPts val="0"/>
              </a:spcAft>
              <a:buClr>
                <a:srgbClr val="000000"/>
              </a:buClr>
              <a:buSzPts val="1800"/>
              <a:buChar char="●"/>
            </a:pPr>
            <a:r>
              <a:rPr lang="en">
                <a:solidFill>
                  <a:srgbClr val="000000"/>
                </a:solidFill>
              </a:rPr>
              <a:t>ATLAS generates similar annotations as phylogenetic placement method with higher computational efficiency</a:t>
            </a:r>
            <a:br>
              <a:rPr lang="en">
                <a:solidFill>
                  <a:srgbClr val="000000"/>
                </a:solidFill>
              </a:rPr>
            </a:b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ATLAS can be combined with phylogenetic methods to improve runtime by pruning tree to identified partitions</a:t>
            </a:r>
            <a:endParaRPr>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62418"/>
    </mc:Choice>
    <mc:Fallback xmlns="">
      <p:transition spd="slow" advTm="62418"/>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417B2-C221-1E4C-9B63-F54692941D35}"/>
              </a:ext>
            </a:extLst>
          </p:cNvPr>
          <p:cNvSpPr>
            <a:spLocks noGrp="1"/>
          </p:cNvSpPr>
          <p:nvPr>
            <p:ph type="title"/>
          </p:nvPr>
        </p:nvSpPr>
        <p:spPr>
          <a:xfrm>
            <a:off x="2213979" y="1367588"/>
            <a:ext cx="2358021" cy="722468"/>
          </a:xfrm>
        </p:spPr>
        <p:txBody>
          <a:bodyPr/>
          <a:lstStyle/>
          <a:p>
            <a:pPr algn="ctr"/>
            <a:r>
              <a:rPr lang="en-US" dirty="0"/>
              <a:t>Thank you! </a:t>
            </a:r>
          </a:p>
        </p:txBody>
      </p:sp>
      <p:sp>
        <p:nvSpPr>
          <p:cNvPr id="4" name="TextBox 3">
            <a:extLst>
              <a:ext uri="{FF2B5EF4-FFF2-40B4-BE49-F238E27FC236}">
                <a16:creationId xmlns:a16="http://schemas.microsoft.com/office/drawing/2014/main" id="{C2BA10CA-47E1-1A47-ACAA-7B8169F4C14B}"/>
              </a:ext>
            </a:extLst>
          </p:cNvPr>
          <p:cNvSpPr txBox="1"/>
          <p:nvPr/>
        </p:nvSpPr>
        <p:spPr>
          <a:xfrm>
            <a:off x="2496909" y="2571750"/>
            <a:ext cx="5657851" cy="738664"/>
          </a:xfrm>
          <a:prstGeom prst="rect">
            <a:avLst/>
          </a:prstGeom>
          <a:noFill/>
        </p:spPr>
        <p:txBody>
          <a:bodyPr wrap="square" rtlCol="0">
            <a:spAutoFit/>
          </a:bodyPr>
          <a:lstStyle/>
          <a:p>
            <a:r>
              <a:rPr lang="en-US" dirty="0"/>
              <a:t>Contact - </a:t>
            </a:r>
            <a:r>
              <a:rPr lang="en-US" dirty="0" err="1"/>
              <a:t>nidhi@cs.umd.edu</a:t>
            </a:r>
            <a:br>
              <a:rPr lang="en-US" dirty="0"/>
            </a:br>
            <a:endParaRPr lang="en-US" dirty="0"/>
          </a:p>
          <a:p>
            <a:r>
              <a:rPr lang="en-US" dirty="0"/>
              <a:t>Software - https://github.com/shahnidhi/outlier_in_BLAST_hits</a:t>
            </a:r>
          </a:p>
        </p:txBody>
      </p:sp>
      <p:pic>
        <p:nvPicPr>
          <p:cNvPr id="5" name="Picture 4">
            <a:extLst>
              <a:ext uri="{FF2B5EF4-FFF2-40B4-BE49-F238E27FC236}">
                <a16:creationId xmlns:a16="http://schemas.microsoft.com/office/drawing/2014/main" id="{C5748ADB-4D0D-7B47-8750-83308A7EE014}"/>
              </a:ext>
            </a:extLst>
          </p:cNvPr>
          <p:cNvPicPr>
            <a:picLocks noChangeAspect="1"/>
          </p:cNvPicPr>
          <p:nvPr/>
        </p:nvPicPr>
        <p:blipFill>
          <a:blip r:embed="rId2"/>
          <a:stretch>
            <a:fillRect/>
          </a:stretch>
        </p:blipFill>
        <p:spPr>
          <a:xfrm>
            <a:off x="4297135" y="1300197"/>
            <a:ext cx="957943" cy="718457"/>
          </a:xfrm>
          <a:prstGeom prst="rect">
            <a:avLst/>
          </a:prstGeom>
        </p:spPr>
      </p:pic>
    </p:spTree>
    <p:extLst>
      <p:ext uri="{BB962C8B-B14F-4D97-AF65-F5344CB8AC3E}">
        <p14:creationId xmlns:p14="http://schemas.microsoft.com/office/powerpoint/2010/main" val="1998248813"/>
      </p:ext>
    </p:extLst>
  </p:cSld>
  <p:clrMapOvr>
    <a:masterClrMapping/>
  </p:clrMapOvr>
  <mc:AlternateContent xmlns:mc="http://schemas.openxmlformats.org/markup-compatibility/2006" xmlns:p14="http://schemas.microsoft.com/office/powerpoint/2010/main">
    <mc:Choice Requires="p14">
      <p:transition spd="slow" p14:dur="2000" advTm="6747"/>
    </mc:Choice>
    <mc:Fallback xmlns="">
      <p:transition spd="slow" advTm="6747"/>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4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Results</a:t>
            </a:r>
            <a:endParaRPr/>
          </a:p>
        </p:txBody>
      </p:sp>
      <p:sp>
        <p:nvSpPr>
          <p:cNvPr id="296" name="Google Shape;296;p44"/>
          <p:cNvSpPr txBox="1">
            <a:spLocks noGrp="1"/>
          </p:cNvSpPr>
          <p:nvPr>
            <p:ph type="body" idx="1"/>
          </p:nvPr>
        </p:nvSpPr>
        <p:spPr>
          <a:xfrm>
            <a:off x="311700" y="1152475"/>
            <a:ext cx="26208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ATLAS partitions capture biologically meaningful groups</a:t>
            </a:r>
            <a:endParaRPr/>
          </a:p>
          <a:p>
            <a:pPr marL="457200" lvl="0" indent="0" algn="l" rtl="0">
              <a:spcBef>
                <a:spcPts val="1600"/>
              </a:spcBef>
              <a:spcAft>
                <a:spcPts val="0"/>
              </a:spcAft>
              <a:buNone/>
            </a:pPr>
            <a:endParaRPr/>
          </a:p>
          <a:p>
            <a:pPr marL="457200" lvl="0" indent="0" algn="l" rtl="0">
              <a:spcBef>
                <a:spcPts val="1600"/>
              </a:spcBef>
              <a:spcAft>
                <a:spcPts val="1600"/>
              </a:spcAft>
              <a:buNone/>
            </a:pPr>
            <a:endParaRPr/>
          </a:p>
        </p:txBody>
      </p:sp>
      <p:sp>
        <p:nvSpPr>
          <p:cNvPr id="297" name="Google Shape;297;p44"/>
          <p:cNvSpPr txBox="1"/>
          <p:nvPr/>
        </p:nvSpPr>
        <p:spPr>
          <a:xfrm>
            <a:off x="3099050" y="342275"/>
            <a:ext cx="795600" cy="5181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298" name="Google Shape;298;p44"/>
          <p:cNvPicPr preferRelativeResize="0"/>
          <p:nvPr/>
        </p:nvPicPr>
        <p:blipFill rotWithShape="1">
          <a:blip r:embed="rId3">
            <a:alphaModFix/>
          </a:blip>
          <a:srcRect t="3390"/>
          <a:stretch/>
        </p:blipFill>
        <p:spPr>
          <a:xfrm>
            <a:off x="2914925" y="386337"/>
            <a:ext cx="5917375" cy="43708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advTm="2113"/>
    </mc:Choice>
    <mc:Fallback xmlns="">
      <p:transition spd="slow" advTm="2113"/>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7"/>
          <p:cNvSpPr txBox="1">
            <a:spLocks noGrp="1"/>
          </p:cNvSpPr>
          <p:nvPr>
            <p:ph type="title"/>
          </p:nvPr>
        </p:nvSpPr>
        <p:spPr>
          <a:xfrm>
            <a:off x="311700" y="445025"/>
            <a:ext cx="653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What is in my microbial community sample?</a:t>
            </a:r>
            <a:endParaRPr/>
          </a:p>
          <a:p>
            <a:pPr marL="0" lvl="0" indent="0" algn="l" rtl="0">
              <a:spcBef>
                <a:spcPts val="0"/>
              </a:spcBef>
              <a:spcAft>
                <a:spcPts val="0"/>
              </a:spcAft>
              <a:buNone/>
            </a:pPr>
            <a:endParaRPr/>
          </a:p>
        </p:txBody>
      </p:sp>
      <p:sp>
        <p:nvSpPr>
          <p:cNvPr id="77" name="Google Shape;77;p17"/>
          <p:cNvSpPr txBox="1">
            <a:spLocks noGrp="1"/>
          </p:cNvSpPr>
          <p:nvPr>
            <p:ph type="body" idx="1"/>
          </p:nvPr>
        </p:nvSpPr>
        <p:spPr>
          <a:xfrm>
            <a:off x="311700" y="1904650"/>
            <a:ext cx="6322500" cy="28983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chemeClr val="dk1"/>
              </a:buClr>
              <a:buSzPts val="1800"/>
              <a:buChar char="●"/>
            </a:pPr>
            <a:r>
              <a:rPr lang="en">
                <a:solidFill>
                  <a:schemeClr val="dk1"/>
                </a:solidFill>
              </a:rPr>
              <a:t>Taxonomy - Classification of organisms, typically arranged in hierarchical ranks (e.g. kingdom, phylum, class, order, genus, species)</a:t>
            </a:r>
            <a:endParaRPr sz="1600">
              <a:solidFill>
                <a:schemeClr val="dk1"/>
              </a:solidFill>
            </a:endParaRPr>
          </a:p>
          <a:p>
            <a:pPr marL="457200" lvl="0" indent="0" algn="l" rtl="0">
              <a:spcBef>
                <a:spcPts val="1600"/>
              </a:spcBef>
              <a:spcAft>
                <a:spcPts val="0"/>
              </a:spcAft>
              <a:buNone/>
            </a:pPr>
            <a:endParaRPr>
              <a:solidFill>
                <a:srgbClr val="000000"/>
              </a:solidFill>
            </a:endParaRPr>
          </a:p>
          <a:p>
            <a:pPr marL="457200" lvl="0" indent="-342900" algn="l" rtl="0">
              <a:spcBef>
                <a:spcPts val="1600"/>
              </a:spcBef>
              <a:spcAft>
                <a:spcPts val="0"/>
              </a:spcAft>
              <a:buClr>
                <a:srgbClr val="000000"/>
              </a:buClr>
              <a:buSzPts val="1800"/>
              <a:buChar char="●"/>
            </a:pPr>
            <a:r>
              <a:rPr lang="en">
                <a:solidFill>
                  <a:srgbClr val="000000"/>
                </a:solidFill>
              </a:rPr>
              <a:t>What is each fragment  in my sequencing dataset?</a:t>
            </a:r>
            <a:endParaRPr>
              <a:solidFill>
                <a:srgbClr val="000000"/>
              </a:solidFill>
            </a:endParaRPr>
          </a:p>
        </p:txBody>
      </p:sp>
      <p:pic>
        <p:nvPicPr>
          <p:cNvPr id="78" name="Google Shape;78;p17"/>
          <p:cNvPicPr preferRelativeResize="0"/>
          <p:nvPr/>
        </p:nvPicPr>
        <p:blipFill>
          <a:blip r:embed="rId3">
            <a:alphaModFix/>
          </a:blip>
          <a:stretch>
            <a:fillRect/>
          </a:stretch>
        </p:blipFill>
        <p:spPr>
          <a:xfrm>
            <a:off x="7084751" y="344425"/>
            <a:ext cx="1736700" cy="445464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advTm="28793"/>
    </mc:Choice>
    <mc:Fallback xmlns="">
      <p:transition spd="slow" advTm="28793"/>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8"/>
          <p:cNvSpPr txBox="1"/>
          <p:nvPr/>
        </p:nvSpPr>
        <p:spPr>
          <a:xfrm>
            <a:off x="156275" y="4822025"/>
            <a:ext cx="3835800" cy="234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900">
                <a:solidFill>
                  <a:srgbClr val="999999"/>
                </a:solidFill>
              </a:rPr>
              <a:t>Produced from NCBI GenBank files June 2016 - DJ Nasko</a:t>
            </a:r>
            <a:endParaRPr sz="900">
              <a:solidFill>
                <a:srgbClr val="999999"/>
              </a:solidFill>
            </a:endParaRPr>
          </a:p>
        </p:txBody>
      </p:sp>
      <p:pic>
        <p:nvPicPr>
          <p:cNvPr id="84" name="Google Shape;84;p18"/>
          <p:cNvPicPr preferRelativeResize="0"/>
          <p:nvPr/>
        </p:nvPicPr>
        <p:blipFill>
          <a:blip r:embed="rId3">
            <a:alphaModFix/>
          </a:blip>
          <a:stretch>
            <a:fillRect/>
          </a:stretch>
        </p:blipFill>
        <p:spPr>
          <a:xfrm>
            <a:off x="3884400" y="415068"/>
            <a:ext cx="5259599" cy="4076681"/>
          </a:xfrm>
          <a:prstGeom prst="rect">
            <a:avLst/>
          </a:prstGeom>
          <a:noFill/>
          <a:ln>
            <a:noFill/>
          </a:ln>
        </p:spPr>
      </p:pic>
      <p:sp>
        <p:nvSpPr>
          <p:cNvPr id="85" name="Google Shape;85;p18"/>
          <p:cNvSpPr txBox="1">
            <a:spLocks noGrp="1"/>
          </p:cNvSpPr>
          <p:nvPr>
            <p:ph type="body" idx="1"/>
          </p:nvPr>
        </p:nvSpPr>
        <p:spPr>
          <a:xfrm>
            <a:off x="39525" y="1168800"/>
            <a:ext cx="3835800" cy="3585000"/>
          </a:xfrm>
          <a:prstGeom prst="rect">
            <a:avLst/>
          </a:prstGeom>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Clr>
                <a:srgbClr val="000000"/>
              </a:buClr>
              <a:buSzPts val="1800"/>
              <a:buChar char="●"/>
            </a:pPr>
            <a:r>
              <a:rPr lang="en">
                <a:solidFill>
                  <a:schemeClr val="dk1"/>
                </a:solidFill>
              </a:rPr>
              <a:t>Number of genomes sequenced annually roughly doubles</a:t>
            </a:r>
            <a:endParaRPr>
              <a:solidFill>
                <a:schemeClr val="dk1"/>
              </a:solidFill>
            </a:endParaRPr>
          </a:p>
          <a:p>
            <a:pPr marL="457200" lvl="0" indent="0" algn="l" rtl="0">
              <a:lnSpc>
                <a:spcPct val="100000"/>
              </a:lnSpc>
              <a:spcBef>
                <a:spcPts val="0"/>
              </a:spcBef>
              <a:spcAft>
                <a:spcPts val="0"/>
              </a:spcAft>
              <a:buNone/>
            </a:pPr>
            <a:endParaRPr>
              <a:solidFill>
                <a:schemeClr val="dk1"/>
              </a:solidFill>
            </a:endParaRPr>
          </a:p>
        </p:txBody>
      </p:sp>
      <p:sp>
        <p:nvSpPr>
          <p:cNvPr id="86" name="Google Shape;86;p18"/>
          <p:cNvSpPr txBox="1">
            <a:spLocks noGrp="1"/>
          </p:cNvSpPr>
          <p:nvPr>
            <p:ph type="title"/>
          </p:nvPr>
        </p:nvSpPr>
        <p:spPr>
          <a:xfrm>
            <a:off x="367900" y="110175"/>
            <a:ext cx="8631000" cy="72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An overwhelming number of genomes being sequenced annually</a:t>
            </a:r>
            <a:endParaRPr sz="2400"/>
          </a:p>
          <a:p>
            <a:pPr marL="0" lvl="0" indent="0" algn="l" rtl="0">
              <a:spcBef>
                <a:spcPts val="0"/>
              </a:spcBef>
              <a:spcAft>
                <a:spcPts val="0"/>
              </a:spcAft>
              <a:buNone/>
            </a:pPr>
            <a:endParaRPr sz="2400"/>
          </a:p>
        </p:txBody>
      </p:sp>
    </p:spTree>
  </p:cSld>
  <p:clrMapOvr>
    <a:masterClrMapping/>
  </p:clrMapOvr>
  <mc:AlternateContent xmlns:mc="http://schemas.openxmlformats.org/markup-compatibility/2006" xmlns:p14="http://schemas.microsoft.com/office/powerpoint/2010/main">
    <mc:Choice Requires="p14">
      <p:transition spd="slow" p14:dur="2000" advTm="19801"/>
    </mc:Choice>
    <mc:Fallback xmlns="">
      <p:transition spd="slow" advTm="19801"/>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9"/>
          <p:cNvSpPr txBox="1"/>
          <p:nvPr/>
        </p:nvSpPr>
        <p:spPr>
          <a:xfrm>
            <a:off x="156275" y="4822025"/>
            <a:ext cx="3835800" cy="234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900">
                <a:solidFill>
                  <a:srgbClr val="999999"/>
                </a:solidFill>
              </a:rPr>
              <a:t>Produced from NCBI GenBank files June 2016 - DJ Nasko</a:t>
            </a:r>
            <a:endParaRPr sz="900">
              <a:solidFill>
                <a:srgbClr val="999999"/>
              </a:solidFill>
            </a:endParaRPr>
          </a:p>
        </p:txBody>
      </p:sp>
      <p:pic>
        <p:nvPicPr>
          <p:cNvPr id="92" name="Google Shape;92;p19"/>
          <p:cNvPicPr preferRelativeResize="0"/>
          <p:nvPr/>
        </p:nvPicPr>
        <p:blipFill>
          <a:blip r:embed="rId3">
            <a:alphaModFix/>
          </a:blip>
          <a:stretch>
            <a:fillRect/>
          </a:stretch>
        </p:blipFill>
        <p:spPr>
          <a:xfrm>
            <a:off x="3884400" y="415068"/>
            <a:ext cx="5259599" cy="4076681"/>
          </a:xfrm>
          <a:prstGeom prst="rect">
            <a:avLst/>
          </a:prstGeom>
          <a:noFill/>
          <a:ln>
            <a:noFill/>
          </a:ln>
        </p:spPr>
      </p:pic>
      <p:sp>
        <p:nvSpPr>
          <p:cNvPr id="93" name="Google Shape;93;p19"/>
          <p:cNvSpPr txBox="1">
            <a:spLocks noGrp="1"/>
          </p:cNvSpPr>
          <p:nvPr>
            <p:ph type="body" idx="1"/>
          </p:nvPr>
        </p:nvSpPr>
        <p:spPr>
          <a:xfrm>
            <a:off x="39525" y="677100"/>
            <a:ext cx="3835800" cy="4076700"/>
          </a:xfrm>
          <a:prstGeom prst="rect">
            <a:avLst/>
          </a:prstGeom>
        </p:spPr>
        <p:txBody>
          <a:bodyPr spcFirstLastPara="1" wrap="square" lIns="91425" tIns="91425" rIns="91425" bIns="91425" anchor="t" anchorCtr="0">
            <a:noAutofit/>
          </a:bodyPr>
          <a:lstStyle/>
          <a:p>
            <a:pPr marL="457200" lvl="0" indent="-330200" algn="l" rtl="0">
              <a:lnSpc>
                <a:spcPct val="100000"/>
              </a:lnSpc>
              <a:spcBef>
                <a:spcPts val="0"/>
              </a:spcBef>
              <a:spcAft>
                <a:spcPts val="0"/>
              </a:spcAft>
              <a:buClr>
                <a:srgbClr val="000000"/>
              </a:buClr>
              <a:buSzPts val="1600"/>
              <a:buChar char="●"/>
            </a:pPr>
            <a:r>
              <a:rPr lang="en" sz="1600" dirty="0">
                <a:solidFill>
                  <a:schemeClr val="dk1"/>
                </a:solidFill>
              </a:rPr>
              <a:t>Number of genomes sequenced annually roughly doubles</a:t>
            </a:r>
            <a:endParaRPr sz="1600" dirty="0">
              <a:solidFill>
                <a:schemeClr val="dk1"/>
              </a:solidFill>
            </a:endParaRPr>
          </a:p>
          <a:p>
            <a:pPr marL="457200" lvl="0" indent="0" algn="l" rtl="0">
              <a:lnSpc>
                <a:spcPct val="100000"/>
              </a:lnSpc>
              <a:spcBef>
                <a:spcPts val="0"/>
              </a:spcBef>
              <a:spcAft>
                <a:spcPts val="0"/>
              </a:spcAft>
              <a:buNone/>
            </a:pPr>
            <a:endParaRPr sz="1600" dirty="0">
              <a:solidFill>
                <a:schemeClr val="dk1"/>
              </a:solidFill>
            </a:endParaRPr>
          </a:p>
          <a:p>
            <a:pPr marL="457200" lvl="0" indent="-330200" algn="l" rtl="0">
              <a:spcBef>
                <a:spcPts val="0"/>
              </a:spcBef>
              <a:spcAft>
                <a:spcPts val="0"/>
              </a:spcAft>
              <a:buClr>
                <a:schemeClr val="dk1"/>
              </a:buClr>
              <a:buSzPts val="1600"/>
              <a:buChar char="●"/>
            </a:pPr>
            <a:r>
              <a:rPr lang="en" sz="1600" dirty="0">
                <a:solidFill>
                  <a:schemeClr val="dk1"/>
                </a:solidFill>
              </a:rPr>
              <a:t>There is still a lot more microbial diversity that is unrepresented in our databases</a:t>
            </a:r>
            <a:endParaRPr sz="1600" dirty="0">
              <a:solidFill>
                <a:schemeClr val="dk1"/>
              </a:solidFill>
            </a:endParaRPr>
          </a:p>
        </p:txBody>
      </p:sp>
      <p:sp>
        <p:nvSpPr>
          <p:cNvPr id="94" name="Google Shape;94;p19"/>
          <p:cNvSpPr txBox="1">
            <a:spLocks noGrp="1"/>
          </p:cNvSpPr>
          <p:nvPr>
            <p:ph type="title"/>
          </p:nvPr>
        </p:nvSpPr>
        <p:spPr>
          <a:xfrm>
            <a:off x="367900" y="110175"/>
            <a:ext cx="8631000" cy="72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a:t>An overwhelming number of genomes being sequenced annually</a:t>
            </a:r>
            <a:endParaRPr sz="2200"/>
          </a:p>
          <a:p>
            <a:pPr marL="0" lvl="0" indent="0" algn="l" rtl="0">
              <a:spcBef>
                <a:spcPts val="0"/>
              </a:spcBef>
              <a:spcAft>
                <a:spcPts val="0"/>
              </a:spcAft>
              <a:buNone/>
            </a:pPr>
            <a:endParaRPr sz="2200"/>
          </a:p>
        </p:txBody>
      </p:sp>
    </p:spTree>
  </p:cSld>
  <p:clrMapOvr>
    <a:masterClrMapping/>
  </p:clrMapOvr>
  <mc:AlternateContent xmlns:mc="http://schemas.openxmlformats.org/markup-compatibility/2006" xmlns:p14="http://schemas.microsoft.com/office/powerpoint/2010/main">
    <mc:Choice Requires="p14">
      <p:transition spd="slow" p14:dur="2000" advTm="14216"/>
    </mc:Choice>
    <mc:Fallback xmlns="">
      <p:transition spd="slow" advTm="14216"/>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0"/>
          <p:cNvSpPr txBox="1"/>
          <p:nvPr/>
        </p:nvSpPr>
        <p:spPr>
          <a:xfrm>
            <a:off x="118538" y="44334"/>
            <a:ext cx="8928900" cy="4821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 sz="3200" b="1" strike="noStrike">
                <a:latin typeface="Palatino Linotype"/>
                <a:ea typeface="Palatino Linotype"/>
                <a:cs typeface="Palatino Linotype"/>
                <a:sym typeface="Palatino Linotype"/>
              </a:rPr>
              <a:t>Google: "taxonomic annotation"</a:t>
            </a:r>
            <a:endParaRPr sz="3200" b="1" strike="noStrike">
              <a:latin typeface="Palatino Linotype"/>
              <a:ea typeface="Palatino Linotype"/>
              <a:cs typeface="Palatino Linotype"/>
              <a:sym typeface="Palatino Linotype"/>
            </a:endParaRPr>
          </a:p>
        </p:txBody>
      </p:sp>
      <p:pic>
        <p:nvPicPr>
          <p:cNvPr id="100" name="Google Shape;100;p20"/>
          <p:cNvPicPr preferRelativeResize="0"/>
          <p:nvPr/>
        </p:nvPicPr>
        <p:blipFill rotWithShape="1">
          <a:blip r:embed="rId3">
            <a:alphaModFix/>
          </a:blip>
          <a:srcRect l="13765" t="10730" r="38018"/>
          <a:stretch/>
        </p:blipFill>
        <p:spPr>
          <a:xfrm>
            <a:off x="231500" y="1354825"/>
            <a:ext cx="4454175" cy="3123775"/>
          </a:xfrm>
          <a:prstGeom prst="rect">
            <a:avLst/>
          </a:prstGeom>
          <a:noFill/>
          <a:ln>
            <a:noFill/>
          </a:ln>
        </p:spPr>
      </p:pic>
      <p:sp>
        <p:nvSpPr>
          <p:cNvPr id="101" name="Google Shape;101;p20"/>
          <p:cNvSpPr txBox="1"/>
          <p:nvPr/>
        </p:nvSpPr>
        <p:spPr>
          <a:xfrm>
            <a:off x="4685683" y="570953"/>
            <a:ext cx="4365600" cy="4327800"/>
          </a:xfrm>
          <a:prstGeom prst="rect">
            <a:avLst/>
          </a:prstGeom>
          <a:noFill/>
          <a:ln>
            <a:noFill/>
          </a:ln>
        </p:spPr>
        <p:txBody>
          <a:bodyPr spcFirstLastPara="1" wrap="square" lIns="0" tIns="0" rIns="0" bIns="0" anchor="t" anchorCtr="0">
            <a:noAutofit/>
          </a:bodyPr>
          <a:lstStyle/>
          <a:p>
            <a:pPr marL="355600" marR="0" lvl="0" indent="-266700" algn="l" rtl="0">
              <a:spcBef>
                <a:spcPts val="0"/>
              </a:spcBef>
              <a:spcAft>
                <a:spcPts val="0"/>
              </a:spcAft>
              <a:buClr>
                <a:srgbClr val="000000"/>
              </a:buClr>
              <a:buSzPts val="1000"/>
              <a:buFont typeface="Noto Sans Symbols"/>
              <a:buChar char="●"/>
            </a:pPr>
            <a:r>
              <a:rPr lang="en" sz="2300" b="0" strike="noStrike">
                <a:latin typeface="Palatino Linotype"/>
                <a:ea typeface="Palatino Linotype"/>
                <a:cs typeface="Palatino Linotype"/>
                <a:sym typeface="Palatino Linotype"/>
              </a:rPr>
              <a:t>Database of known pages</a:t>
            </a:r>
            <a:endParaRPr sz="2300" b="0" strike="noStrike">
              <a:latin typeface="Palatino Linotype"/>
              <a:ea typeface="Palatino Linotype"/>
              <a:cs typeface="Palatino Linotype"/>
              <a:sym typeface="Palatino Linotype"/>
            </a:endParaRPr>
          </a:p>
          <a:p>
            <a:pPr marL="355600" marR="0" lvl="0" indent="-266700" algn="l" rtl="0">
              <a:spcBef>
                <a:spcPts val="0"/>
              </a:spcBef>
              <a:spcAft>
                <a:spcPts val="0"/>
              </a:spcAft>
              <a:buClr>
                <a:srgbClr val="000000"/>
              </a:buClr>
              <a:buSzPts val="1000"/>
              <a:buFont typeface="Noto Sans Symbols"/>
              <a:buChar char="●"/>
            </a:pPr>
            <a:r>
              <a:rPr lang="en" sz="2300" b="0" strike="noStrike">
                <a:latin typeface="Palatino Linotype"/>
                <a:ea typeface="Palatino Linotype"/>
                <a:cs typeface="Palatino Linotype"/>
                <a:sym typeface="Palatino Linotype"/>
              </a:rPr>
              <a:t>Report all that contain keyword</a:t>
            </a:r>
            <a:br>
              <a:rPr lang="en" sz="1500"/>
            </a:br>
            <a:br>
              <a:rPr lang="en" sz="1500"/>
            </a:br>
            <a:br>
              <a:rPr lang="en" sz="1500"/>
            </a:br>
            <a:r>
              <a:rPr lang="en" sz="2300" b="0" strike="noStrike">
                <a:latin typeface="Palatino Linotype"/>
                <a:ea typeface="Palatino Linotype"/>
                <a:cs typeface="Palatino Linotype"/>
                <a:sym typeface="Palatino Linotype"/>
              </a:rPr>
              <a:t> </a:t>
            </a:r>
            <a:endParaRPr sz="2300" b="0" strike="noStrike">
              <a:latin typeface="Palatino Linotype"/>
              <a:ea typeface="Palatino Linotype"/>
              <a:cs typeface="Palatino Linotype"/>
              <a:sym typeface="Palatino Linotype"/>
            </a:endParaRPr>
          </a:p>
          <a:p>
            <a:pPr marL="355600" marR="0" lvl="0" indent="-266700" algn="l" rtl="0">
              <a:spcBef>
                <a:spcPts val="0"/>
              </a:spcBef>
              <a:spcAft>
                <a:spcPts val="0"/>
              </a:spcAft>
              <a:buClr>
                <a:srgbClr val="000000"/>
              </a:buClr>
              <a:buSzPts val="1000"/>
              <a:buFont typeface="Noto Sans Symbols"/>
              <a:buChar char="●"/>
            </a:pPr>
            <a:r>
              <a:rPr lang="en" sz="2300" b="0" strike="noStrike">
                <a:latin typeface="Palatino Linotype"/>
                <a:ea typeface="Palatino Linotype"/>
                <a:cs typeface="Palatino Linotype"/>
                <a:sym typeface="Palatino Linotype"/>
              </a:rPr>
              <a:t>Ranking important (which of the thousands is most relevant)</a:t>
            </a:r>
            <a:endParaRPr sz="2300" b="0" strike="noStrike">
              <a:latin typeface="Palatino Linotype"/>
              <a:ea typeface="Palatino Linotype"/>
              <a:cs typeface="Palatino Linotype"/>
              <a:sym typeface="Palatino Linotype"/>
            </a:endParaRPr>
          </a:p>
        </p:txBody>
      </p:sp>
      <p:sp>
        <p:nvSpPr>
          <p:cNvPr id="102" name="Google Shape;102;p20"/>
          <p:cNvSpPr txBox="1"/>
          <p:nvPr/>
        </p:nvSpPr>
        <p:spPr>
          <a:xfrm>
            <a:off x="6592675" y="4767900"/>
            <a:ext cx="1588200" cy="37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666666"/>
                </a:solidFill>
              </a:rPr>
              <a:t>from Mihai Pop</a:t>
            </a:r>
            <a:endParaRPr>
              <a:solidFill>
                <a:srgbClr val="666666"/>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65472"/>
    </mc:Choice>
    <mc:Fallback xmlns="">
      <p:transition spd="slow" advTm="65472"/>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1"/>
          <p:cNvSpPr txBox="1"/>
          <p:nvPr/>
        </p:nvSpPr>
        <p:spPr>
          <a:xfrm>
            <a:off x="107538" y="135759"/>
            <a:ext cx="8928900" cy="4821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 sz="3000" b="0" strike="noStrike">
                <a:solidFill>
                  <a:srgbClr val="000000"/>
                </a:solidFill>
                <a:latin typeface="Arial"/>
                <a:ea typeface="Arial"/>
                <a:cs typeface="Arial"/>
                <a:sym typeface="Arial"/>
              </a:rPr>
              <a:t>Our "keywords"</a:t>
            </a:r>
            <a:endParaRPr sz="3000" b="0" strike="noStrike">
              <a:solidFill>
                <a:srgbClr val="000000"/>
              </a:solidFill>
              <a:latin typeface="Arial"/>
              <a:ea typeface="Arial"/>
              <a:cs typeface="Arial"/>
              <a:sym typeface="Arial"/>
            </a:endParaRPr>
          </a:p>
        </p:txBody>
      </p:sp>
      <p:sp>
        <p:nvSpPr>
          <p:cNvPr id="108" name="Google Shape;108;p21"/>
          <p:cNvSpPr txBox="1"/>
          <p:nvPr/>
        </p:nvSpPr>
        <p:spPr>
          <a:xfrm>
            <a:off x="341256" y="815703"/>
            <a:ext cx="8946000" cy="43278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 sz="1200" b="0" strike="noStrike">
                <a:solidFill>
                  <a:srgbClr val="000000"/>
                </a:solidFill>
                <a:latin typeface="Droid Sans Mono"/>
                <a:ea typeface="Droid Sans Mono"/>
                <a:cs typeface="Droid Sans Mono"/>
                <a:sym typeface="Droid Sans Mono"/>
              </a:rPr>
              <a:t>&gt;F4BT0V001CZSIM rank=0000138 x=1110.0 y=2700.0 length=57</a:t>
            </a:r>
            <a:endParaRPr sz="1200" b="0" strike="noStrike">
              <a:solidFill>
                <a:srgbClr val="000000"/>
              </a:solidFill>
              <a:latin typeface="Arial"/>
              <a:ea typeface="Arial"/>
              <a:cs typeface="Arial"/>
              <a:sym typeface="Arial"/>
            </a:endParaRPr>
          </a:p>
          <a:p>
            <a:pPr marL="0" marR="0" lvl="0" indent="0" algn="l" rtl="0">
              <a:spcBef>
                <a:spcPts val="0"/>
              </a:spcBef>
              <a:spcAft>
                <a:spcPts val="0"/>
              </a:spcAft>
              <a:buNone/>
            </a:pPr>
            <a:r>
              <a:rPr lang="en" sz="1200" b="0" strike="noStrike">
                <a:solidFill>
                  <a:srgbClr val="000000"/>
                </a:solidFill>
                <a:latin typeface="Droid Sans Mono"/>
                <a:ea typeface="Droid Sans Mono"/>
                <a:cs typeface="Droid Sans Mono"/>
                <a:sym typeface="Droid Sans Mono"/>
              </a:rPr>
              <a:t>ACTGCTCTCATGCTGCCTCCCGTAGGAGTGCCTCCCTGAGCCAGGATCAAACGTCTG</a:t>
            </a:r>
            <a:endParaRPr sz="1200" b="0" strike="noStrike">
              <a:solidFill>
                <a:srgbClr val="000000"/>
              </a:solidFill>
              <a:latin typeface="Arial"/>
              <a:ea typeface="Arial"/>
              <a:cs typeface="Arial"/>
              <a:sym typeface="Arial"/>
            </a:endParaRPr>
          </a:p>
          <a:p>
            <a:pPr marL="0" marR="0" lvl="0" indent="0" algn="l" rtl="0">
              <a:spcBef>
                <a:spcPts val="0"/>
              </a:spcBef>
              <a:spcAft>
                <a:spcPts val="0"/>
              </a:spcAft>
              <a:buNone/>
            </a:pPr>
            <a:r>
              <a:rPr lang="en" sz="1200" b="0" strike="noStrike">
                <a:solidFill>
                  <a:srgbClr val="000000"/>
                </a:solidFill>
                <a:latin typeface="Droid Sans Mono"/>
                <a:ea typeface="Droid Sans Mono"/>
                <a:cs typeface="Droid Sans Mono"/>
                <a:sym typeface="Droid Sans Mono"/>
              </a:rPr>
              <a:t>&gt;F4BT0V001BBJQS rank=0000155 x=424.0 y=1826.0 length=47</a:t>
            </a:r>
            <a:endParaRPr sz="1200" b="0" strike="noStrike">
              <a:solidFill>
                <a:srgbClr val="000000"/>
              </a:solidFill>
              <a:latin typeface="Arial"/>
              <a:ea typeface="Arial"/>
              <a:cs typeface="Arial"/>
              <a:sym typeface="Arial"/>
            </a:endParaRPr>
          </a:p>
          <a:p>
            <a:pPr marL="0" marR="0" lvl="0" indent="0" algn="l" rtl="0">
              <a:spcBef>
                <a:spcPts val="0"/>
              </a:spcBef>
              <a:spcAft>
                <a:spcPts val="0"/>
              </a:spcAft>
              <a:buNone/>
            </a:pPr>
            <a:r>
              <a:rPr lang="en" sz="1200" b="0" strike="noStrike">
                <a:solidFill>
                  <a:srgbClr val="000000"/>
                </a:solidFill>
                <a:latin typeface="Droid Sans Mono"/>
                <a:ea typeface="Droid Sans Mono"/>
                <a:cs typeface="Droid Sans Mono"/>
                <a:sym typeface="Droid Sans Mono"/>
              </a:rPr>
              <a:t>ACTGACTGCATGCTGCCTCCCGTAGGAGTGCCTCCCTGCGCCATCAA</a:t>
            </a:r>
            <a:endParaRPr sz="1200" b="0" strike="noStrike">
              <a:solidFill>
                <a:srgbClr val="000000"/>
              </a:solidFill>
              <a:latin typeface="Arial"/>
              <a:ea typeface="Arial"/>
              <a:cs typeface="Arial"/>
              <a:sym typeface="Arial"/>
            </a:endParaRPr>
          </a:p>
          <a:p>
            <a:pPr marL="0" marR="0" lvl="0" indent="0" algn="l" rtl="0">
              <a:spcBef>
                <a:spcPts val="0"/>
              </a:spcBef>
              <a:spcAft>
                <a:spcPts val="0"/>
              </a:spcAft>
              <a:buNone/>
            </a:pPr>
            <a:endParaRPr sz="1200"/>
          </a:p>
          <a:p>
            <a:pPr marL="0" marR="0" lvl="0" indent="0" algn="l" rtl="0">
              <a:spcBef>
                <a:spcPts val="0"/>
              </a:spcBef>
              <a:spcAft>
                <a:spcPts val="0"/>
              </a:spcAft>
              <a:buNone/>
            </a:pPr>
            <a:endParaRPr sz="1200"/>
          </a:p>
          <a:p>
            <a:pPr marL="0" marR="0" lvl="0" indent="0" algn="l" rtl="0">
              <a:spcBef>
                <a:spcPts val="0"/>
              </a:spcBef>
              <a:spcAft>
                <a:spcPts val="0"/>
              </a:spcAft>
              <a:buNone/>
            </a:pPr>
            <a:endParaRPr sz="1200"/>
          </a:p>
        </p:txBody>
      </p:sp>
      <p:pic>
        <p:nvPicPr>
          <p:cNvPr id="109" name="Google Shape;109;p21"/>
          <p:cNvPicPr preferRelativeResize="0"/>
          <p:nvPr/>
        </p:nvPicPr>
        <p:blipFill rotWithShape="1">
          <a:blip r:embed="rId3">
            <a:alphaModFix/>
          </a:blip>
          <a:srcRect/>
          <a:stretch/>
        </p:blipFill>
        <p:spPr>
          <a:xfrm>
            <a:off x="5795025" y="526423"/>
            <a:ext cx="2576550" cy="1654000"/>
          </a:xfrm>
          <a:prstGeom prst="rect">
            <a:avLst/>
          </a:prstGeom>
          <a:noFill/>
          <a:ln>
            <a:noFill/>
          </a:ln>
        </p:spPr>
      </p:pic>
      <p:sp>
        <p:nvSpPr>
          <p:cNvPr id="110" name="Google Shape;110;p21"/>
          <p:cNvSpPr txBox="1">
            <a:spLocks noGrp="1"/>
          </p:cNvSpPr>
          <p:nvPr>
            <p:ph type="body" idx="1"/>
          </p:nvPr>
        </p:nvSpPr>
        <p:spPr>
          <a:xfrm>
            <a:off x="421275" y="1926850"/>
            <a:ext cx="8071200" cy="2388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a:solidFill>
                  <a:srgbClr val="000000"/>
                </a:solidFill>
              </a:rPr>
              <a:t>Reference databases </a:t>
            </a:r>
            <a:endParaRPr dirty="0">
              <a:solidFill>
                <a:srgbClr val="000000"/>
              </a:solidFill>
            </a:endParaRPr>
          </a:p>
          <a:p>
            <a:pPr marL="0" lvl="0" indent="0" algn="l" rtl="0">
              <a:spcBef>
                <a:spcPts val="1600"/>
              </a:spcBef>
              <a:spcAft>
                <a:spcPts val="0"/>
              </a:spcAft>
              <a:buNone/>
            </a:pPr>
            <a:r>
              <a:rPr lang="en" dirty="0">
                <a:solidFill>
                  <a:srgbClr val="000000"/>
                </a:solidFill>
              </a:rPr>
              <a:t>E.g. SILVA, </a:t>
            </a:r>
            <a:r>
              <a:rPr lang="en" dirty="0" err="1">
                <a:solidFill>
                  <a:srgbClr val="000000"/>
                </a:solidFill>
              </a:rPr>
              <a:t>Greengenes</a:t>
            </a:r>
            <a:r>
              <a:rPr lang="en" dirty="0">
                <a:solidFill>
                  <a:srgbClr val="000000"/>
                </a:solidFill>
              </a:rPr>
              <a:t>, NR, NT</a:t>
            </a:r>
            <a:endParaRPr dirty="0">
              <a:solidFill>
                <a:srgbClr val="000000"/>
              </a:solidFill>
            </a:endParaRPr>
          </a:p>
          <a:p>
            <a:pPr marL="457200" lvl="0" indent="0" algn="l" rtl="0">
              <a:lnSpc>
                <a:spcPct val="150000"/>
              </a:lnSpc>
              <a:spcBef>
                <a:spcPts val="1600"/>
              </a:spcBef>
              <a:spcAft>
                <a:spcPts val="0"/>
              </a:spcAft>
              <a:buNone/>
            </a:pPr>
            <a:endParaRPr dirty="0">
              <a:solidFill>
                <a:schemeClr val="dk1"/>
              </a:solidFill>
            </a:endParaRPr>
          </a:p>
          <a:p>
            <a:pPr marL="457200" lvl="0" indent="-342900" algn="l" rtl="0">
              <a:lnSpc>
                <a:spcPct val="150000"/>
              </a:lnSpc>
              <a:spcBef>
                <a:spcPts val="0"/>
              </a:spcBef>
              <a:spcAft>
                <a:spcPts val="0"/>
              </a:spcAft>
              <a:buClr>
                <a:schemeClr val="dk1"/>
              </a:buClr>
              <a:buSzPts val="1800"/>
              <a:buChar char="●"/>
            </a:pPr>
            <a:r>
              <a:rPr lang="en" dirty="0">
                <a:solidFill>
                  <a:schemeClr val="dk1"/>
                </a:solidFill>
              </a:rPr>
              <a:t>Look through database for sequence</a:t>
            </a:r>
            <a:endParaRPr dirty="0">
              <a:solidFill>
                <a:schemeClr val="dk1"/>
              </a:solidFill>
            </a:endParaRPr>
          </a:p>
          <a:p>
            <a:pPr marL="457200" lvl="0" indent="-342900" algn="l" rtl="0">
              <a:lnSpc>
                <a:spcPct val="150000"/>
              </a:lnSpc>
              <a:spcBef>
                <a:spcPts val="600"/>
              </a:spcBef>
              <a:spcAft>
                <a:spcPts val="0"/>
              </a:spcAft>
              <a:buClr>
                <a:schemeClr val="dk1"/>
              </a:buClr>
              <a:buSzPts val="1800"/>
              <a:buChar char="●"/>
            </a:pPr>
            <a:r>
              <a:rPr lang="en" dirty="0">
                <a:solidFill>
                  <a:schemeClr val="dk1"/>
                </a:solidFill>
              </a:rPr>
              <a:t>Report all organisms that contain it</a:t>
            </a:r>
            <a:endParaRPr dirty="0">
              <a:solidFill>
                <a:schemeClr val="dk1"/>
              </a:solidFill>
            </a:endParaRPr>
          </a:p>
          <a:p>
            <a:pPr marL="457200" lvl="0" indent="-342900" algn="l" rtl="0">
              <a:lnSpc>
                <a:spcPct val="150000"/>
              </a:lnSpc>
              <a:spcBef>
                <a:spcPts val="600"/>
              </a:spcBef>
              <a:spcAft>
                <a:spcPts val="0"/>
              </a:spcAft>
              <a:buClr>
                <a:schemeClr val="dk1"/>
              </a:buClr>
              <a:buSzPts val="1800"/>
              <a:buChar char="●"/>
            </a:pPr>
            <a:r>
              <a:rPr lang="en" dirty="0">
                <a:solidFill>
                  <a:schemeClr val="dk1"/>
                </a:solidFill>
              </a:rPr>
              <a:t>Rank list by ?? (most relevant to least relevant)</a:t>
            </a:r>
            <a:endParaRPr dirty="0">
              <a:solidFill>
                <a:schemeClr val="dk1"/>
              </a:solidFill>
            </a:endParaRPr>
          </a:p>
          <a:p>
            <a:pPr marL="0" lvl="0" indent="0" algn="l" rtl="0">
              <a:spcBef>
                <a:spcPts val="0"/>
              </a:spcBef>
              <a:spcAft>
                <a:spcPts val="1600"/>
              </a:spcAft>
              <a:buNone/>
            </a:pPr>
            <a:br>
              <a:rPr lang="en" dirty="0">
                <a:solidFill>
                  <a:srgbClr val="000000"/>
                </a:solidFill>
              </a:rPr>
            </a:br>
            <a:endParaRPr dirty="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37827"/>
    </mc:Choice>
    <mc:Fallback xmlns="">
      <p:transition spd="slow" advTm="37827"/>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Landscape of Taxonomic annotation Approaches</a:t>
            </a:r>
            <a:endParaRPr/>
          </a:p>
        </p:txBody>
      </p:sp>
      <p:grpSp>
        <p:nvGrpSpPr>
          <p:cNvPr id="116" name="Google Shape;116;p22"/>
          <p:cNvGrpSpPr/>
          <p:nvPr/>
        </p:nvGrpSpPr>
        <p:grpSpPr>
          <a:xfrm>
            <a:off x="682675" y="879481"/>
            <a:ext cx="8388250" cy="3545550"/>
            <a:chOff x="755750" y="1401075"/>
            <a:chExt cx="8388250" cy="3545550"/>
          </a:xfrm>
        </p:grpSpPr>
        <p:sp>
          <p:nvSpPr>
            <p:cNvPr id="117" name="Google Shape;117;p22"/>
            <p:cNvSpPr/>
            <p:nvPr/>
          </p:nvSpPr>
          <p:spPr>
            <a:xfrm flipH="1">
              <a:off x="755750" y="1962950"/>
              <a:ext cx="7271100" cy="1519500"/>
            </a:xfrm>
            <a:prstGeom prst="rtTriangle">
              <a:avLst/>
            </a:prstGeom>
            <a:solidFill>
              <a:srgbClr val="93C47D"/>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2"/>
            <p:cNvSpPr txBox="1"/>
            <p:nvPr/>
          </p:nvSpPr>
          <p:spPr>
            <a:xfrm>
              <a:off x="7371300" y="1401075"/>
              <a:ext cx="1772700" cy="40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Nunito"/>
                  <a:ea typeface="Nunito"/>
                  <a:cs typeface="Nunito"/>
                  <a:sym typeface="Nunito"/>
                </a:rPr>
                <a:t>runtime</a:t>
              </a:r>
              <a:endParaRPr>
                <a:latin typeface="Nunito"/>
                <a:ea typeface="Nunito"/>
                <a:cs typeface="Nunito"/>
                <a:sym typeface="Nunito"/>
              </a:endParaRPr>
            </a:p>
            <a:p>
              <a:pPr marL="0" lvl="0" indent="0" algn="l" rtl="0">
                <a:spcBef>
                  <a:spcPts val="0"/>
                </a:spcBef>
                <a:spcAft>
                  <a:spcPts val="0"/>
                </a:spcAft>
                <a:buNone/>
              </a:pPr>
              <a:r>
                <a:rPr lang="en"/>
                <a:t>~ sensitivity </a:t>
              </a:r>
              <a:endParaRPr/>
            </a:p>
          </p:txBody>
        </p:sp>
        <p:sp>
          <p:nvSpPr>
            <p:cNvPr id="119" name="Google Shape;119;p22"/>
            <p:cNvSpPr txBox="1"/>
            <p:nvPr/>
          </p:nvSpPr>
          <p:spPr>
            <a:xfrm>
              <a:off x="6763725" y="3577425"/>
              <a:ext cx="1369200" cy="1369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u="sng">
                  <a:solidFill>
                    <a:srgbClr val="E69138"/>
                  </a:solidFill>
                </a:rPr>
                <a:t>Phylogenetic</a:t>
              </a:r>
              <a:endParaRPr b="1" u="sng">
                <a:solidFill>
                  <a:srgbClr val="E69138"/>
                </a:solidFill>
              </a:endParaRPr>
            </a:p>
            <a:p>
              <a:pPr marL="0" lvl="0" indent="0" algn="ctr" rtl="0">
                <a:spcBef>
                  <a:spcPts val="0"/>
                </a:spcBef>
                <a:spcAft>
                  <a:spcPts val="0"/>
                </a:spcAft>
                <a:buNone/>
              </a:pPr>
              <a:r>
                <a:rPr lang="en">
                  <a:solidFill>
                    <a:srgbClr val="E69138"/>
                  </a:solidFill>
                </a:rPr>
                <a:t>pplacer</a:t>
              </a:r>
              <a:endParaRPr>
                <a:solidFill>
                  <a:srgbClr val="E69138"/>
                </a:solidFill>
              </a:endParaRPr>
            </a:p>
            <a:p>
              <a:pPr marL="0" lvl="0" indent="0" algn="ctr" rtl="0">
                <a:spcBef>
                  <a:spcPts val="0"/>
                </a:spcBef>
                <a:spcAft>
                  <a:spcPts val="0"/>
                </a:spcAft>
                <a:buNone/>
              </a:pPr>
              <a:r>
                <a:rPr lang="en">
                  <a:solidFill>
                    <a:srgbClr val="E69138"/>
                  </a:solidFill>
                </a:rPr>
                <a:t>TIPP</a:t>
              </a:r>
              <a:endParaRPr>
                <a:solidFill>
                  <a:srgbClr val="E69138"/>
                </a:solidFill>
              </a:endParaRPr>
            </a:p>
            <a:p>
              <a:pPr marL="0" lvl="0" indent="0" algn="l" rtl="0">
                <a:spcBef>
                  <a:spcPts val="0"/>
                </a:spcBef>
                <a:spcAft>
                  <a:spcPts val="0"/>
                </a:spcAft>
                <a:buNone/>
              </a:pPr>
              <a:endParaRPr>
                <a:solidFill>
                  <a:srgbClr val="E69138"/>
                </a:solidFill>
              </a:endParaRPr>
            </a:p>
          </p:txBody>
        </p:sp>
        <p:sp>
          <p:nvSpPr>
            <p:cNvPr id="120" name="Google Shape;120;p22"/>
            <p:cNvSpPr txBox="1"/>
            <p:nvPr/>
          </p:nvSpPr>
          <p:spPr>
            <a:xfrm>
              <a:off x="4761067" y="3577425"/>
              <a:ext cx="1606200" cy="1369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u="sng">
                  <a:solidFill>
                    <a:srgbClr val="674EA7"/>
                  </a:solidFill>
                </a:rPr>
                <a:t>Sequence Alignment</a:t>
              </a:r>
              <a:endParaRPr b="1" u="sng">
                <a:solidFill>
                  <a:srgbClr val="674EA7"/>
                </a:solidFill>
              </a:endParaRPr>
            </a:p>
            <a:p>
              <a:pPr marL="0" lvl="0" indent="0" algn="ctr" rtl="0">
                <a:spcBef>
                  <a:spcPts val="0"/>
                </a:spcBef>
                <a:spcAft>
                  <a:spcPts val="0"/>
                </a:spcAft>
                <a:buNone/>
              </a:pPr>
              <a:r>
                <a:rPr lang="en">
                  <a:solidFill>
                    <a:srgbClr val="674EA7"/>
                  </a:solidFill>
                </a:rPr>
                <a:t>blast</a:t>
              </a:r>
              <a:endParaRPr>
                <a:solidFill>
                  <a:srgbClr val="674EA7"/>
                </a:solidFill>
              </a:endParaRPr>
            </a:p>
            <a:p>
              <a:pPr marL="0" lvl="0" indent="0" algn="ctr" rtl="0">
                <a:spcBef>
                  <a:spcPts val="0"/>
                </a:spcBef>
                <a:spcAft>
                  <a:spcPts val="0"/>
                </a:spcAft>
                <a:buNone/>
              </a:pPr>
              <a:r>
                <a:rPr lang="en">
                  <a:solidFill>
                    <a:srgbClr val="674EA7"/>
                  </a:solidFill>
                </a:rPr>
                <a:t>usearch</a:t>
              </a:r>
              <a:endParaRPr>
                <a:solidFill>
                  <a:srgbClr val="674EA7"/>
                </a:solidFill>
              </a:endParaRPr>
            </a:p>
            <a:p>
              <a:pPr marL="0" lvl="0" indent="0" algn="ctr" rtl="0">
                <a:spcBef>
                  <a:spcPts val="0"/>
                </a:spcBef>
                <a:spcAft>
                  <a:spcPts val="0"/>
                </a:spcAft>
                <a:buNone/>
              </a:pPr>
              <a:r>
                <a:rPr lang="en">
                  <a:solidFill>
                    <a:srgbClr val="674EA7"/>
                  </a:solidFill>
                </a:rPr>
                <a:t>diamond</a:t>
              </a:r>
              <a:endParaRPr>
                <a:solidFill>
                  <a:srgbClr val="674EA7"/>
                </a:solidFill>
              </a:endParaRPr>
            </a:p>
            <a:p>
              <a:pPr marL="0" lvl="0" indent="0" algn="l" rtl="0">
                <a:spcBef>
                  <a:spcPts val="0"/>
                </a:spcBef>
                <a:spcAft>
                  <a:spcPts val="0"/>
                </a:spcAft>
                <a:buNone/>
              </a:pPr>
              <a:endParaRPr>
                <a:solidFill>
                  <a:srgbClr val="674EA7"/>
                </a:solidFill>
              </a:endParaRPr>
            </a:p>
          </p:txBody>
        </p:sp>
        <p:sp>
          <p:nvSpPr>
            <p:cNvPr id="121" name="Google Shape;121;p22"/>
            <p:cNvSpPr txBox="1"/>
            <p:nvPr/>
          </p:nvSpPr>
          <p:spPr>
            <a:xfrm>
              <a:off x="2758408" y="3577425"/>
              <a:ext cx="1606200" cy="1369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u="sng">
                  <a:solidFill>
                    <a:srgbClr val="1155CC"/>
                  </a:solidFill>
                </a:rPr>
                <a:t>k-mer stat model</a:t>
              </a:r>
              <a:endParaRPr b="1" u="sng">
                <a:solidFill>
                  <a:srgbClr val="1155CC"/>
                </a:solidFill>
              </a:endParaRPr>
            </a:p>
            <a:p>
              <a:pPr marL="0" lvl="0" indent="0" algn="ctr" rtl="0">
                <a:spcBef>
                  <a:spcPts val="0"/>
                </a:spcBef>
                <a:spcAft>
                  <a:spcPts val="0"/>
                </a:spcAft>
                <a:buNone/>
              </a:pPr>
              <a:r>
                <a:rPr lang="en">
                  <a:solidFill>
                    <a:srgbClr val="1155CC"/>
                  </a:solidFill>
                </a:rPr>
                <a:t>RDP</a:t>
              </a:r>
              <a:endParaRPr>
                <a:solidFill>
                  <a:srgbClr val="1155CC"/>
                </a:solidFill>
              </a:endParaRPr>
            </a:p>
            <a:p>
              <a:pPr marL="0" lvl="0" indent="0" algn="l" rtl="0">
                <a:spcBef>
                  <a:spcPts val="0"/>
                </a:spcBef>
                <a:spcAft>
                  <a:spcPts val="0"/>
                </a:spcAft>
                <a:buNone/>
              </a:pPr>
              <a:endParaRPr/>
            </a:p>
          </p:txBody>
        </p:sp>
        <p:sp>
          <p:nvSpPr>
            <p:cNvPr id="122" name="Google Shape;122;p22"/>
            <p:cNvSpPr txBox="1"/>
            <p:nvPr/>
          </p:nvSpPr>
          <p:spPr>
            <a:xfrm>
              <a:off x="755750" y="3577425"/>
              <a:ext cx="1606200" cy="1369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u="sng">
                  <a:solidFill>
                    <a:srgbClr val="1155CC"/>
                  </a:solidFill>
                </a:rPr>
                <a:t>k-mer counting</a:t>
              </a:r>
              <a:endParaRPr b="1" u="sng">
                <a:solidFill>
                  <a:srgbClr val="1155CC"/>
                </a:solidFill>
              </a:endParaRPr>
            </a:p>
            <a:p>
              <a:pPr marL="0" lvl="0" indent="0" algn="ctr" rtl="0">
                <a:spcBef>
                  <a:spcPts val="0"/>
                </a:spcBef>
                <a:spcAft>
                  <a:spcPts val="0"/>
                </a:spcAft>
                <a:buNone/>
              </a:pPr>
              <a:r>
                <a:rPr lang="en">
                  <a:solidFill>
                    <a:srgbClr val="1155CC"/>
                  </a:solidFill>
                </a:rPr>
                <a:t>kraken</a:t>
              </a:r>
              <a:endParaRPr>
                <a:solidFill>
                  <a:srgbClr val="1155CC"/>
                </a:solidFill>
              </a:endParaRPr>
            </a:p>
            <a:p>
              <a:pPr marL="0" lvl="0" indent="0" algn="l" rtl="0">
                <a:spcBef>
                  <a:spcPts val="0"/>
                </a:spcBef>
                <a:spcAft>
                  <a:spcPts val="0"/>
                </a:spcAft>
                <a:buNone/>
              </a:pPr>
              <a:endParaRPr>
                <a:solidFill>
                  <a:srgbClr val="1155CC"/>
                </a:solidFill>
              </a:endParaRPr>
            </a:p>
          </p:txBody>
        </p:sp>
      </p:grpSp>
      <p:sp>
        <p:nvSpPr>
          <p:cNvPr id="123" name="Google Shape;123;p22"/>
          <p:cNvSpPr txBox="1"/>
          <p:nvPr/>
        </p:nvSpPr>
        <p:spPr>
          <a:xfrm>
            <a:off x="620200" y="4391600"/>
            <a:ext cx="3541800" cy="3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1155CC"/>
                </a:solidFill>
              </a:rPr>
              <a:t>Assume taxonomically related sequences have similar k-mer frequencies</a:t>
            </a:r>
            <a:endParaRPr>
              <a:solidFill>
                <a:srgbClr val="1155CC"/>
              </a:solidFill>
            </a:endParaRPr>
          </a:p>
        </p:txBody>
      </p:sp>
      <p:sp>
        <p:nvSpPr>
          <p:cNvPr id="124" name="Google Shape;124;p22"/>
          <p:cNvSpPr txBox="1"/>
          <p:nvPr/>
        </p:nvSpPr>
        <p:spPr>
          <a:xfrm>
            <a:off x="4357350" y="4391600"/>
            <a:ext cx="2124000" cy="3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674EA7"/>
                </a:solidFill>
              </a:rPr>
              <a:t>Assume taxonomically related sequences are similar</a:t>
            </a:r>
            <a:endParaRPr>
              <a:solidFill>
                <a:srgbClr val="674EA7"/>
              </a:solidFill>
            </a:endParaRPr>
          </a:p>
        </p:txBody>
      </p:sp>
      <p:sp>
        <p:nvSpPr>
          <p:cNvPr id="125" name="Google Shape;125;p22"/>
          <p:cNvSpPr txBox="1"/>
          <p:nvPr/>
        </p:nvSpPr>
        <p:spPr>
          <a:xfrm>
            <a:off x="6600500" y="4391600"/>
            <a:ext cx="1760100" cy="3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E69138"/>
                </a:solidFill>
              </a:rPr>
              <a:t>Simulate evolution</a:t>
            </a:r>
            <a:endParaRPr>
              <a:solidFill>
                <a:srgbClr val="E69138"/>
              </a:solidFill>
            </a:endParaRPr>
          </a:p>
        </p:txBody>
      </p:sp>
      <p:cxnSp>
        <p:nvCxnSpPr>
          <p:cNvPr id="126" name="Google Shape;126;p22"/>
          <p:cNvCxnSpPr/>
          <p:nvPr/>
        </p:nvCxnSpPr>
        <p:spPr>
          <a:xfrm>
            <a:off x="560650" y="4313300"/>
            <a:ext cx="3660900" cy="0"/>
          </a:xfrm>
          <a:prstGeom prst="straightConnector1">
            <a:avLst/>
          </a:prstGeom>
          <a:noFill/>
          <a:ln w="19050" cap="flat" cmpd="sng">
            <a:solidFill>
              <a:srgbClr val="1155CC"/>
            </a:solidFill>
            <a:prstDash val="solid"/>
            <a:round/>
            <a:headEnd type="none" w="med" len="med"/>
            <a:tailEnd type="none" w="med" len="med"/>
          </a:ln>
        </p:spPr>
      </p:cxnSp>
      <p:cxnSp>
        <p:nvCxnSpPr>
          <p:cNvPr id="127" name="Google Shape;127;p22"/>
          <p:cNvCxnSpPr/>
          <p:nvPr/>
        </p:nvCxnSpPr>
        <p:spPr>
          <a:xfrm>
            <a:off x="4357350" y="4313300"/>
            <a:ext cx="2124000" cy="0"/>
          </a:xfrm>
          <a:prstGeom prst="straightConnector1">
            <a:avLst/>
          </a:prstGeom>
          <a:noFill/>
          <a:ln w="19050" cap="flat" cmpd="sng">
            <a:solidFill>
              <a:srgbClr val="674EA7"/>
            </a:solidFill>
            <a:prstDash val="solid"/>
            <a:round/>
            <a:headEnd type="none" w="med" len="med"/>
            <a:tailEnd type="none" w="med" len="med"/>
          </a:ln>
        </p:spPr>
      </p:cxnSp>
      <p:cxnSp>
        <p:nvCxnSpPr>
          <p:cNvPr id="128" name="Google Shape;128;p22"/>
          <p:cNvCxnSpPr/>
          <p:nvPr/>
        </p:nvCxnSpPr>
        <p:spPr>
          <a:xfrm>
            <a:off x="6600500" y="4313300"/>
            <a:ext cx="1760100" cy="0"/>
          </a:xfrm>
          <a:prstGeom prst="straightConnector1">
            <a:avLst/>
          </a:prstGeom>
          <a:noFill/>
          <a:ln w="19050" cap="flat" cmpd="sng">
            <a:solidFill>
              <a:srgbClr val="E69138"/>
            </a:solidFill>
            <a:prstDash val="solid"/>
            <a:round/>
            <a:headEnd type="none" w="med" len="med"/>
            <a:tailEnd type="none" w="med" len="med"/>
          </a:ln>
        </p:spPr>
      </p:cxnSp>
    </p:spTree>
  </p:cSld>
  <p:clrMapOvr>
    <a:masterClrMapping/>
  </p:clrMapOvr>
  <mc:AlternateContent xmlns:mc="http://schemas.openxmlformats.org/markup-compatibility/2006" xmlns:p14="http://schemas.microsoft.com/office/powerpoint/2010/main">
    <mc:Choice Requires="p14">
      <p:transition spd="slow" p14:dur="2000" advTm="110934"/>
    </mc:Choice>
    <mc:Fallback xmlns="">
      <p:transition spd="slow" advTm="110934"/>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a:solidFill>
                  <a:srgbClr val="000000"/>
                </a:solidFill>
              </a:rPr>
              <a:t>Input: </a:t>
            </a:r>
            <a:r>
              <a:rPr lang="en" sz="2200">
                <a:solidFill>
                  <a:srgbClr val="A61C00"/>
                </a:solidFill>
              </a:rPr>
              <a:t>Backbone</a:t>
            </a:r>
            <a:r>
              <a:rPr lang="en" sz="2200">
                <a:solidFill>
                  <a:srgbClr val="000000"/>
                </a:solidFill>
              </a:rPr>
              <a:t> alignment and backbone tree on full-length sequences, and a set of </a:t>
            </a:r>
            <a:r>
              <a:rPr lang="en" sz="2200">
                <a:solidFill>
                  <a:srgbClr val="A61C00"/>
                </a:solidFill>
              </a:rPr>
              <a:t>query</a:t>
            </a:r>
            <a:r>
              <a:rPr lang="en" sz="2200">
                <a:solidFill>
                  <a:srgbClr val="000000"/>
                </a:solidFill>
              </a:rPr>
              <a:t> sequences (e.g. reads in a sample from the same gene)</a:t>
            </a:r>
            <a:endParaRPr sz="2200">
              <a:solidFill>
                <a:srgbClr val="000000"/>
              </a:solidFill>
            </a:endParaRPr>
          </a:p>
          <a:p>
            <a:pPr marL="0" lvl="0" indent="0" algn="l" rtl="0">
              <a:spcBef>
                <a:spcPts val="1600"/>
              </a:spcBef>
              <a:spcAft>
                <a:spcPts val="0"/>
              </a:spcAft>
              <a:buNone/>
            </a:pPr>
            <a:r>
              <a:rPr lang="en" sz="2200">
                <a:solidFill>
                  <a:srgbClr val="000000"/>
                </a:solidFill>
              </a:rPr>
              <a:t>Output: Placement of query sequence on backbone tree</a:t>
            </a:r>
            <a:endParaRPr sz="2200">
              <a:solidFill>
                <a:srgbClr val="000000"/>
              </a:solidFill>
            </a:endParaRPr>
          </a:p>
          <a:p>
            <a:pPr marL="0" lvl="0" indent="0" algn="l" rtl="0">
              <a:spcBef>
                <a:spcPts val="1600"/>
              </a:spcBef>
              <a:spcAft>
                <a:spcPts val="1600"/>
              </a:spcAft>
              <a:buNone/>
            </a:pPr>
            <a:r>
              <a:rPr lang="en" sz="2200">
                <a:solidFill>
                  <a:srgbClr val="000000"/>
                </a:solidFill>
              </a:rPr>
              <a:t>Note: </a:t>
            </a:r>
            <a:r>
              <a:rPr lang="en" sz="2200">
                <a:solidFill>
                  <a:srgbClr val="000000"/>
                </a:solidFill>
                <a:highlight>
                  <a:srgbClr val="FFE599"/>
                </a:highlight>
              </a:rPr>
              <a:t>if the backbone tree is a Taxonomy</a:t>
            </a:r>
            <a:r>
              <a:rPr lang="en" sz="2200">
                <a:solidFill>
                  <a:srgbClr val="000000"/>
                </a:solidFill>
              </a:rPr>
              <a:t>, then the placement gives taxonomic information about the query sequences </a:t>
            </a:r>
            <a:endParaRPr sz="2200">
              <a:solidFill>
                <a:srgbClr val="000000"/>
              </a:solidFill>
            </a:endParaRPr>
          </a:p>
        </p:txBody>
      </p:sp>
      <p:sp>
        <p:nvSpPr>
          <p:cNvPr id="135" name="Google Shape;135;p23"/>
          <p:cNvSpPr txBox="1">
            <a:spLocks noGrp="1"/>
          </p:cNvSpPr>
          <p:nvPr>
            <p:ph type="title"/>
          </p:nvPr>
        </p:nvSpPr>
        <p:spPr>
          <a:xfrm>
            <a:off x="311700" y="2157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Phylogenetic placement</a:t>
            </a:r>
            <a:endParaRPr/>
          </a:p>
        </p:txBody>
      </p:sp>
      <p:sp>
        <p:nvSpPr>
          <p:cNvPr id="136" name="Google Shape;136;p23"/>
          <p:cNvSpPr txBox="1"/>
          <p:nvPr/>
        </p:nvSpPr>
        <p:spPr>
          <a:xfrm>
            <a:off x="6793250" y="4767900"/>
            <a:ext cx="2039100" cy="37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666666"/>
                </a:solidFill>
              </a:rPr>
              <a:t>from Tandy Warnow</a:t>
            </a:r>
            <a:endParaRPr>
              <a:solidFill>
                <a:srgbClr val="666666"/>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1448"/>
    </mc:Choice>
    <mc:Fallback xmlns="">
      <p:transition spd="slow" advTm="1448"/>
    </mc:Fallback>
  </mc:AlternateContent>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1693</TotalTime>
  <Words>1572</Words>
  <Application>Microsoft Macintosh PowerPoint</Application>
  <PresentationFormat>On-screen Show (16:9)</PresentationFormat>
  <Paragraphs>169</Paragraphs>
  <Slides>28</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Palatino Linotype</vt:lpstr>
      <vt:lpstr>Arial</vt:lpstr>
      <vt:lpstr>Noto Sans Symbols</vt:lpstr>
      <vt:lpstr>Droid Sans Mono</vt:lpstr>
      <vt:lpstr>Nunito</vt:lpstr>
      <vt:lpstr>Simple Light</vt:lpstr>
      <vt:lpstr>Embracing ambiguity in the taxonomic classification of microbiome sequencing data </vt:lpstr>
      <vt:lpstr>Microbes are everywhere...</vt:lpstr>
      <vt:lpstr>What is in my microbial community sample? </vt:lpstr>
      <vt:lpstr>An overwhelming number of genomes being sequenced annually </vt:lpstr>
      <vt:lpstr>An overwhelming number of genomes being sequenced annually </vt:lpstr>
      <vt:lpstr>PowerPoint Presentation</vt:lpstr>
      <vt:lpstr>PowerPoint Presentation</vt:lpstr>
      <vt:lpstr>Landscape of Taxonomic annotation Approaches</vt:lpstr>
      <vt:lpstr>Phylogenetic placement</vt:lpstr>
      <vt:lpstr>Phylogenetic placement</vt:lpstr>
      <vt:lpstr>Challenges to Taxonomic Assignment</vt:lpstr>
      <vt:lpstr>When does taxonomic annotation work well?</vt:lpstr>
      <vt:lpstr>What if you have too many close relatives in the tree?</vt:lpstr>
      <vt:lpstr>What if I’ve sequenced something novel?</vt:lpstr>
      <vt:lpstr>Can we extract enough information from sequence alignment to achieve accuracy close to phylogenetic methods?</vt:lpstr>
      <vt:lpstr>ATLAS:  Ambiguous Taxonomy eLucidation by Apportionment of Sequences  </vt:lpstr>
      <vt:lpstr>BLAST can have multiple, valid top hits</vt:lpstr>
      <vt:lpstr>ATLAS</vt:lpstr>
      <vt:lpstr>ATLAS</vt:lpstr>
      <vt:lpstr>ATLAS</vt:lpstr>
      <vt:lpstr>The Global Enteric Multicenter Study (GEMS) was created to characterize important pediatric diarrheal pathogens</vt:lpstr>
      <vt:lpstr>Diarrhea in young children from low-income countries leads to large-scale alterations in intestinal microbiota composition</vt:lpstr>
      <vt:lpstr>ATLAS achieves similar results as phylogenetic placement method (TIPP)</vt:lpstr>
      <vt:lpstr>ATLAS captures sub-genera level partitions</vt:lpstr>
      <vt:lpstr>ATLAS captures Clostrial class groups</vt:lpstr>
      <vt:lpstr>Conclusion</vt:lpstr>
      <vt:lpstr>Thank you! </vt:lpstr>
      <vt:lpstr>Results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Embracing ambiguity in the taxonomic classification of microbiome sequencing data </dc:title>
  <cp:lastModifiedBy>Nidhi Rajesh Shah</cp:lastModifiedBy>
  <cp:revision>14</cp:revision>
  <dcterms:modified xsi:type="dcterms:W3CDTF">2019-04-01T03:44:49Z</dcterms:modified>
</cp:coreProperties>
</file>