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0cf19c0a8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0cf19c0a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0cf19c0a8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0cf19c0a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0cf19c0a8_0_1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0cf19c0a8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0cf19c0a8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0cf19c0a8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0cf19c0a8_0_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0cf19c0a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0cf19c0a8_0_2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0cf19c0a8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0cf19c0a8_0_3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0cf19c0a8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0cf19c0a8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0cf19c0a8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0cf19c0a8_0_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0cf19c0a8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0cf19c0a8_0_4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0cf19c0a8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2700838ea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2700838e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0cf19c0a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0cf19c0a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50cf19c0a8_0_4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50cf19c0a8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0cf19c0a8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50cf19c0a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0cf19c0a8_0_5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50cf19c0a8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0cf19c0a8_0_5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50cf19c0a8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0cf19c0a8_0_5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50cf19c0a8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50cf19c0a8_0_5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50cf19c0a8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50cf19c0a8_0_6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50cf19c0a8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0cf19c0a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50cf19c0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0cf19c0a8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50cf19c0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0cf19c0a8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0cf19c0a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0cf19c0a8_0_6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50cf19c0a8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0cf19c0a8_0_6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0cf19c0a8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0cf19c0a8_0_6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50cf19c0a8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4669836586_0_2:notes"/>
          <p:cNvSpPr txBox="1"/>
          <p:nvPr>
            <p:ph idx="1" type="body"/>
          </p:nvPr>
        </p:nvSpPr>
        <p:spPr>
          <a:xfrm>
            <a:off x="685800" y="4400640"/>
            <a:ext cx="5485800" cy="3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4669836586_0_2:notes"/>
          <p:cNvSpPr/>
          <p:nvPr/>
        </p:nvSpPr>
        <p:spPr>
          <a:xfrm>
            <a:off x="3884760" y="8685360"/>
            <a:ext cx="29712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4669836586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0cf19c0a8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0cf19c0a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cf19c0a8_0_100:notes"/>
          <p:cNvSpPr txBox="1"/>
          <p:nvPr>
            <p:ph idx="1" type="body"/>
          </p:nvPr>
        </p:nvSpPr>
        <p:spPr>
          <a:xfrm>
            <a:off x="685800" y="4400640"/>
            <a:ext cx="5485800" cy="3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50cf19c0a8_0_100:notes"/>
          <p:cNvSpPr/>
          <p:nvPr/>
        </p:nvSpPr>
        <p:spPr>
          <a:xfrm>
            <a:off x="3884760" y="8685360"/>
            <a:ext cx="29712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50cf19c0a8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0cf19c0a8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0cf19c0a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0cf19c0a8_0_111:notes"/>
          <p:cNvSpPr txBox="1"/>
          <p:nvPr>
            <p:ph idx="1" type="body"/>
          </p:nvPr>
        </p:nvSpPr>
        <p:spPr>
          <a:xfrm>
            <a:off x="685800" y="4400640"/>
            <a:ext cx="5485800" cy="3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50cf19c0a8_0_111:notes"/>
          <p:cNvSpPr/>
          <p:nvPr/>
        </p:nvSpPr>
        <p:spPr>
          <a:xfrm>
            <a:off x="3884760" y="8685360"/>
            <a:ext cx="29712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50cf19c0a8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0cf19c0a8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0cf19c0a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0cf19c0a8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0cf19c0a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3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4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6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" name="Google Shape;10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8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6477120"/>
            <a:ext cx="9143280" cy="380160"/>
          </a:xfrm>
          <a:prstGeom prst="rect">
            <a:avLst/>
          </a:prstGeom>
          <a:solidFill>
            <a:srgbClr val="537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470000" y="6032520"/>
            <a:ext cx="1414080" cy="35064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rive.google.com/file/d/1KRvkTBac48xR5dBXNJ3vAxDE003RgYnx/view?usp=sharing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32.png"/><Relationship Id="rId5" Type="http://schemas.openxmlformats.org/officeDocument/2006/relationships/hyperlink" Target="https://drive.google.com/file/d/1ykmpVuIjy51EwEt0oDKpGGEFXal8-eVs/view?usp=sharing" TargetMode="External"/><Relationship Id="rId6" Type="http://schemas.openxmlformats.org/officeDocument/2006/relationships/hyperlink" Target="https://drive.google.com/open?id=14nLZIitIV8itxPLPLShEaAflMtEbZ14V" TargetMode="External"/><Relationship Id="rId7" Type="http://schemas.openxmlformats.org/officeDocument/2006/relationships/image" Target="../media/image34.png"/><Relationship Id="rId8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rive.google.com/open?id=14nLZIitIV8itxPLPLShEaAflMtEbZ14V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/>
          <p:nvPr/>
        </p:nvSpPr>
        <p:spPr>
          <a:xfrm>
            <a:off x="609480" y="2095560"/>
            <a:ext cx="8305200" cy="26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537EBA"/>
                </a:solidFill>
              </a:rPr>
              <a:t>Deep neural networks for spike sorting:</a:t>
            </a:r>
            <a:br>
              <a:rPr lang="en-US" sz="2600">
                <a:solidFill>
                  <a:srgbClr val="537EBA"/>
                </a:solidFill>
              </a:rPr>
            </a:br>
            <a:r>
              <a:rPr lang="en-US" sz="2600">
                <a:solidFill>
                  <a:srgbClr val="537EBA"/>
                </a:solidFill>
              </a:rPr>
              <a:t>exploring options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8F8F8F"/>
                </a:solidFill>
              </a:rPr>
              <a:t>Jeremy Magland</a:t>
            </a:r>
            <a:r>
              <a:rPr b="1" lang="en-US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>
                <a:solidFill>
                  <a:srgbClr val="8F8F8F"/>
                </a:solidFill>
              </a:rPr>
              <a:t>-- with</a:t>
            </a:r>
            <a:r>
              <a:rPr b="1" lang="en-US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rPr>
              <a:t> Joakim Anden</a:t>
            </a:r>
            <a:r>
              <a:rPr b="1" lang="en-US">
                <a:solidFill>
                  <a:srgbClr val="8F8F8F"/>
                </a:solidFill>
              </a:rPr>
              <a:t> and</a:t>
            </a:r>
            <a:r>
              <a:rPr b="1" lang="en-US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rPr>
              <a:t> Eftychios Pnevmatikakis</a:t>
            </a:r>
            <a:endParaRPr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F8F8F"/>
                </a:solidFill>
              </a:rPr>
              <a:t>29</a:t>
            </a:r>
            <a:r>
              <a:rPr b="0" lang="en-US" sz="1400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8F8F8F"/>
                </a:solidFill>
              </a:rPr>
              <a:t>March</a:t>
            </a:r>
            <a:r>
              <a:rPr b="0" lang="en-US" sz="1400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en-US">
                <a:solidFill>
                  <a:srgbClr val="8F8F8F"/>
                </a:solidFill>
              </a:rPr>
              <a:t>9</a:t>
            </a:r>
            <a:endParaRPr b="0" sz="1400" strike="noStrike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F8F8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F8F8F"/>
                </a:solidFill>
              </a:rPr>
              <a:t>Center for Computational Mathematics</a:t>
            </a:r>
            <a:endParaRPr>
              <a:solidFill>
                <a:srgbClr val="8F8F8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F8F8F"/>
                </a:solidFill>
              </a:rPr>
              <a:t>Flatiron Institute, Simons Foundation</a:t>
            </a:r>
            <a:endParaRPr>
              <a:solidFill>
                <a:srgbClr val="8F8F8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F8F8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F8F8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F8F8F"/>
                </a:solidFill>
              </a:rPr>
              <a:t>Spike sorting collaborators: James Jun, Alex Barnett</a:t>
            </a:r>
            <a:endParaRPr>
              <a:solidFill>
                <a:srgbClr val="8F8F8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F8F8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F8F8F"/>
              </a:solidFill>
            </a:endParaRPr>
          </a:p>
        </p:txBody>
      </p:sp>
      <p:pic>
        <p:nvPicPr>
          <p:cNvPr id="110" name="Google Shape;1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0000" y="286920"/>
            <a:ext cx="1414080" cy="35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7"/>
          <p:cNvSpPr/>
          <p:nvPr/>
        </p:nvSpPr>
        <p:spPr>
          <a:xfrm>
            <a:off x="0" y="6477120"/>
            <a:ext cx="9143280" cy="380160"/>
          </a:xfrm>
          <a:prstGeom prst="rect">
            <a:avLst/>
          </a:prstGeom>
          <a:solidFill>
            <a:srgbClr val="537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Spike sorting challenges</a:t>
            </a:r>
            <a:endParaRPr/>
          </a:p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457200" y="1375920"/>
            <a:ext cx="8229300" cy="39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</a:rPr>
              <a:t>Presence of noise (or background signal)</a:t>
            </a:r>
            <a:endParaRPr sz="2600">
              <a:solidFill>
                <a:srgbClr val="595959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</a:rPr>
              <a:t>Unknown event times (detection)</a:t>
            </a:r>
            <a:endParaRPr sz="2600">
              <a:solidFill>
                <a:srgbClr val="595959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</a:rPr>
              <a:t>More than one unit (clustering)</a:t>
            </a:r>
            <a:endParaRPr sz="2600">
              <a:solidFill>
                <a:srgbClr val="595959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</a:rPr>
              <a:t>Spike waveforms reside in a high-dimensional space</a:t>
            </a:r>
            <a:endParaRPr sz="2600">
              <a:solidFill>
                <a:srgbClr val="595959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</a:rPr>
              <a:t>Non-Gaussian clusters (waveform variation)</a:t>
            </a:r>
            <a:endParaRPr sz="2600">
              <a:solidFill>
                <a:srgbClr val="595959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</a:rPr>
              <a:t>Drift</a:t>
            </a:r>
            <a:endParaRPr sz="2600">
              <a:solidFill>
                <a:srgbClr val="595959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</a:rPr>
              <a:t>Bursting</a:t>
            </a:r>
            <a:endParaRPr sz="2600">
              <a:solidFill>
                <a:srgbClr val="595959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</a:rPr>
              <a:t>Overlapping events</a:t>
            </a:r>
            <a:endParaRPr sz="2600">
              <a:solidFill>
                <a:srgbClr val="595959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Char char="●"/>
            </a:pPr>
            <a:r>
              <a:rPr lang="en-US" sz="2600">
                <a:solidFill>
                  <a:srgbClr val="595959"/>
                </a:solidFill>
              </a:rPr>
              <a:t>Large electrode arrays (many channels)</a:t>
            </a:r>
            <a:endParaRPr sz="2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pure detection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(Case of a single unit)</a:t>
            </a:r>
            <a:endParaRPr sz="3600"/>
          </a:p>
        </p:txBody>
      </p:sp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75600"/>
            <a:ext cx="7488925" cy="37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7"/>
          <p:cNvSpPr/>
          <p:nvPr/>
        </p:nvSpPr>
        <p:spPr>
          <a:xfrm>
            <a:off x="70900" y="3144200"/>
            <a:ext cx="7543500" cy="11889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7"/>
          <p:cNvSpPr/>
          <p:nvPr/>
        </p:nvSpPr>
        <p:spPr>
          <a:xfrm>
            <a:off x="70900" y="1925000"/>
            <a:ext cx="7543500" cy="11889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7"/>
          <p:cNvSpPr/>
          <p:nvPr/>
        </p:nvSpPr>
        <p:spPr>
          <a:xfrm>
            <a:off x="70900" y="4363400"/>
            <a:ext cx="7543500" cy="11889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7"/>
          <p:cNvSpPr txBox="1"/>
          <p:nvPr/>
        </p:nvSpPr>
        <p:spPr>
          <a:xfrm>
            <a:off x="7665525" y="1925000"/>
            <a:ext cx="22767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noise</a:t>
            </a:r>
            <a:endParaRPr/>
          </a:p>
        </p:txBody>
      </p:sp>
      <p:sp>
        <p:nvSpPr>
          <p:cNvPr id="205" name="Google Shape;205;p37"/>
          <p:cNvSpPr txBox="1"/>
          <p:nvPr/>
        </p:nvSpPr>
        <p:spPr>
          <a:xfrm>
            <a:off x="7665525" y="3144200"/>
            <a:ext cx="22767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Somewhat noisy</a:t>
            </a:r>
            <a:endParaRPr/>
          </a:p>
        </p:txBody>
      </p:sp>
      <p:sp>
        <p:nvSpPr>
          <p:cNvPr id="206" name="Google Shape;206;p37"/>
          <p:cNvSpPr txBox="1"/>
          <p:nvPr/>
        </p:nvSpPr>
        <p:spPr>
          <a:xfrm>
            <a:off x="7665525" y="4363400"/>
            <a:ext cx="22767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Very noisy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pure clustering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(Case where event times are known)</a:t>
            </a:r>
            <a:endParaRPr sz="3600"/>
          </a:p>
        </p:txBody>
      </p:sp>
      <p:pic>
        <p:nvPicPr>
          <p:cNvPr id="212" name="Google Shape;2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800"/>
            <a:ext cx="8839199" cy="14627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38"/>
          <p:cNvGrpSpPr/>
          <p:nvPr/>
        </p:nvGrpSpPr>
        <p:grpSpPr>
          <a:xfrm>
            <a:off x="670475" y="3163549"/>
            <a:ext cx="5202337" cy="2671551"/>
            <a:chOff x="1661075" y="3315949"/>
            <a:chExt cx="5202337" cy="2671551"/>
          </a:xfrm>
        </p:grpSpPr>
        <p:pic>
          <p:nvPicPr>
            <p:cNvPr id="214" name="Google Shape;214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61075" y="3315949"/>
              <a:ext cx="5189051" cy="2660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5" name="Google Shape;215;p38"/>
            <p:cNvCxnSpPr/>
            <p:nvPr/>
          </p:nvCxnSpPr>
          <p:spPr>
            <a:xfrm>
              <a:off x="2056225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38"/>
            <p:cNvCxnSpPr/>
            <p:nvPr/>
          </p:nvCxnSpPr>
          <p:spPr>
            <a:xfrm>
              <a:off x="2437225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38"/>
            <p:cNvCxnSpPr/>
            <p:nvPr/>
          </p:nvCxnSpPr>
          <p:spPr>
            <a:xfrm>
              <a:off x="2837921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38"/>
            <p:cNvCxnSpPr/>
            <p:nvPr/>
          </p:nvCxnSpPr>
          <p:spPr>
            <a:xfrm>
              <a:off x="3243912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38"/>
            <p:cNvCxnSpPr/>
            <p:nvPr/>
          </p:nvCxnSpPr>
          <p:spPr>
            <a:xfrm>
              <a:off x="3624912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38"/>
            <p:cNvCxnSpPr/>
            <p:nvPr/>
          </p:nvCxnSpPr>
          <p:spPr>
            <a:xfrm>
              <a:off x="4025608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38"/>
            <p:cNvCxnSpPr/>
            <p:nvPr/>
          </p:nvCxnSpPr>
          <p:spPr>
            <a:xfrm>
              <a:off x="4461755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38"/>
            <p:cNvCxnSpPr/>
            <p:nvPr/>
          </p:nvCxnSpPr>
          <p:spPr>
            <a:xfrm>
              <a:off x="4842755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p38"/>
            <p:cNvCxnSpPr/>
            <p:nvPr/>
          </p:nvCxnSpPr>
          <p:spPr>
            <a:xfrm>
              <a:off x="5243451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38"/>
            <p:cNvCxnSpPr/>
            <p:nvPr/>
          </p:nvCxnSpPr>
          <p:spPr>
            <a:xfrm>
              <a:off x="5649442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38"/>
            <p:cNvCxnSpPr/>
            <p:nvPr/>
          </p:nvCxnSpPr>
          <p:spPr>
            <a:xfrm>
              <a:off x="6030442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Google Shape;226;p38"/>
            <p:cNvCxnSpPr/>
            <p:nvPr/>
          </p:nvCxnSpPr>
          <p:spPr>
            <a:xfrm>
              <a:off x="6431138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" name="Google Shape;227;p38"/>
            <p:cNvCxnSpPr/>
            <p:nvPr/>
          </p:nvCxnSpPr>
          <p:spPr>
            <a:xfrm>
              <a:off x="6839712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" name="Google Shape;228;p38"/>
            <p:cNvCxnSpPr/>
            <p:nvPr/>
          </p:nvCxnSpPr>
          <p:spPr>
            <a:xfrm>
              <a:off x="1673868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29" name="Google Shape;22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2625" y="3719375"/>
            <a:ext cx="2868975" cy="23809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 txBox="1"/>
          <p:nvPr/>
        </p:nvSpPr>
        <p:spPr>
          <a:xfrm>
            <a:off x="6505250" y="3102175"/>
            <a:ext cx="23034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 extraction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Clustering in low-dim feature space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Clustering via ISO-SPLIT</a:t>
            </a:r>
            <a:endParaRPr sz="3600"/>
          </a:p>
        </p:txBody>
      </p:sp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6000"/>
            <a:ext cx="8839199" cy="337556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 txBox="1"/>
          <p:nvPr/>
        </p:nvSpPr>
        <p:spPr>
          <a:xfrm>
            <a:off x="217875" y="4726700"/>
            <a:ext cx="8839200" cy="1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ISO-SPLIT is our density-based method for clustering in low dimensions. Will neural nets be able to handle this aspect of the spike sorting?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High-dimensional space</a:t>
            </a:r>
            <a:endParaRPr sz="3600"/>
          </a:p>
        </p:txBody>
      </p:sp>
      <p:sp>
        <p:nvSpPr>
          <p:cNvPr id="243" name="Google Shape;243;p40"/>
          <p:cNvSpPr txBox="1"/>
          <p:nvPr/>
        </p:nvSpPr>
        <p:spPr>
          <a:xfrm>
            <a:off x="217875" y="4193300"/>
            <a:ext cx="8839200" cy="1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Or maybe we can bypass the feature extraction step and directly utilize the full spike waveforms in higher dimensions.</a:t>
            </a:r>
            <a:endParaRPr/>
          </a:p>
        </p:txBody>
      </p:sp>
      <p:grpSp>
        <p:nvGrpSpPr>
          <p:cNvPr id="244" name="Google Shape;244;p40"/>
          <p:cNvGrpSpPr/>
          <p:nvPr/>
        </p:nvGrpSpPr>
        <p:grpSpPr>
          <a:xfrm>
            <a:off x="457200" y="1396524"/>
            <a:ext cx="5202337" cy="2671551"/>
            <a:chOff x="1661075" y="3315949"/>
            <a:chExt cx="5202337" cy="2671551"/>
          </a:xfrm>
        </p:grpSpPr>
        <p:pic>
          <p:nvPicPr>
            <p:cNvPr id="245" name="Google Shape;245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61075" y="3315949"/>
              <a:ext cx="5189051" cy="2660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6" name="Google Shape;246;p40"/>
            <p:cNvCxnSpPr/>
            <p:nvPr/>
          </p:nvCxnSpPr>
          <p:spPr>
            <a:xfrm>
              <a:off x="2056225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40"/>
            <p:cNvCxnSpPr/>
            <p:nvPr/>
          </p:nvCxnSpPr>
          <p:spPr>
            <a:xfrm>
              <a:off x="2437225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40"/>
            <p:cNvCxnSpPr/>
            <p:nvPr/>
          </p:nvCxnSpPr>
          <p:spPr>
            <a:xfrm>
              <a:off x="2837921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40"/>
            <p:cNvCxnSpPr/>
            <p:nvPr/>
          </p:nvCxnSpPr>
          <p:spPr>
            <a:xfrm>
              <a:off x="3243912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40"/>
            <p:cNvCxnSpPr/>
            <p:nvPr/>
          </p:nvCxnSpPr>
          <p:spPr>
            <a:xfrm>
              <a:off x="3624912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40"/>
            <p:cNvCxnSpPr/>
            <p:nvPr/>
          </p:nvCxnSpPr>
          <p:spPr>
            <a:xfrm>
              <a:off x="4025608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40"/>
            <p:cNvCxnSpPr/>
            <p:nvPr/>
          </p:nvCxnSpPr>
          <p:spPr>
            <a:xfrm>
              <a:off x="4461755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40"/>
            <p:cNvCxnSpPr/>
            <p:nvPr/>
          </p:nvCxnSpPr>
          <p:spPr>
            <a:xfrm>
              <a:off x="4842755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40"/>
            <p:cNvCxnSpPr/>
            <p:nvPr/>
          </p:nvCxnSpPr>
          <p:spPr>
            <a:xfrm>
              <a:off x="5243451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40"/>
            <p:cNvCxnSpPr/>
            <p:nvPr/>
          </p:nvCxnSpPr>
          <p:spPr>
            <a:xfrm>
              <a:off x="5649442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40"/>
            <p:cNvCxnSpPr/>
            <p:nvPr/>
          </p:nvCxnSpPr>
          <p:spPr>
            <a:xfrm>
              <a:off x="6030442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40"/>
            <p:cNvCxnSpPr/>
            <p:nvPr/>
          </p:nvCxnSpPr>
          <p:spPr>
            <a:xfrm>
              <a:off x="6431138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40"/>
            <p:cNvCxnSpPr/>
            <p:nvPr/>
          </p:nvCxnSpPr>
          <p:spPr>
            <a:xfrm>
              <a:off x="6839712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40"/>
            <p:cNvCxnSpPr/>
            <p:nvPr/>
          </p:nvCxnSpPr>
          <p:spPr>
            <a:xfrm>
              <a:off x="1673868" y="3332500"/>
              <a:ext cx="23700" cy="26550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0" name="Google Shape;260;p40"/>
          <p:cNvSpPr txBox="1"/>
          <p:nvPr/>
        </p:nvSpPr>
        <p:spPr>
          <a:xfrm>
            <a:off x="5882725" y="1348775"/>
            <a:ext cx="2803800" cy="25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50 timepoints x 8 electrode channels = 400 dimensions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Non-Gaussian cluster distributions</a:t>
            </a:r>
            <a:endParaRPr sz="3600"/>
          </a:p>
        </p:txBody>
      </p:sp>
      <p:sp>
        <p:nvSpPr>
          <p:cNvPr id="266" name="Google Shape;266;p41"/>
          <p:cNvSpPr txBox="1"/>
          <p:nvPr/>
        </p:nvSpPr>
        <p:spPr>
          <a:xfrm>
            <a:off x="4443475" y="1450100"/>
            <a:ext cx="4232400" cy="4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Clusters can have non-Gaussian shap</a:t>
            </a:r>
            <a:r>
              <a:rPr lang="en-US" sz="2800">
                <a:solidFill>
                  <a:srgbClr val="595959"/>
                </a:solidFill>
              </a:rPr>
              <a:t>es</a:t>
            </a:r>
            <a:r>
              <a:rPr lang="en-US" sz="2800">
                <a:solidFill>
                  <a:srgbClr val="595959"/>
                </a:solidFill>
              </a:rPr>
              <a:t> due to variations in spike waveforms and the complex background signal (noise) distribution.</a:t>
            </a:r>
            <a:endParaRPr/>
          </a:p>
        </p:txBody>
      </p:sp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800"/>
            <a:ext cx="4167275" cy="41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Spike waveform drift and bursting</a:t>
            </a:r>
            <a:endParaRPr sz="3600"/>
          </a:p>
        </p:txBody>
      </p:sp>
      <p:sp>
        <p:nvSpPr>
          <p:cNvPr id="273" name="Google Shape;273;p42"/>
          <p:cNvSpPr txBox="1"/>
          <p:nvPr/>
        </p:nvSpPr>
        <p:spPr>
          <a:xfrm>
            <a:off x="503825" y="4081725"/>
            <a:ext cx="78558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Spike amplitude vs. time for a single neuron. Each point is a spike event. Color represents the results of spike sorting. Drift and bursting can cause false splitting of clusters.</a:t>
            </a:r>
            <a:endParaRPr/>
          </a:p>
        </p:txBody>
      </p:sp>
      <p:pic>
        <p:nvPicPr>
          <p:cNvPr id="274" name="Google Shape;2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25" y="1468226"/>
            <a:ext cx="8166950" cy="22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2"/>
          <p:cNvSpPr txBox="1"/>
          <p:nvPr/>
        </p:nvSpPr>
        <p:spPr>
          <a:xfrm>
            <a:off x="427600" y="3751775"/>
            <a:ext cx="81669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(duration ~10 minutes)</a:t>
            </a:r>
            <a:endParaRPr/>
          </a:p>
        </p:txBody>
      </p:sp>
      <p:sp>
        <p:nvSpPr>
          <p:cNvPr id="276" name="Google Shape;276;p42"/>
          <p:cNvSpPr txBox="1"/>
          <p:nvPr/>
        </p:nvSpPr>
        <p:spPr>
          <a:xfrm rot="-5400000">
            <a:off x="-736350" y="2456375"/>
            <a:ext cx="19299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Spike amplitude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Overlapping spikes</a:t>
            </a:r>
            <a:endParaRPr sz="3600"/>
          </a:p>
        </p:txBody>
      </p:sp>
      <p:sp>
        <p:nvSpPr>
          <p:cNvPr id="282" name="Google Shape;282;p43"/>
          <p:cNvSpPr txBox="1"/>
          <p:nvPr/>
        </p:nvSpPr>
        <p:spPr>
          <a:xfrm>
            <a:off x="503825" y="4081725"/>
            <a:ext cx="78558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When spikes overlap in both time and space, waveform shapes may be distorted.</a:t>
            </a:r>
            <a:endParaRPr/>
          </a:p>
        </p:txBody>
      </p:sp>
      <p:pic>
        <p:nvPicPr>
          <p:cNvPr id="283" name="Google Shape;2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800"/>
            <a:ext cx="8839199" cy="233450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3"/>
          <p:cNvSpPr/>
          <p:nvPr/>
        </p:nvSpPr>
        <p:spPr>
          <a:xfrm>
            <a:off x="684750" y="1680775"/>
            <a:ext cx="1234800" cy="1691100"/>
          </a:xfrm>
          <a:prstGeom prst="ellipse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3"/>
          <p:cNvSpPr/>
          <p:nvPr/>
        </p:nvSpPr>
        <p:spPr>
          <a:xfrm>
            <a:off x="6856950" y="1833175"/>
            <a:ext cx="1234800" cy="1691100"/>
          </a:xfrm>
          <a:prstGeom prst="ellipse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Large electrode arrays</a:t>
            </a:r>
            <a:br>
              <a:rPr lang="en-US" sz="3600"/>
            </a:br>
            <a:r>
              <a:rPr lang="en-US" sz="3600"/>
              <a:t>(high channel counts)</a:t>
            </a:r>
            <a:endParaRPr sz="3600"/>
          </a:p>
        </p:txBody>
      </p:sp>
      <p:grpSp>
        <p:nvGrpSpPr>
          <p:cNvPr id="291" name="Google Shape;291;p44"/>
          <p:cNvGrpSpPr/>
          <p:nvPr/>
        </p:nvGrpSpPr>
        <p:grpSpPr>
          <a:xfrm>
            <a:off x="625750" y="1836400"/>
            <a:ext cx="7318200" cy="373500"/>
            <a:chOff x="778150" y="1836400"/>
            <a:chExt cx="7318200" cy="373500"/>
          </a:xfrm>
        </p:grpSpPr>
        <p:sp>
          <p:nvSpPr>
            <p:cNvPr id="292" name="Google Shape;292;p44"/>
            <p:cNvSpPr/>
            <p:nvPr/>
          </p:nvSpPr>
          <p:spPr>
            <a:xfrm>
              <a:off x="7781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12404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17027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21649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26272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30895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35518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40141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44763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49386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54009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58632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3255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7877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72500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77123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44"/>
          <p:cNvGrpSpPr/>
          <p:nvPr/>
        </p:nvGrpSpPr>
        <p:grpSpPr>
          <a:xfrm>
            <a:off x="854350" y="2293600"/>
            <a:ext cx="7318200" cy="373500"/>
            <a:chOff x="778150" y="1836400"/>
            <a:chExt cx="7318200" cy="373500"/>
          </a:xfrm>
        </p:grpSpPr>
        <p:sp>
          <p:nvSpPr>
            <p:cNvPr id="309" name="Google Shape;309;p44"/>
            <p:cNvSpPr/>
            <p:nvPr/>
          </p:nvSpPr>
          <p:spPr>
            <a:xfrm>
              <a:off x="7781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12404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17027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21649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26272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30895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35518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40141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44763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49386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54009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58632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3255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7877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72500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77123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" name="Google Shape;325;p44"/>
          <p:cNvGrpSpPr/>
          <p:nvPr/>
        </p:nvGrpSpPr>
        <p:grpSpPr>
          <a:xfrm>
            <a:off x="625750" y="2750800"/>
            <a:ext cx="7318200" cy="373500"/>
            <a:chOff x="778150" y="1836400"/>
            <a:chExt cx="7318200" cy="373500"/>
          </a:xfrm>
        </p:grpSpPr>
        <p:sp>
          <p:nvSpPr>
            <p:cNvPr id="326" name="Google Shape;326;p44"/>
            <p:cNvSpPr/>
            <p:nvPr/>
          </p:nvSpPr>
          <p:spPr>
            <a:xfrm>
              <a:off x="7781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12404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17027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21649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26272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30895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35518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40141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44763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49386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54009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58632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63255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7877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72500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77123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44"/>
          <p:cNvGrpSpPr/>
          <p:nvPr/>
        </p:nvGrpSpPr>
        <p:grpSpPr>
          <a:xfrm>
            <a:off x="854350" y="3208000"/>
            <a:ext cx="7318200" cy="373500"/>
            <a:chOff x="778150" y="1836400"/>
            <a:chExt cx="7318200" cy="373500"/>
          </a:xfrm>
        </p:grpSpPr>
        <p:sp>
          <p:nvSpPr>
            <p:cNvPr id="343" name="Google Shape;343;p44"/>
            <p:cNvSpPr/>
            <p:nvPr/>
          </p:nvSpPr>
          <p:spPr>
            <a:xfrm>
              <a:off x="7781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12404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17027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21649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26272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30895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35518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40141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44763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49386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54009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58632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63255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67877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72500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77123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Google Shape;359;p44"/>
          <p:cNvGrpSpPr/>
          <p:nvPr/>
        </p:nvGrpSpPr>
        <p:grpSpPr>
          <a:xfrm>
            <a:off x="625750" y="3665200"/>
            <a:ext cx="7318200" cy="373500"/>
            <a:chOff x="778150" y="1836400"/>
            <a:chExt cx="7318200" cy="373500"/>
          </a:xfrm>
        </p:grpSpPr>
        <p:sp>
          <p:nvSpPr>
            <p:cNvPr id="360" name="Google Shape;360;p44"/>
            <p:cNvSpPr/>
            <p:nvPr/>
          </p:nvSpPr>
          <p:spPr>
            <a:xfrm>
              <a:off x="7781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12404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17027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21649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26272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30895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35518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40141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44763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49386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54009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58632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63255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7877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2500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7123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44"/>
          <p:cNvGrpSpPr/>
          <p:nvPr/>
        </p:nvGrpSpPr>
        <p:grpSpPr>
          <a:xfrm>
            <a:off x="854350" y="4122400"/>
            <a:ext cx="7318200" cy="373500"/>
            <a:chOff x="778150" y="1836400"/>
            <a:chExt cx="7318200" cy="373500"/>
          </a:xfrm>
        </p:grpSpPr>
        <p:sp>
          <p:nvSpPr>
            <p:cNvPr id="377" name="Google Shape;377;p44"/>
            <p:cNvSpPr/>
            <p:nvPr/>
          </p:nvSpPr>
          <p:spPr>
            <a:xfrm>
              <a:off x="7781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12404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17027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21649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26272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30895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35518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40141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44763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49386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54009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58632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63255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7877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72500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77123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44"/>
          <p:cNvGrpSpPr/>
          <p:nvPr/>
        </p:nvGrpSpPr>
        <p:grpSpPr>
          <a:xfrm>
            <a:off x="625750" y="4579600"/>
            <a:ext cx="7318200" cy="373500"/>
            <a:chOff x="778150" y="1836400"/>
            <a:chExt cx="7318200" cy="373500"/>
          </a:xfrm>
        </p:grpSpPr>
        <p:sp>
          <p:nvSpPr>
            <p:cNvPr id="394" name="Google Shape;394;p44"/>
            <p:cNvSpPr/>
            <p:nvPr/>
          </p:nvSpPr>
          <p:spPr>
            <a:xfrm>
              <a:off x="7781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12404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17027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21649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26272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30895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35518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40141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44763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9386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54009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58632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3255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7877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72500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77123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854350" y="5036800"/>
            <a:ext cx="7318200" cy="373500"/>
            <a:chOff x="778150" y="1836400"/>
            <a:chExt cx="7318200" cy="373500"/>
          </a:xfrm>
        </p:grpSpPr>
        <p:sp>
          <p:nvSpPr>
            <p:cNvPr id="411" name="Google Shape;411;p44"/>
            <p:cNvSpPr/>
            <p:nvPr/>
          </p:nvSpPr>
          <p:spPr>
            <a:xfrm>
              <a:off x="7781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12404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17027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21649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26272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30895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35518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40141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44763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49386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54009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586323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632551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678779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725007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7712350" y="1836400"/>
              <a:ext cx="384000" cy="373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5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Speech blind source separation</a:t>
            </a:r>
            <a:endParaRPr/>
          </a:p>
        </p:txBody>
      </p:sp>
      <p:sp>
        <p:nvSpPr>
          <p:cNvPr id="432" name="Google Shape;432;p45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595959"/>
                </a:solidFill>
              </a:rPr>
              <a:t>Next I will describe the problem of speech separation (audio signals) and the similarities / differences between it and spike sorting.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Deep neural networks for spike sorting?</a:t>
            </a:r>
            <a:endParaRPr sz="3800"/>
          </a:p>
        </p:txBody>
      </p:sp>
      <p:sp>
        <p:nvSpPr>
          <p:cNvPr id="117" name="Google Shape;117;p28"/>
          <p:cNvSpPr txBox="1"/>
          <p:nvPr/>
        </p:nvSpPr>
        <p:spPr>
          <a:xfrm>
            <a:off x="457200" y="1517025"/>
            <a:ext cx="8083200" cy="4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Overview of this presentation</a:t>
            </a:r>
            <a:br>
              <a:rPr lang="en-US" sz="2500"/>
            </a:br>
            <a:endParaRPr sz="2500"/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Brief overview of the spike sorting problem and its challenges</a:t>
            </a:r>
            <a:br>
              <a:rPr lang="en-US" sz="2500"/>
            </a:br>
            <a:endParaRPr sz="2500"/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Describe speech separation problem, clustering via deep embedding, and its relationship to spike sorting</a:t>
            </a:r>
            <a:br>
              <a:rPr lang="en-US" sz="2500"/>
            </a:br>
            <a:endParaRPr sz="2500"/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Next steps -- discuss possible ways forward</a:t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6"/>
          <p:cNvSpPr txBox="1"/>
          <p:nvPr>
            <p:ph type="title"/>
          </p:nvPr>
        </p:nvSpPr>
        <p:spPr>
          <a:xfrm>
            <a:off x="457200" y="-312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Speech separation</a:t>
            </a:r>
            <a:endParaRPr/>
          </a:p>
        </p:txBody>
      </p:sp>
      <p:sp>
        <p:nvSpPr>
          <p:cNvPr id="438" name="Google Shape;438;p46"/>
          <p:cNvSpPr txBox="1"/>
          <p:nvPr/>
        </p:nvSpPr>
        <p:spPr>
          <a:xfrm>
            <a:off x="1160050" y="3092525"/>
            <a:ext cx="19233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Speaker 2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39" name="Google Shape;439;p4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75" y="1684563"/>
            <a:ext cx="591276" cy="54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6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75" y="3374581"/>
            <a:ext cx="591276" cy="54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6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75" y="5078712"/>
            <a:ext cx="591276" cy="54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8400" y="1139225"/>
            <a:ext cx="6526001" cy="1571356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3" name="Google Shape;44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8400" y="4589315"/>
            <a:ext cx="6526001" cy="1518785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4" name="Google Shape;444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38400" y="2885203"/>
            <a:ext cx="6526001" cy="1518784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5" name="Google Shape;445;p46"/>
          <p:cNvSpPr txBox="1"/>
          <p:nvPr/>
        </p:nvSpPr>
        <p:spPr>
          <a:xfrm>
            <a:off x="1310250" y="1294349"/>
            <a:ext cx="1494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Speaker 1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46" name="Google Shape;446;p46"/>
          <p:cNvSpPr txBox="1"/>
          <p:nvPr/>
        </p:nvSpPr>
        <p:spPr>
          <a:xfrm>
            <a:off x="1310250" y="3052468"/>
            <a:ext cx="1494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Speaker 2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47" name="Google Shape;447;p46"/>
          <p:cNvSpPr txBox="1"/>
          <p:nvPr/>
        </p:nvSpPr>
        <p:spPr>
          <a:xfrm>
            <a:off x="1310250" y="4734388"/>
            <a:ext cx="26568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Speakers 1&amp;2 mixed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48" name="Google Shape;448;p46"/>
          <p:cNvSpPr txBox="1"/>
          <p:nvPr/>
        </p:nvSpPr>
        <p:spPr>
          <a:xfrm>
            <a:off x="3029575" y="6108100"/>
            <a:ext cx="3000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Time (duration ~4 seconds)</a:t>
            </a:r>
            <a:endParaRPr/>
          </a:p>
        </p:txBody>
      </p:sp>
      <p:sp>
        <p:nvSpPr>
          <p:cNvPr id="449" name="Google Shape;449;p46"/>
          <p:cNvSpPr txBox="1"/>
          <p:nvPr/>
        </p:nvSpPr>
        <p:spPr>
          <a:xfrm rot="-5400000">
            <a:off x="6534775" y="5117500"/>
            <a:ext cx="3000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Frequency</a:t>
            </a:r>
            <a:endParaRPr/>
          </a:p>
        </p:txBody>
      </p:sp>
      <p:sp>
        <p:nvSpPr>
          <p:cNvPr id="450" name="Google Shape;450;p46"/>
          <p:cNvSpPr txBox="1"/>
          <p:nvPr/>
        </p:nvSpPr>
        <p:spPr>
          <a:xfrm rot="-5400000">
            <a:off x="6534775" y="3441100"/>
            <a:ext cx="3000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Frequency</a:t>
            </a:r>
            <a:endParaRPr/>
          </a:p>
        </p:txBody>
      </p:sp>
      <p:sp>
        <p:nvSpPr>
          <p:cNvPr id="451" name="Google Shape;451;p46"/>
          <p:cNvSpPr txBox="1"/>
          <p:nvPr/>
        </p:nvSpPr>
        <p:spPr>
          <a:xfrm rot="-5400000">
            <a:off x="6534775" y="1764700"/>
            <a:ext cx="3000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Frequency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7"/>
          <p:cNvSpPr txBox="1"/>
          <p:nvPr>
            <p:ph type="title"/>
          </p:nvPr>
        </p:nvSpPr>
        <p:spPr>
          <a:xfrm>
            <a:off x="457200" y="-312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Speech separation</a:t>
            </a:r>
            <a:endParaRPr/>
          </a:p>
        </p:txBody>
      </p:sp>
      <p:pic>
        <p:nvPicPr>
          <p:cNvPr id="457" name="Google Shape;457;p4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75" y="1649712"/>
            <a:ext cx="591276" cy="54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8400" y="1160315"/>
            <a:ext cx="6526001" cy="1518785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9" name="Google Shape;459;p47"/>
          <p:cNvSpPr txBox="1"/>
          <p:nvPr/>
        </p:nvSpPr>
        <p:spPr>
          <a:xfrm>
            <a:off x="1310250" y="1305388"/>
            <a:ext cx="26568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Speakers 1&amp;2 mixed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60" name="Google Shape;460;p47"/>
          <p:cNvSpPr txBox="1"/>
          <p:nvPr>
            <p:ph idx="1" type="body"/>
          </p:nvPr>
        </p:nvSpPr>
        <p:spPr>
          <a:xfrm>
            <a:off x="457200" y="2823722"/>
            <a:ext cx="8229300" cy="17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</a:rPr>
              <a:t>Procedure</a:t>
            </a:r>
            <a:endParaRPr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rabicPeriod"/>
            </a:pPr>
            <a:r>
              <a:rPr lang="en-US" sz="2400">
                <a:solidFill>
                  <a:srgbClr val="595959"/>
                </a:solidFill>
              </a:rPr>
              <a:t>Classify the time-frequency bins in the spectrogram of the mixture as belonging to one or the other speakers (Clustering)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rabicPeriod"/>
            </a:pPr>
            <a:r>
              <a:rPr lang="en-US" sz="2400">
                <a:solidFill>
                  <a:srgbClr val="595959"/>
                </a:solidFill>
              </a:rPr>
              <a:t>Apply masks to the spectrogram</a:t>
            </a:r>
            <a:endParaRPr sz="2400">
              <a:solidFill>
                <a:srgbClr val="595959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rabicPeriod"/>
            </a:pPr>
            <a:r>
              <a:rPr lang="en-US" sz="2400">
                <a:solidFill>
                  <a:srgbClr val="595959"/>
                </a:solidFill>
              </a:rPr>
              <a:t>Reconstruct the unmixed signals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8"/>
          <p:cNvSpPr txBox="1"/>
          <p:nvPr/>
        </p:nvSpPr>
        <p:spPr>
          <a:xfrm>
            <a:off x="0" y="5685025"/>
            <a:ext cx="7107000" cy="15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Hershey, John R., et al. "Deep clustering: Discriminative embeddings for segmentation and separation." 2016 IEEE International Conference on Acoustics, Speech and Signal Processing (ICASSP).</a:t>
            </a:r>
            <a:endParaRPr/>
          </a:p>
        </p:txBody>
      </p:sp>
      <p:grpSp>
        <p:nvGrpSpPr>
          <p:cNvPr id="466" name="Google Shape;466;p48"/>
          <p:cNvGrpSpPr/>
          <p:nvPr/>
        </p:nvGrpSpPr>
        <p:grpSpPr>
          <a:xfrm>
            <a:off x="380998" y="960580"/>
            <a:ext cx="8303252" cy="4672035"/>
            <a:chOff x="152400" y="838200"/>
            <a:chExt cx="8789300" cy="5589227"/>
          </a:xfrm>
        </p:grpSpPr>
        <p:pic>
          <p:nvPicPr>
            <p:cNvPr id="467" name="Google Shape;467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838200"/>
              <a:ext cx="6102925" cy="5589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48"/>
            <p:cNvSpPr txBox="1"/>
            <p:nvPr/>
          </p:nvSpPr>
          <p:spPr>
            <a:xfrm>
              <a:off x="6184400" y="1021875"/>
              <a:ext cx="27573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Spectrogram</a:t>
              </a:r>
              <a:br>
                <a:rPr lang="en-US"/>
              </a:br>
              <a:r>
                <a:rPr lang="en-US"/>
                <a:t>(mixture of three speakers)</a:t>
              </a:r>
              <a:endParaRPr/>
            </a:p>
          </p:txBody>
        </p:sp>
        <p:sp>
          <p:nvSpPr>
            <p:cNvPr id="469" name="Google Shape;469;p48"/>
            <p:cNvSpPr txBox="1"/>
            <p:nvPr/>
          </p:nvSpPr>
          <p:spPr>
            <a:xfrm>
              <a:off x="6184400" y="2698275"/>
              <a:ext cx="27573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Ideal binary masks</a:t>
              </a:r>
              <a:endParaRPr/>
            </a:p>
          </p:txBody>
        </p:sp>
        <p:sp>
          <p:nvSpPr>
            <p:cNvPr id="470" name="Google Shape;470;p48"/>
            <p:cNvSpPr txBox="1"/>
            <p:nvPr/>
          </p:nvSpPr>
          <p:spPr>
            <a:xfrm>
              <a:off x="6184400" y="4374675"/>
              <a:ext cx="27573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Output binary masks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(network trained on 2-speaker mixtures)</a:t>
              </a:r>
              <a:endParaRPr/>
            </a:p>
          </p:txBody>
        </p:sp>
      </p:grpSp>
      <p:sp>
        <p:nvSpPr>
          <p:cNvPr id="471" name="Google Shape;471;p48"/>
          <p:cNvSpPr txBox="1"/>
          <p:nvPr>
            <p:ph type="title"/>
          </p:nvPr>
        </p:nvSpPr>
        <p:spPr>
          <a:xfrm>
            <a:off x="457200" y="-312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Speech separation via deep clustering</a:t>
            </a: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9"/>
          <p:cNvSpPr txBox="1"/>
          <p:nvPr>
            <p:ph type="title"/>
          </p:nvPr>
        </p:nvSpPr>
        <p:spPr>
          <a:xfrm>
            <a:off x="457200" y="-312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Speech separation via deep clustering</a:t>
            </a:r>
            <a:endParaRPr sz="3600"/>
          </a:p>
        </p:txBody>
      </p:sp>
      <p:sp>
        <p:nvSpPr>
          <p:cNvPr id="477" name="Google Shape;477;p49"/>
          <p:cNvSpPr txBox="1"/>
          <p:nvPr/>
        </p:nvSpPr>
        <p:spPr>
          <a:xfrm>
            <a:off x="601750" y="975950"/>
            <a:ext cx="7667400" cy="5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/>
              <a:t>Training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Obtain audio recordings of mixed speech where ideal spectrogram histogram binning is known (WSJ collection)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Split spectrogram into 100-frame segments (~800 ms, single word)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Neural network: embed each segment in high-dimensional feature space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Optimize separability of the known clusters in the embedding space.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/>
              <a:t>Speech separation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Audio recording of mixed speech with unknown histogram binning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Split spectrogram in 100-frame segments (as above)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Neural network: embed each segment in high-dimensional space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Cluster entire recording (union of all the bins in all the segments) in the embedding space (e.g., k-means) to obtain spectrogram masks.</a:t>
            </a:r>
            <a:endParaRPr sz="1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0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Deep clustering -- training the embedding</a:t>
            </a:r>
            <a:endParaRPr sz="3800"/>
          </a:p>
        </p:txBody>
      </p:sp>
      <p:pic>
        <p:nvPicPr>
          <p:cNvPr id="483" name="Google Shape;483;p50"/>
          <p:cNvPicPr preferRelativeResize="0"/>
          <p:nvPr/>
        </p:nvPicPr>
        <p:blipFill rotWithShape="1">
          <a:blip r:embed="rId3">
            <a:alphaModFix/>
          </a:blip>
          <a:srcRect b="0" l="0" r="47326" t="0"/>
          <a:stretch/>
        </p:blipFill>
        <p:spPr>
          <a:xfrm>
            <a:off x="193950" y="1466125"/>
            <a:ext cx="2790678" cy="4090927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0"/>
          <p:cNvSpPr txBox="1"/>
          <p:nvPr/>
        </p:nvSpPr>
        <p:spPr>
          <a:xfrm>
            <a:off x="3035050" y="1670850"/>
            <a:ext cx="39048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Spectrogram</a:t>
            </a:r>
            <a:br>
              <a:rPr lang="en-US"/>
            </a:br>
            <a:r>
              <a:rPr lang="en-US"/>
              <a:t>(mixture of two speakers)</a:t>
            </a:r>
            <a:endParaRPr/>
          </a:p>
        </p:txBody>
      </p:sp>
      <p:sp>
        <p:nvSpPr>
          <p:cNvPr id="485" name="Google Shape;485;p50"/>
          <p:cNvSpPr txBox="1"/>
          <p:nvPr/>
        </p:nvSpPr>
        <p:spPr>
          <a:xfrm>
            <a:off x="3035050" y="2413800"/>
            <a:ext cx="19026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Mask (first speaker)</a:t>
            </a:r>
            <a:endParaRPr/>
          </a:p>
        </p:txBody>
      </p:sp>
      <p:sp>
        <p:nvSpPr>
          <p:cNvPr id="486" name="Google Shape;486;p50"/>
          <p:cNvSpPr txBox="1"/>
          <p:nvPr/>
        </p:nvSpPr>
        <p:spPr>
          <a:xfrm>
            <a:off x="3035050" y="3156750"/>
            <a:ext cx="31473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1st embedding dimension</a:t>
            </a:r>
            <a:endParaRPr/>
          </a:p>
        </p:txBody>
      </p:sp>
      <p:sp>
        <p:nvSpPr>
          <p:cNvPr id="487" name="Google Shape;487;p50"/>
          <p:cNvSpPr txBox="1"/>
          <p:nvPr/>
        </p:nvSpPr>
        <p:spPr>
          <a:xfrm>
            <a:off x="3035050" y="3899700"/>
            <a:ext cx="31473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2nd embedding dimension</a:t>
            </a:r>
            <a:endParaRPr/>
          </a:p>
        </p:txBody>
      </p:sp>
      <p:sp>
        <p:nvSpPr>
          <p:cNvPr id="488" name="Google Shape;488;p50"/>
          <p:cNvSpPr txBox="1"/>
          <p:nvPr/>
        </p:nvSpPr>
        <p:spPr>
          <a:xfrm>
            <a:off x="3035050" y="4642650"/>
            <a:ext cx="31473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3rd embedding dimension</a:t>
            </a:r>
            <a:endParaRPr/>
          </a:p>
        </p:txBody>
      </p:sp>
      <p:sp>
        <p:nvSpPr>
          <p:cNvPr id="489" name="Google Shape;489;p50"/>
          <p:cNvSpPr/>
          <p:nvPr/>
        </p:nvSpPr>
        <p:spPr>
          <a:xfrm>
            <a:off x="2236425" y="1490100"/>
            <a:ext cx="591300" cy="40257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0"/>
          <p:cNvSpPr txBox="1"/>
          <p:nvPr/>
        </p:nvSpPr>
        <p:spPr>
          <a:xfrm>
            <a:off x="1968250" y="5487652"/>
            <a:ext cx="15594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</a:rPr>
              <a:t>Single </a:t>
            </a:r>
            <a:r>
              <a:rPr b="1" lang="en-US">
                <a:solidFill>
                  <a:srgbClr val="FF9900"/>
                </a:solidFill>
              </a:rPr>
              <a:t>segment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491" name="Google Shape;491;p50"/>
          <p:cNvSpPr/>
          <p:nvPr/>
        </p:nvSpPr>
        <p:spPr>
          <a:xfrm>
            <a:off x="5623350" y="1521225"/>
            <a:ext cx="3063300" cy="123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Spectrogram segment</a:t>
            </a:r>
            <a:br>
              <a:rPr lang="en-US"/>
            </a:br>
            <a:r>
              <a:rPr lang="en-US"/>
              <a:t>100 x M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100 = # time frames per segment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 = # frequences</a:t>
            </a:r>
            <a:endParaRPr/>
          </a:p>
        </p:txBody>
      </p:sp>
      <p:sp>
        <p:nvSpPr>
          <p:cNvPr id="492" name="Google Shape;492;p50"/>
          <p:cNvSpPr/>
          <p:nvPr/>
        </p:nvSpPr>
        <p:spPr>
          <a:xfrm>
            <a:off x="5623350" y="4188225"/>
            <a:ext cx="3063300" cy="123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Spectrogram segment</a:t>
            </a:r>
            <a:br>
              <a:rPr lang="en-US"/>
            </a:br>
            <a:r>
              <a:rPr lang="en-US"/>
              <a:t>100 x M x D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 = dimension of embedding space</a:t>
            </a:r>
            <a:endParaRPr/>
          </a:p>
        </p:txBody>
      </p:sp>
      <p:sp>
        <p:nvSpPr>
          <p:cNvPr id="493" name="Google Shape;493;p50"/>
          <p:cNvSpPr/>
          <p:nvPr/>
        </p:nvSpPr>
        <p:spPr>
          <a:xfrm>
            <a:off x="6760800" y="2966250"/>
            <a:ext cx="788400" cy="1144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0"/>
          <p:cNvSpPr txBox="1"/>
          <p:nvPr/>
        </p:nvSpPr>
        <p:spPr>
          <a:xfrm>
            <a:off x="7338150" y="3056750"/>
            <a:ext cx="10998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Embedding via neural net</a:t>
            </a:r>
            <a:endParaRPr/>
          </a:p>
        </p:txBody>
      </p:sp>
      <p:sp>
        <p:nvSpPr>
          <p:cNvPr id="495" name="Google Shape;495;p50"/>
          <p:cNvSpPr txBox="1"/>
          <p:nvPr/>
        </p:nvSpPr>
        <p:spPr>
          <a:xfrm>
            <a:off x="0" y="5761225"/>
            <a:ext cx="7107000" cy="15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Hershey, John R., et al. "Deep clustering: Discriminative embeddings for segmentation and separation." 2016 IEEE International Conference on Acoustics, Speech and Signal Processing (ICASSP).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Deep clustering -- training the embedding</a:t>
            </a:r>
            <a:endParaRPr sz="3800"/>
          </a:p>
        </p:txBody>
      </p:sp>
      <p:sp>
        <p:nvSpPr>
          <p:cNvPr id="501" name="Google Shape;501;p51"/>
          <p:cNvSpPr/>
          <p:nvPr/>
        </p:nvSpPr>
        <p:spPr>
          <a:xfrm>
            <a:off x="5623350" y="1521225"/>
            <a:ext cx="3063300" cy="123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Spectrogram segment</a:t>
            </a:r>
            <a:br>
              <a:rPr lang="en-US"/>
            </a:br>
            <a:r>
              <a:rPr lang="en-US"/>
              <a:t>100 x M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100 = # time frames per segment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 = # frequences</a:t>
            </a:r>
            <a:endParaRPr/>
          </a:p>
        </p:txBody>
      </p:sp>
      <p:sp>
        <p:nvSpPr>
          <p:cNvPr id="502" name="Google Shape;502;p51"/>
          <p:cNvSpPr/>
          <p:nvPr/>
        </p:nvSpPr>
        <p:spPr>
          <a:xfrm>
            <a:off x="5623350" y="4188225"/>
            <a:ext cx="3063300" cy="123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Spectrogram segment</a:t>
            </a:r>
            <a:br>
              <a:rPr lang="en-US"/>
            </a:br>
            <a:r>
              <a:rPr lang="en-US"/>
              <a:t>100 x M x D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 = dimension of embedding space</a:t>
            </a:r>
            <a:endParaRPr/>
          </a:p>
        </p:txBody>
      </p:sp>
      <p:sp>
        <p:nvSpPr>
          <p:cNvPr id="503" name="Google Shape;503;p51"/>
          <p:cNvSpPr/>
          <p:nvPr/>
        </p:nvSpPr>
        <p:spPr>
          <a:xfrm>
            <a:off x="6760800" y="2966250"/>
            <a:ext cx="788400" cy="1144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1"/>
          <p:cNvSpPr txBox="1"/>
          <p:nvPr/>
        </p:nvSpPr>
        <p:spPr>
          <a:xfrm>
            <a:off x="7338150" y="3056750"/>
            <a:ext cx="10998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Embedding via neural net</a:t>
            </a:r>
            <a:endParaRPr/>
          </a:p>
        </p:txBody>
      </p:sp>
      <p:sp>
        <p:nvSpPr>
          <p:cNvPr id="505" name="Google Shape;505;p51"/>
          <p:cNvSpPr txBox="1"/>
          <p:nvPr/>
        </p:nvSpPr>
        <p:spPr>
          <a:xfrm>
            <a:off x="404625" y="1929000"/>
            <a:ext cx="4035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Embedding optimizes the separability (or clusterability) of all the bins in the D-dimensional embedding space based on the known speaker assignments.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For example: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Minimize distances between points within the same cluster.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Maximize distances between points in different clusters.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2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Deep clustering -- applying the network for speech separation</a:t>
            </a:r>
            <a:endParaRPr sz="3800"/>
          </a:p>
        </p:txBody>
      </p:sp>
      <p:pic>
        <p:nvPicPr>
          <p:cNvPr id="511" name="Google Shape;511;p52"/>
          <p:cNvPicPr preferRelativeResize="0"/>
          <p:nvPr/>
        </p:nvPicPr>
        <p:blipFill rotWithShape="1">
          <a:blip r:embed="rId3">
            <a:alphaModFix/>
          </a:blip>
          <a:srcRect b="0" l="0" r="47326" t="0"/>
          <a:stretch/>
        </p:blipFill>
        <p:spPr>
          <a:xfrm>
            <a:off x="193950" y="1466125"/>
            <a:ext cx="2790678" cy="42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2"/>
          <p:cNvSpPr txBox="1"/>
          <p:nvPr/>
        </p:nvSpPr>
        <p:spPr>
          <a:xfrm>
            <a:off x="3035050" y="1670850"/>
            <a:ext cx="39048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Spectrogram</a:t>
            </a:r>
            <a:br>
              <a:rPr lang="en-US"/>
            </a:br>
            <a:r>
              <a:rPr lang="en-US"/>
              <a:t>(mixture of two speakers)</a:t>
            </a:r>
            <a:endParaRPr/>
          </a:p>
        </p:txBody>
      </p:sp>
      <p:sp>
        <p:nvSpPr>
          <p:cNvPr id="513" name="Google Shape;513;p52"/>
          <p:cNvSpPr txBox="1"/>
          <p:nvPr/>
        </p:nvSpPr>
        <p:spPr>
          <a:xfrm>
            <a:off x="3035050" y="2509050"/>
            <a:ext cx="19026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Mask (first speaker)</a:t>
            </a:r>
            <a:endParaRPr/>
          </a:p>
        </p:txBody>
      </p:sp>
      <p:sp>
        <p:nvSpPr>
          <p:cNvPr id="514" name="Google Shape;514;p52"/>
          <p:cNvSpPr txBox="1"/>
          <p:nvPr/>
        </p:nvSpPr>
        <p:spPr>
          <a:xfrm>
            <a:off x="3035050" y="3271050"/>
            <a:ext cx="31473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1st embedding</a:t>
            </a:r>
            <a:br>
              <a:rPr lang="en-US"/>
            </a:br>
            <a:r>
              <a:rPr lang="en-US"/>
              <a:t>dimension</a:t>
            </a:r>
            <a:endParaRPr/>
          </a:p>
        </p:txBody>
      </p:sp>
      <p:sp>
        <p:nvSpPr>
          <p:cNvPr id="515" name="Google Shape;515;p52"/>
          <p:cNvSpPr txBox="1"/>
          <p:nvPr/>
        </p:nvSpPr>
        <p:spPr>
          <a:xfrm>
            <a:off x="3035050" y="4033050"/>
            <a:ext cx="31473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2nd embedding</a:t>
            </a:r>
            <a:br>
              <a:rPr lang="en-US"/>
            </a:br>
            <a:r>
              <a:rPr lang="en-US"/>
              <a:t>dimension</a:t>
            </a:r>
            <a:endParaRPr/>
          </a:p>
        </p:txBody>
      </p:sp>
      <p:sp>
        <p:nvSpPr>
          <p:cNvPr id="516" name="Google Shape;516;p52"/>
          <p:cNvSpPr txBox="1"/>
          <p:nvPr/>
        </p:nvSpPr>
        <p:spPr>
          <a:xfrm>
            <a:off x="3035050" y="4795050"/>
            <a:ext cx="31473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3rd embedding</a:t>
            </a:r>
            <a:br>
              <a:rPr lang="en-US"/>
            </a:br>
            <a:r>
              <a:rPr lang="en-US"/>
              <a:t>dimension</a:t>
            </a:r>
            <a:endParaRPr/>
          </a:p>
        </p:txBody>
      </p:sp>
      <p:sp>
        <p:nvSpPr>
          <p:cNvPr id="517" name="Google Shape;517;p52"/>
          <p:cNvSpPr txBox="1"/>
          <p:nvPr/>
        </p:nvSpPr>
        <p:spPr>
          <a:xfrm>
            <a:off x="3910750" y="2776275"/>
            <a:ext cx="21963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>
                <a:latin typeface="Courier New"/>
                <a:ea typeface="Courier New"/>
                <a:cs typeface="Courier New"/>
                <a:sym typeface="Courier New"/>
              </a:rPr>
              <a:t>❵</a:t>
            </a:r>
            <a:endParaRPr sz="18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8" name="Google Shape;518;p52"/>
          <p:cNvSpPr txBox="1"/>
          <p:nvPr/>
        </p:nvSpPr>
        <p:spPr>
          <a:xfrm>
            <a:off x="5599025" y="3731850"/>
            <a:ext cx="19506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Cluster all the bins in the histogram in the D-dimensional space to obtain the masks for the speakers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3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 to ephys</a:t>
            </a:r>
            <a:endParaRPr/>
          </a:p>
        </p:txBody>
      </p:sp>
      <p:sp>
        <p:nvSpPr>
          <p:cNvPr id="524" name="Google Shape;524;p53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595959"/>
                </a:solidFill>
              </a:rPr>
              <a:t>Now we’ll go back to electrophysiology and spike sorting and describe the relationship between it and speech separation.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25" y="907275"/>
            <a:ext cx="8735323" cy="2592878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4"/>
          <p:cNvSpPr txBox="1"/>
          <p:nvPr>
            <p:ph type="title"/>
          </p:nvPr>
        </p:nvSpPr>
        <p:spPr>
          <a:xfrm>
            <a:off x="457200" y="-312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Electrophysiology</a:t>
            </a:r>
            <a:endParaRPr/>
          </a:p>
        </p:txBody>
      </p:sp>
      <p:sp>
        <p:nvSpPr>
          <p:cNvPr id="531" name="Google Shape;531;p54"/>
          <p:cNvSpPr txBox="1"/>
          <p:nvPr/>
        </p:nvSpPr>
        <p:spPr>
          <a:xfrm>
            <a:off x="210725" y="1146825"/>
            <a:ext cx="1923300" cy="18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Simulated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32 channels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200 milliseconds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30 KHz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40 units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Firing rates: 5-10 Hz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32" name="Google Shape;53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75" y="3527275"/>
            <a:ext cx="8770675" cy="240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55"/>
          <p:cNvPicPr preferRelativeResize="0"/>
          <p:nvPr/>
        </p:nvPicPr>
        <p:blipFill rotWithShape="1">
          <a:blip r:embed="rId3">
            <a:alphaModFix/>
          </a:blip>
          <a:srcRect b="0" l="0" r="0" t="66269"/>
          <a:stretch/>
        </p:blipFill>
        <p:spPr>
          <a:xfrm>
            <a:off x="175375" y="3459350"/>
            <a:ext cx="8770677" cy="2339026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5"/>
          <p:cNvSpPr txBox="1"/>
          <p:nvPr>
            <p:ph type="title"/>
          </p:nvPr>
        </p:nvSpPr>
        <p:spPr>
          <a:xfrm>
            <a:off x="457200" y="-312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Electrophysiology vs. speech</a:t>
            </a:r>
            <a:endParaRPr/>
          </a:p>
        </p:txBody>
      </p:sp>
      <p:pic>
        <p:nvPicPr>
          <p:cNvPr id="539" name="Google Shape;53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75" y="1083350"/>
            <a:ext cx="8770676" cy="230264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5"/>
          <p:cNvSpPr txBox="1"/>
          <p:nvPr/>
        </p:nvSpPr>
        <p:spPr>
          <a:xfrm>
            <a:off x="210725" y="2577550"/>
            <a:ext cx="1923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32 channels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200 milliseconds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30 KHz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Spike sorting overview</a:t>
            </a:r>
            <a:endParaRPr/>
          </a:p>
        </p:txBody>
      </p:sp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First I will give a brief overview of the spike sorting problem and a description of our efforts for comparing and validating various spike sorting algorithms using a framework called SpikeForest.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6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Ephys vs speech</a:t>
            </a:r>
            <a:endParaRPr/>
          </a:p>
        </p:txBody>
      </p:sp>
      <p:sp>
        <p:nvSpPr>
          <p:cNvPr id="546" name="Google Shape;546;p56"/>
          <p:cNvSpPr txBox="1"/>
          <p:nvPr>
            <p:ph idx="1" type="body"/>
          </p:nvPr>
        </p:nvSpPr>
        <p:spPr>
          <a:xfrm>
            <a:off x="457200" y="1604525"/>
            <a:ext cx="4626600" cy="39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</a:rPr>
              <a:t>The primary difficulty is that in spike sorting the local context around the spike does not help at all in characterizing the spike, aside from the shape of the ~1 millisecond spike itself.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595959"/>
                </a:solidFill>
              </a:rPr>
              <a:t>Therefore the technology cannot directly transfer.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547" name="Google Shape;547;p56"/>
          <p:cNvPicPr preferRelativeResize="0"/>
          <p:nvPr/>
        </p:nvPicPr>
        <p:blipFill rotWithShape="1">
          <a:blip r:embed="rId3">
            <a:alphaModFix/>
          </a:blip>
          <a:srcRect b="0" l="52151" r="29654" t="0"/>
          <a:stretch/>
        </p:blipFill>
        <p:spPr>
          <a:xfrm>
            <a:off x="6057600" y="961200"/>
            <a:ext cx="1608176" cy="23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56"/>
          <p:cNvSpPr/>
          <p:nvPr/>
        </p:nvSpPr>
        <p:spPr>
          <a:xfrm>
            <a:off x="6399750" y="918775"/>
            <a:ext cx="872700" cy="1144800"/>
          </a:xfrm>
          <a:prstGeom prst="ellipse">
            <a:avLst/>
          </a:prstGeom>
          <a:noFill/>
          <a:ln cap="flat" cmpd="sng" w="38100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9" name="Google Shape;549;p56"/>
          <p:cNvPicPr preferRelativeResize="0"/>
          <p:nvPr/>
        </p:nvPicPr>
        <p:blipFill rotWithShape="1">
          <a:blip r:embed="rId4">
            <a:alphaModFix/>
          </a:blip>
          <a:srcRect b="4467" l="52888" r="25700" t="68002"/>
          <a:stretch/>
        </p:blipFill>
        <p:spPr>
          <a:xfrm>
            <a:off x="5922750" y="3579450"/>
            <a:ext cx="1877900" cy="1909026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56"/>
          <p:cNvSpPr/>
          <p:nvPr/>
        </p:nvSpPr>
        <p:spPr>
          <a:xfrm>
            <a:off x="6704550" y="4119175"/>
            <a:ext cx="585900" cy="805800"/>
          </a:xfrm>
          <a:prstGeom prst="ellipse">
            <a:avLst/>
          </a:prstGeom>
          <a:noFill/>
          <a:ln cap="flat" cmpd="sng" w="38100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7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to use long time-scale associations in some way</a:t>
            </a:r>
            <a:endParaRPr/>
          </a:p>
        </p:txBody>
      </p:sp>
      <p:pic>
        <p:nvPicPr>
          <p:cNvPr id="556" name="Google Shape;556;p57"/>
          <p:cNvPicPr preferRelativeResize="0"/>
          <p:nvPr/>
        </p:nvPicPr>
        <p:blipFill rotWithShape="1">
          <a:blip r:embed="rId3">
            <a:alphaModFix/>
          </a:blip>
          <a:srcRect b="0" l="0" r="47709" t="0"/>
          <a:stretch/>
        </p:blipFill>
        <p:spPr>
          <a:xfrm>
            <a:off x="914400" y="2104200"/>
            <a:ext cx="270942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7"/>
          <p:cNvPicPr preferRelativeResize="0"/>
          <p:nvPr/>
        </p:nvPicPr>
        <p:blipFill rotWithShape="1">
          <a:blip r:embed="rId3">
            <a:alphaModFix/>
          </a:blip>
          <a:srcRect b="0" l="54755" r="0" t="0"/>
          <a:stretch/>
        </p:blipFill>
        <p:spPr>
          <a:xfrm>
            <a:off x="5542875" y="2104200"/>
            <a:ext cx="234445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7"/>
          <p:cNvSpPr/>
          <p:nvPr/>
        </p:nvSpPr>
        <p:spPr>
          <a:xfrm>
            <a:off x="975275" y="2144775"/>
            <a:ext cx="6847500" cy="2479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9" name="Google Shape;559;p57"/>
          <p:cNvCxnSpPr/>
          <p:nvPr/>
        </p:nvCxnSpPr>
        <p:spPr>
          <a:xfrm>
            <a:off x="3620950" y="2144775"/>
            <a:ext cx="9000" cy="249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0" name="Google Shape;560;p57"/>
          <p:cNvCxnSpPr/>
          <p:nvPr/>
        </p:nvCxnSpPr>
        <p:spPr>
          <a:xfrm>
            <a:off x="5525950" y="2144775"/>
            <a:ext cx="9000" cy="249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1" name="Google Shape;561;p57"/>
          <p:cNvSpPr txBox="1"/>
          <p:nvPr/>
        </p:nvSpPr>
        <p:spPr>
          <a:xfrm>
            <a:off x="3735075" y="2825975"/>
            <a:ext cx="16596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… </a:t>
            </a:r>
            <a:r>
              <a:rPr lang="en-US" sz="4000"/>
              <a:t>...</a:t>
            </a:r>
            <a:endParaRPr sz="4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8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Possible approach</a:t>
            </a:r>
            <a:endParaRPr/>
          </a:p>
        </p:txBody>
      </p:sp>
      <p:sp>
        <p:nvSpPr>
          <p:cNvPr id="567" name="Google Shape;567;p58"/>
          <p:cNvSpPr/>
          <p:nvPr/>
        </p:nvSpPr>
        <p:spPr>
          <a:xfrm>
            <a:off x="5623350" y="1902225"/>
            <a:ext cx="3063300" cy="123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Timeseries</a:t>
            </a:r>
            <a:r>
              <a:rPr lang="en-US"/>
              <a:t> segment</a:t>
            </a:r>
            <a:br>
              <a:rPr lang="en-US"/>
            </a:br>
            <a:r>
              <a:rPr lang="en-US"/>
              <a:t>M x T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 = # electrode channels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 = # timepoints in segment</a:t>
            </a:r>
            <a:endParaRPr/>
          </a:p>
        </p:txBody>
      </p:sp>
      <p:sp>
        <p:nvSpPr>
          <p:cNvPr id="568" name="Google Shape;568;p58"/>
          <p:cNvSpPr/>
          <p:nvPr/>
        </p:nvSpPr>
        <p:spPr>
          <a:xfrm>
            <a:off x="5623350" y="4569225"/>
            <a:ext cx="3063300" cy="123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Spectrogram segment</a:t>
            </a:r>
            <a:br>
              <a:rPr lang="en-US"/>
            </a:br>
            <a:r>
              <a:rPr lang="en-US"/>
              <a:t>M x T x D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 = dimension of embedding space</a:t>
            </a:r>
            <a:endParaRPr/>
          </a:p>
        </p:txBody>
      </p:sp>
      <p:sp>
        <p:nvSpPr>
          <p:cNvPr id="569" name="Google Shape;569;p58"/>
          <p:cNvSpPr/>
          <p:nvPr/>
        </p:nvSpPr>
        <p:spPr>
          <a:xfrm>
            <a:off x="6920550" y="3337400"/>
            <a:ext cx="468900" cy="1144800"/>
          </a:xfrm>
          <a:prstGeom prst="downArrow">
            <a:avLst>
              <a:gd fmla="val 50000" name="adj1"/>
              <a:gd fmla="val 4206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58"/>
          <p:cNvSpPr txBox="1"/>
          <p:nvPr/>
        </p:nvSpPr>
        <p:spPr>
          <a:xfrm>
            <a:off x="7338150" y="3437750"/>
            <a:ext cx="10998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Embedding via neural net</a:t>
            </a:r>
            <a:endParaRPr/>
          </a:p>
        </p:txBody>
      </p:sp>
      <p:sp>
        <p:nvSpPr>
          <p:cNvPr id="571" name="Google Shape;571;p58"/>
          <p:cNvSpPr/>
          <p:nvPr/>
        </p:nvSpPr>
        <p:spPr>
          <a:xfrm>
            <a:off x="4172900" y="3426225"/>
            <a:ext cx="1759800" cy="80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Incorporate longer time-scale information</a:t>
            </a:r>
            <a:endParaRPr/>
          </a:p>
        </p:txBody>
      </p:sp>
      <p:sp>
        <p:nvSpPr>
          <p:cNvPr id="572" name="Google Shape;572;p58"/>
          <p:cNvSpPr/>
          <p:nvPr/>
        </p:nvSpPr>
        <p:spPr>
          <a:xfrm rot="5400000">
            <a:off x="5959950" y="3736925"/>
            <a:ext cx="800100" cy="747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3" name="Google Shape;573;p58"/>
          <p:cNvPicPr preferRelativeResize="0"/>
          <p:nvPr/>
        </p:nvPicPr>
        <p:blipFill rotWithShape="1">
          <a:blip r:embed="rId3">
            <a:alphaModFix/>
          </a:blip>
          <a:srcRect b="32975" l="7523" r="46203" t="31501"/>
          <a:stretch/>
        </p:blipFill>
        <p:spPr>
          <a:xfrm>
            <a:off x="715900" y="1532750"/>
            <a:ext cx="4173799" cy="16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8"/>
          <p:cNvSpPr txBox="1"/>
          <p:nvPr/>
        </p:nvSpPr>
        <p:spPr>
          <a:xfrm>
            <a:off x="1432300" y="3093300"/>
            <a:ext cx="15594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9900"/>
                </a:solidFill>
              </a:rPr>
              <a:t>Single segment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575" name="Google Shape;575;p58"/>
          <p:cNvSpPr/>
          <p:nvPr/>
        </p:nvSpPr>
        <p:spPr>
          <a:xfrm>
            <a:off x="1997450" y="1552350"/>
            <a:ext cx="315900" cy="16044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58"/>
          <p:cNvSpPr txBox="1"/>
          <p:nvPr/>
        </p:nvSpPr>
        <p:spPr>
          <a:xfrm>
            <a:off x="442900" y="3948800"/>
            <a:ext cx="3000000" cy="20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rgbClr val="595959"/>
                </a:solidFill>
              </a:rPr>
              <a:t>Perhaps use nearest neighbor segments within +/- 30 seconds.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9"/>
          <p:cNvSpPr txBox="1"/>
          <p:nvPr/>
        </p:nvSpPr>
        <p:spPr>
          <a:xfrm>
            <a:off x="45756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59"/>
          <p:cNvSpPr txBox="1"/>
          <p:nvPr/>
        </p:nvSpPr>
        <p:spPr>
          <a:xfrm>
            <a:off x="2688900" y="1335000"/>
            <a:ext cx="3766200" cy="48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0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537EBA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9" name="Google Shape;5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6840" y="3181320"/>
            <a:ext cx="1929600" cy="49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/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Spike Sorting</a:t>
            </a:r>
            <a:endParaRPr/>
          </a:p>
        </p:txBody>
      </p:sp>
      <p:pic>
        <p:nvPicPr>
          <p:cNvPr id="129" name="Google Shape;1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800" y="3294150"/>
            <a:ext cx="6901199" cy="24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0"/>
          <p:cNvSpPr/>
          <p:nvPr/>
        </p:nvSpPr>
        <p:spPr>
          <a:xfrm>
            <a:off x="1031800" y="1462225"/>
            <a:ext cx="3243600" cy="173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Detect neural firing events</a:t>
            </a:r>
            <a:endParaRPr sz="2500"/>
          </a:p>
        </p:txBody>
      </p:sp>
      <p:sp>
        <p:nvSpPr>
          <p:cNvPr id="131" name="Google Shape;131;p30"/>
          <p:cNvSpPr/>
          <p:nvPr/>
        </p:nvSpPr>
        <p:spPr>
          <a:xfrm>
            <a:off x="4689400" y="1462225"/>
            <a:ext cx="3243600" cy="173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Sort into clusters representing individual neurons</a:t>
            </a:r>
            <a:endParaRPr sz="2500"/>
          </a:p>
        </p:txBody>
      </p:sp>
      <p:sp>
        <p:nvSpPr>
          <p:cNvPr id="132" name="Google Shape;132;p30"/>
          <p:cNvSpPr txBox="1"/>
          <p:nvPr/>
        </p:nvSpPr>
        <p:spPr>
          <a:xfrm>
            <a:off x="1000900" y="5712950"/>
            <a:ext cx="70713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Electrophysiology recording (multi-channel timeseries)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/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Spike sorting as a black box</a:t>
            </a:r>
            <a:endParaRPr/>
          </a:p>
        </p:txBody>
      </p:sp>
      <p:pic>
        <p:nvPicPr>
          <p:cNvPr id="139" name="Google Shape;1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225" y="3292175"/>
            <a:ext cx="7966374" cy="24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1"/>
          <p:cNvSpPr/>
          <p:nvPr/>
        </p:nvSpPr>
        <p:spPr>
          <a:xfrm>
            <a:off x="974575" y="1587850"/>
            <a:ext cx="2322300" cy="1410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INPUT</a:t>
            </a:r>
            <a:endParaRPr b="1"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MxN</a:t>
            </a:r>
            <a:r>
              <a:rPr lang="en-US" sz="1500"/>
              <a:t> Array</a:t>
            </a:r>
            <a:endParaRPr sz="1500"/>
          </a:p>
        </p:txBody>
      </p:sp>
      <p:sp>
        <p:nvSpPr>
          <p:cNvPr id="141" name="Google Shape;141;p31"/>
          <p:cNvSpPr/>
          <p:nvPr/>
        </p:nvSpPr>
        <p:spPr>
          <a:xfrm>
            <a:off x="5567050" y="1587850"/>
            <a:ext cx="2086200" cy="1410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OUTPUT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Collection of</a:t>
            </a:r>
            <a:br>
              <a:rPr lang="en-US" sz="1500">
                <a:solidFill>
                  <a:schemeClr val="dk1"/>
                </a:solidFill>
              </a:rPr>
            </a:br>
            <a:r>
              <a:rPr lang="en-US" sz="1500">
                <a:solidFill>
                  <a:schemeClr val="dk1"/>
                </a:solidFill>
              </a:rPr>
              <a:t>spike times and</a:t>
            </a:r>
            <a:br>
              <a:rPr lang="en-US" sz="1500">
                <a:solidFill>
                  <a:schemeClr val="dk1"/>
                </a:solidFill>
              </a:rPr>
            </a:br>
            <a:r>
              <a:rPr lang="en-US" sz="1500">
                <a:solidFill>
                  <a:schemeClr val="dk1"/>
                </a:solidFill>
              </a:rPr>
              <a:t>neuron labels</a:t>
            </a:r>
            <a:endParaRPr sz="1800"/>
          </a:p>
        </p:txBody>
      </p:sp>
      <p:cxnSp>
        <p:nvCxnSpPr>
          <p:cNvPr id="142" name="Google Shape;142;p31"/>
          <p:cNvCxnSpPr>
            <a:stCxn id="140" idx="3"/>
            <a:endCxn id="141" idx="1"/>
          </p:cNvCxnSpPr>
          <p:nvPr/>
        </p:nvCxnSpPr>
        <p:spPr>
          <a:xfrm>
            <a:off x="3296875" y="2293000"/>
            <a:ext cx="2270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3" name="Google Shape;143;p31"/>
          <p:cNvSpPr txBox="1"/>
          <p:nvPr/>
        </p:nvSpPr>
        <p:spPr>
          <a:xfrm>
            <a:off x="3797650" y="1964213"/>
            <a:ext cx="1099800" cy="70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Spike sorting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31"/>
          <p:cNvSpPr txBox="1"/>
          <p:nvPr/>
        </p:nvSpPr>
        <p:spPr>
          <a:xfrm>
            <a:off x="3662640" y="6894000"/>
            <a:ext cx="28296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neuron fired when?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Many spike sorting packages...</a:t>
            </a:r>
            <a:br>
              <a:rPr lang="en-US"/>
            </a:br>
            <a:r>
              <a:rPr lang="en-US"/>
              <a:t>how to choose?</a:t>
            </a:r>
            <a:endParaRPr/>
          </a:p>
        </p:txBody>
      </p:sp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1799400"/>
            <a:ext cx="31242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275" y="4124325"/>
            <a:ext cx="27146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5175" y="3129913"/>
            <a:ext cx="1818750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950" y="3315900"/>
            <a:ext cx="2679310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8675" y="5580700"/>
            <a:ext cx="5187194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7563" y="5580700"/>
            <a:ext cx="2401425" cy="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88675" y="2226337"/>
            <a:ext cx="257175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7650" y="4434675"/>
            <a:ext cx="32385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05500" y="3654925"/>
            <a:ext cx="1504247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70025" y="4684919"/>
            <a:ext cx="2828480" cy="6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/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Evaluation</a:t>
            </a:r>
            <a:endParaRPr/>
          </a:p>
        </p:txBody>
      </p:sp>
      <p:sp>
        <p:nvSpPr>
          <p:cNvPr id="166" name="Google Shape;166;p33"/>
          <p:cNvSpPr/>
          <p:nvPr/>
        </p:nvSpPr>
        <p:spPr>
          <a:xfrm>
            <a:off x="1431775" y="1502375"/>
            <a:ext cx="2322300" cy="1191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INPUT</a:t>
            </a:r>
            <a:endParaRPr b="1"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MxN</a:t>
            </a:r>
            <a:r>
              <a:rPr lang="en-US" sz="1500"/>
              <a:t> Array</a:t>
            </a:r>
            <a:endParaRPr sz="1500"/>
          </a:p>
        </p:txBody>
      </p:sp>
      <p:sp>
        <p:nvSpPr>
          <p:cNvPr id="167" name="Google Shape;167;p33"/>
          <p:cNvSpPr/>
          <p:nvPr/>
        </p:nvSpPr>
        <p:spPr>
          <a:xfrm>
            <a:off x="5414650" y="1502375"/>
            <a:ext cx="2086200" cy="1191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OUTPUT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Collection of</a:t>
            </a:r>
            <a:br>
              <a:rPr lang="en-US" sz="1500">
                <a:solidFill>
                  <a:schemeClr val="dk1"/>
                </a:solidFill>
              </a:rPr>
            </a:br>
            <a:r>
              <a:rPr lang="en-US" sz="1500">
                <a:solidFill>
                  <a:schemeClr val="dk1"/>
                </a:solidFill>
              </a:rPr>
              <a:t>spike times and</a:t>
            </a:r>
            <a:br>
              <a:rPr lang="en-US" sz="1500">
                <a:solidFill>
                  <a:schemeClr val="dk1"/>
                </a:solidFill>
              </a:rPr>
            </a:br>
            <a:r>
              <a:rPr lang="en-US" sz="1500">
                <a:solidFill>
                  <a:schemeClr val="dk1"/>
                </a:solidFill>
              </a:rPr>
              <a:t>neuron labels</a:t>
            </a:r>
            <a:endParaRPr sz="1800"/>
          </a:p>
        </p:txBody>
      </p:sp>
      <p:cxnSp>
        <p:nvCxnSpPr>
          <p:cNvPr id="168" name="Google Shape;168;p33"/>
          <p:cNvCxnSpPr>
            <a:stCxn id="166" idx="3"/>
            <a:endCxn id="167" idx="1"/>
          </p:cNvCxnSpPr>
          <p:nvPr/>
        </p:nvCxnSpPr>
        <p:spPr>
          <a:xfrm>
            <a:off x="3754075" y="2097875"/>
            <a:ext cx="1660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9" name="Google Shape;169;p33"/>
          <p:cNvSpPr txBox="1"/>
          <p:nvPr/>
        </p:nvSpPr>
        <p:spPr>
          <a:xfrm>
            <a:off x="3950050" y="1735613"/>
            <a:ext cx="1099800" cy="70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Spike sorting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0" name="Google Shape;170;p33"/>
          <p:cNvSpPr/>
          <p:nvPr/>
        </p:nvSpPr>
        <p:spPr>
          <a:xfrm>
            <a:off x="2269975" y="3069100"/>
            <a:ext cx="2322300" cy="1191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Ground truth</a:t>
            </a:r>
            <a:endParaRPr b="1"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true spike</a:t>
            </a:r>
            <a:br>
              <a:rPr lang="en-US" sz="1800"/>
            </a:br>
            <a:r>
              <a:rPr lang="en-US" sz="1800"/>
              <a:t>times and labels</a:t>
            </a:r>
            <a:endParaRPr sz="1800"/>
          </a:p>
        </p:txBody>
      </p:sp>
      <p:sp>
        <p:nvSpPr>
          <p:cNvPr id="171" name="Google Shape;171;p33"/>
          <p:cNvSpPr txBox="1"/>
          <p:nvPr/>
        </p:nvSpPr>
        <p:spPr>
          <a:xfrm>
            <a:off x="5695300" y="3313450"/>
            <a:ext cx="1524900" cy="70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Comparison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72" name="Google Shape;172;p33"/>
          <p:cNvCxnSpPr>
            <a:stCxn id="170" idx="3"/>
            <a:endCxn id="171" idx="1"/>
          </p:cNvCxnSpPr>
          <p:nvPr/>
        </p:nvCxnSpPr>
        <p:spPr>
          <a:xfrm>
            <a:off x="4592275" y="3664600"/>
            <a:ext cx="1103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" name="Google Shape;173;p33"/>
          <p:cNvCxnSpPr>
            <a:stCxn id="167" idx="2"/>
            <a:endCxn id="171" idx="0"/>
          </p:cNvCxnSpPr>
          <p:nvPr/>
        </p:nvCxnSpPr>
        <p:spPr>
          <a:xfrm>
            <a:off x="6457750" y="2693375"/>
            <a:ext cx="0" cy="620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4" name="Google Shape;174;p33"/>
          <p:cNvSpPr/>
          <p:nvPr/>
        </p:nvSpPr>
        <p:spPr>
          <a:xfrm>
            <a:off x="5296600" y="4512775"/>
            <a:ext cx="2322300" cy="1191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Accuracy results</a:t>
            </a:r>
            <a:endParaRPr sz="1800"/>
          </a:p>
        </p:txBody>
      </p:sp>
      <p:cxnSp>
        <p:nvCxnSpPr>
          <p:cNvPr id="175" name="Google Shape;175;p33"/>
          <p:cNvCxnSpPr>
            <a:stCxn id="171" idx="2"/>
            <a:endCxn id="174" idx="0"/>
          </p:cNvCxnSpPr>
          <p:nvPr/>
        </p:nvCxnSpPr>
        <p:spPr>
          <a:xfrm>
            <a:off x="6457750" y="4015750"/>
            <a:ext cx="0" cy="49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idx="4294967295"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SpikeForest website (in progress)</a:t>
            </a:r>
            <a:endParaRPr sz="3800"/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2200"/>
            <a:ext cx="4516091" cy="51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4"/>
          <p:cNvSpPr txBox="1"/>
          <p:nvPr/>
        </p:nvSpPr>
        <p:spPr>
          <a:xfrm>
            <a:off x="4876350" y="1288425"/>
            <a:ext cx="3663900" cy="4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With: Alex Barnett, James Jun, Liz Lovero</a:t>
            </a:r>
            <a:br>
              <a:rPr lang="en-US" sz="1600"/>
            </a:b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Registered hundreds of ephys recordings (simulation and real) with ground-truth info</a:t>
            </a:r>
            <a:br>
              <a:rPr lang="en-US" sz="1600"/>
            </a:b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Wrapped several algorithms (MountainSort, IronClust, Spyking Circus, Yass, KiloSort, KiloSort2, …)</a:t>
            </a:r>
            <a:br>
              <a:rPr lang="en-US" sz="1600"/>
            </a:b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Framework for running analyses, comparing with ground truth, auto-caching of results</a:t>
            </a:r>
            <a:br>
              <a:rPr lang="en-US" sz="1600"/>
            </a:b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Public website for interactive exploration of results.</a:t>
            </a:r>
            <a:br>
              <a:rPr lang="en-US" sz="1600"/>
            </a:b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Reproducible, transparent, open-source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Spike sorting challenges</a:t>
            </a:r>
            <a:endParaRPr/>
          </a:p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595959"/>
                </a:solidFill>
              </a:rPr>
              <a:t>Next I will touch upon some of the challenges associated with spike sorting.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