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sldIdLst>
    <p:sldId id="262" r:id="rId2"/>
    <p:sldId id="289" r:id="rId3"/>
    <p:sldId id="301" r:id="rId4"/>
    <p:sldId id="258" r:id="rId5"/>
    <p:sldId id="304" r:id="rId6"/>
    <p:sldId id="306" r:id="rId7"/>
    <p:sldId id="305" r:id="rId8"/>
    <p:sldId id="308" r:id="rId9"/>
    <p:sldId id="260" r:id="rId10"/>
    <p:sldId id="300" r:id="rId11"/>
    <p:sldId id="302" r:id="rId12"/>
    <p:sldId id="307" r:id="rId13"/>
    <p:sldId id="309" r:id="rId14"/>
    <p:sldId id="310" r:id="rId15"/>
    <p:sldId id="311" r:id="rId16"/>
    <p:sldId id="261" r:id="rId17"/>
    <p:sldId id="312" r:id="rId18"/>
    <p:sldId id="263" r:id="rId19"/>
    <p:sldId id="264" r:id="rId20"/>
    <p:sldId id="26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712C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43"/>
  </p:normalViewPr>
  <p:slideViewPr>
    <p:cSldViewPr snapToGrid="0" snapToObjects="1">
      <p:cViewPr varScale="1">
        <p:scale>
          <a:sx n="121" d="100"/>
          <a:sy n="121" d="100"/>
        </p:scale>
        <p:origin x="200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4565C-3AE1-C643-B3F3-FA0189D4B9C3}" type="datetimeFigureOut">
              <a:rPr lang="en-US" smtClean="0"/>
              <a:t>2/20/19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C1D2C-7A86-9740-9F4D-E555A5D03E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136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4565C-3AE1-C643-B3F3-FA0189D4B9C3}" type="datetimeFigureOut">
              <a:rPr lang="en-US" smtClean="0"/>
              <a:t>2/20/19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C1D2C-7A86-9740-9F4D-E555A5D03E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342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4565C-3AE1-C643-B3F3-FA0189D4B9C3}" type="datetimeFigureOut">
              <a:rPr lang="en-US" smtClean="0"/>
              <a:t>2/20/19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C1D2C-7A86-9740-9F4D-E555A5D03E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843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4565C-3AE1-C643-B3F3-FA0189D4B9C3}" type="datetimeFigureOut">
              <a:rPr lang="en-US" smtClean="0"/>
              <a:t>2/20/19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C1D2C-7A86-9740-9F4D-E555A5D03E3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98169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4565C-3AE1-C643-B3F3-FA0189D4B9C3}" type="datetimeFigureOut">
              <a:rPr lang="en-US" smtClean="0"/>
              <a:t>2/20/19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C1D2C-7A86-9740-9F4D-E555A5D03E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274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4565C-3AE1-C643-B3F3-FA0189D4B9C3}" type="datetimeFigureOut">
              <a:rPr lang="en-US" smtClean="0"/>
              <a:t>2/20/19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C1D2C-7A86-9740-9F4D-E555A5D03E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598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4565C-3AE1-C643-B3F3-FA0189D4B9C3}" type="datetimeFigureOut">
              <a:rPr lang="en-US" smtClean="0"/>
              <a:t>2/20/19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C1D2C-7A86-9740-9F4D-E555A5D03E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379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4565C-3AE1-C643-B3F3-FA0189D4B9C3}" type="datetimeFigureOut">
              <a:rPr lang="en-US" smtClean="0"/>
              <a:t>2/20/19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C1D2C-7A86-9740-9F4D-E555A5D03E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499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4565C-3AE1-C643-B3F3-FA0189D4B9C3}" type="datetimeFigureOut">
              <a:rPr lang="en-US" smtClean="0"/>
              <a:t>2/20/19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C1D2C-7A86-9740-9F4D-E555A5D03E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10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4565C-3AE1-C643-B3F3-FA0189D4B9C3}" type="datetimeFigureOut">
              <a:rPr lang="en-US" smtClean="0"/>
              <a:t>2/20/19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C1D2C-7A86-9740-9F4D-E555A5D03E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81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4565C-3AE1-C643-B3F3-FA0189D4B9C3}" type="datetimeFigureOut">
              <a:rPr lang="en-US" smtClean="0"/>
              <a:t>2/20/19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C1D2C-7A86-9740-9F4D-E555A5D03E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572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4565C-3AE1-C643-B3F3-FA0189D4B9C3}" type="datetimeFigureOut">
              <a:rPr lang="en-US" smtClean="0"/>
              <a:t>2/20/19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C1D2C-7A86-9740-9F4D-E555A5D03E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382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4565C-3AE1-C643-B3F3-FA0189D4B9C3}" type="datetimeFigureOut">
              <a:rPr lang="en-US" smtClean="0"/>
              <a:t>2/20/19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C1D2C-7A86-9740-9F4D-E555A5D03E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572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4565C-3AE1-C643-B3F3-FA0189D4B9C3}" type="datetimeFigureOut">
              <a:rPr lang="en-US" smtClean="0"/>
              <a:t>2/20/19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C1D2C-7A86-9740-9F4D-E555A5D03E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794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4565C-3AE1-C643-B3F3-FA0189D4B9C3}" type="datetimeFigureOut">
              <a:rPr lang="en-US" smtClean="0"/>
              <a:t>2/20/19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C1D2C-7A86-9740-9F4D-E555A5D03E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169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4565C-3AE1-C643-B3F3-FA0189D4B9C3}" type="datetimeFigureOut">
              <a:rPr lang="en-US" smtClean="0"/>
              <a:t>2/20/19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C1D2C-7A86-9740-9F4D-E555A5D03E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349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4565C-3AE1-C643-B3F3-FA0189D4B9C3}" type="datetimeFigureOut">
              <a:rPr lang="en-US" smtClean="0"/>
              <a:t>2/20/19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C1D2C-7A86-9740-9F4D-E555A5D03E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616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2F4565C-3AE1-C643-B3F3-FA0189D4B9C3}" type="datetimeFigureOut">
              <a:rPr lang="en-US" smtClean="0"/>
              <a:t>2/20/19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4DC1D2C-7A86-9740-9F4D-E555A5D03E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9641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3.gif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emf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.jpeg"/><Relationship Id="rId3" Type="http://schemas.openxmlformats.org/officeDocument/2006/relationships/image" Target="../media/image8.jpeg"/><Relationship Id="rId7" Type="http://schemas.openxmlformats.org/officeDocument/2006/relationships/image" Target="../media/image3.gif"/><Relationship Id="rId12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4.png"/><Relationship Id="rId5" Type="http://schemas.openxmlformats.org/officeDocument/2006/relationships/image" Target="../media/image7.jpeg"/><Relationship Id="rId10" Type="http://schemas.openxmlformats.org/officeDocument/2006/relationships/image" Target="../media/image5.jpeg"/><Relationship Id="rId4" Type="http://schemas.openxmlformats.org/officeDocument/2006/relationships/image" Target="../media/image10.png"/><Relationship Id="rId9" Type="http://schemas.openxmlformats.org/officeDocument/2006/relationships/image" Target="../media/image6.jpeg"/><Relationship Id="rId1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C04B4-C56F-F54F-BAA2-2738E8D0A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114" y="229703"/>
            <a:ext cx="10737112" cy="1086167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The CO Mapping Array Pathfinder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065E22-647B-5C49-81FB-0D55B362D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5380" y="1246555"/>
            <a:ext cx="9144000" cy="754025"/>
          </a:xfrm>
        </p:spPr>
        <p:txBody>
          <a:bodyPr>
            <a:normAutofit fontScale="77500" lnSpcReduction="20000"/>
          </a:bodyPr>
          <a:lstStyle/>
          <a:p>
            <a:r>
              <a:rPr lang="en-US" sz="3800" dirty="0"/>
              <a:t>Patrick C. Breysse (CITA), for the COMAP Collaboration</a:t>
            </a:r>
          </a:p>
          <a:p>
            <a:r>
              <a:rPr lang="en-US" sz="2400" dirty="0"/>
              <a:t>CCA Intensity Mapping Workshop, 21 Feb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996926-5A77-8A40-8728-E6CB4F501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31"/>
          <a:stretch/>
        </p:blipFill>
        <p:spPr>
          <a:xfrm rot="10800000">
            <a:off x="-1" y="2201309"/>
            <a:ext cx="12192000" cy="351571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CB4BA2B-E1DF-1445-9C37-76634DEF060D}"/>
              </a:ext>
            </a:extLst>
          </p:cNvPr>
          <p:cNvGrpSpPr/>
          <p:nvPr/>
        </p:nvGrpSpPr>
        <p:grpSpPr>
          <a:xfrm>
            <a:off x="730461" y="5950194"/>
            <a:ext cx="10731076" cy="907806"/>
            <a:chOff x="730461" y="5717311"/>
            <a:chExt cx="10731076" cy="90780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10891A5-3D3F-6B46-910D-954CFD5BDB96}"/>
                </a:ext>
              </a:extLst>
            </p:cNvPr>
            <p:cNvGrpSpPr/>
            <p:nvPr/>
          </p:nvGrpSpPr>
          <p:grpSpPr>
            <a:xfrm>
              <a:off x="872444" y="6157241"/>
              <a:ext cx="10545744" cy="467876"/>
              <a:chOff x="1217037" y="6169097"/>
              <a:chExt cx="10545744" cy="467876"/>
            </a:xfrm>
          </p:grpSpPr>
          <p:pic>
            <p:nvPicPr>
              <p:cNvPr id="10" name="Picture 28" descr="mage result for university of manchester logo">
                <a:extLst>
                  <a:ext uri="{FF2B5EF4-FFF2-40B4-BE49-F238E27FC236}">
                    <a16:creationId xmlns:a16="http://schemas.microsoft.com/office/drawing/2014/main" id="{1A3B71F3-4F73-3847-ABB6-8E496260E8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162" t="19283" r="17702" b="34093"/>
              <a:stretch/>
            </p:blipFill>
            <p:spPr bwMode="auto">
              <a:xfrm>
                <a:off x="1217037" y="6180703"/>
                <a:ext cx="1388616" cy="4562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6" descr="mage result for princeton logo">
                <a:extLst>
                  <a:ext uri="{FF2B5EF4-FFF2-40B4-BE49-F238E27FC236}">
                    <a16:creationId xmlns:a16="http://schemas.microsoft.com/office/drawing/2014/main" id="{E3EEF9BE-61AA-1E45-BF63-AC44C513C7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9973" y="6180702"/>
                <a:ext cx="1366843" cy="4562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12" descr="mage result for university of miami logo horizontal">
                <a:extLst>
                  <a:ext uri="{FF2B5EF4-FFF2-40B4-BE49-F238E27FC236}">
                    <a16:creationId xmlns:a16="http://schemas.microsoft.com/office/drawing/2014/main" id="{101966A7-744D-D34C-8A94-C7C649E0E8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1047" y="6169097"/>
                <a:ext cx="1889108" cy="4678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4" descr="mage result for ETH Zurich logo">
                <a:extLst>
                  <a:ext uri="{FF2B5EF4-FFF2-40B4-BE49-F238E27FC236}">
                    <a16:creationId xmlns:a16="http://schemas.microsoft.com/office/drawing/2014/main" id="{048D058B-6E66-6141-B183-20D360F790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37" t="29604" r="11075" b="25961"/>
              <a:stretch/>
            </p:blipFill>
            <p:spPr bwMode="auto">
              <a:xfrm>
                <a:off x="5846613" y="6178577"/>
                <a:ext cx="2019802" cy="4583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2" descr="mage result for universitat i oslo logo">
                <a:extLst>
                  <a:ext uri="{FF2B5EF4-FFF2-40B4-BE49-F238E27FC236}">
                    <a16:creationId xmlns:a16="http://schemas.microsoft.com/office/drawing/2014/main" id="{351DE412-43E0-414D-B7CA-340D666067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52" t="1945" r="7739" b="77629"/>
              <a:stretch/>
            </p:blipFill>
            <p:spPr bwMode="auto">
              <a:xfrm>
                <a:off x="7866414" y="6178576"/>
                <a:ext cx="3896367" cy="4583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0CCC813-819A-3840-A7F2-4555CFBD5EDB}"/>
                </a:ext>
              </a:extLst>
            </p:cNvPr>
            <p:cNvGrpSpPr/>
            <p:nvPr/>
          </p:nvGrpSpPr>
          <p:grpSpPr>
            <a:xfrm>
              <a:off x="730461" y="5717311"/>
              <a:ext cx="10731076" cy="459231"/>
              <a:chOff x="1217037" y="5729167"/>
              <a:chExt cx="10731076" cy="459231"/>
            </a:xfrm>
          </p:grpSpPr>
          <p:pic>
            <p:nvPicPr>
              <p:cNvPr id="6" name="Picture 2" descr="mage result for cita logo">
                <a:extLst>
                  <a:ext uri="{FF2B5EF4-FFF2-40B4-BE49-F238E27FC236}">
                    <a16:creationId xmlns:a16="http://schemas.microsoft.com/office/drawing/2014/main" id="{963E96BE-22CB-264F-858D-E90DD395F9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0388" y="5736972"/>
                <a:ext cx="1598907" cy="4437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2" descr="mage result for Caltech logo png">
                <a:extLst>
                  <a:ext uri="{FF2B5EF4-FFF2-40B4-BE49-F238E27FC236}">
                    <a16:creationId xmlns:a16="http://schemas.microsoft.com/office/drawing/2014/main" id="{F260A3AD-F0B5-DD49-8965-DB230D56AD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7037" y="5740088"/>
                <a:ext cx="1643801" cy="3961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30" descr="mage result for Stanford logo">
                <a:extLst>
                  <a:ext uri="{FF2B5EF4-FFF2-40B4-BE49-F238E27FC236}">
                    <a16:creationId xmlns:a16="http://schemas.microsoft.com/office/drawing/2014/main" id="{1BED8069-2058-E249-A6B8-CCB75C7900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54" t="35993" r="12013" b="34916"/>
              <a:stretch/>
            </p:blipFill>
            <p:spPr bwMode="auto">
              <a:xfrm>
                <a:off x="5899893" y="5736970"/>
                <a:ext cx="1761723" cy="449964"/>
              </a:xfrm>
              <a:prstGeom prst="rect">
                <a:avLst/>
              </a:prstGeom>
              <a:solidFill>
                <a:srgbClr val="FFFFFF"/>
              </a:solidFill>
            </p:spPr>
          </p:pic>
          <p:pic>
            <p:nvPicPr>
              <p:cNvPr id="9" name="Picture 26" descr="mage result for JPL logo">
                <a:extLst>
                  <a:ext uri="{FF2B5EF4-FFF2-40B4-BE49-F238E27FC236}">
                    <a16:creationId xmlns:a16="http://schemas.microsoft.com/office/drawing/2014/main" id="{B53B0915-73DA-7F44-9987-9362928ED6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89295" y="5736971"/>
                <a:ext cx="1412047" cy="4437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17" descr="mage result for universidad de concepcion logo">
                <a:extLst>
                  <a:ext uri="{FF2B5EF4-FFF2-40B4-BE49-F238E27FC236}">
                    <a16:creationId xmlns:a16="http://schemas.microsoft.com/office/drawing/2014/main" id="{AB1F3434-2F9A-6C42-917A-BED46952C2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60259" y="5740345"/>
                <a:ext cx="1087854" cy="4287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8" descr="mage result for university of maryland logo">
                <a:extLst>
                  <a:ext uri="{FF2B5EF4-FFF2-40B4-BE49-F238E27FC236}">
                    <a16:creationId xmlns:a16="http://schemas.microsoft.com/office/drawing/2014/main" id="{0B600997-BC90-D54B-B0C2-F82BD4DDEB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048" b="27105"/>
              <a:stretch/>
            </p:blipFill>
            <p:spPr bwMode="auto">
              <a:xfrm>
                <a:off x="7652378" y="5736969"/>
                <a:ext cx="2013219" cy="4514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6" descr="mage result for berkeley logo white background">
                <a:extLst>
                  <a:ext uri="{FF2B5EF4-FFF2-40B4-BE49-F238E27FC236}">
                    <a16:creationId xmlns:a16="http://schemas.microsoft.com/office/drawing/2014/main" id="{F54BBA0F-9101-9440-A39F-DD21AECE39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11" t="14112" r="30484" b="12295"/>
              <a:stretch/>
            </p:blipFill>
            <p:spPr bwMode="auto">
              <a:xfrm>
                <a:off x="9621813" y="5729167"/>
                <a:ext cx="1238446" cy="456269"/>
              </a:xfrm>
              <a:prstGeom prst="rect">
                <a:avLst/>
              </a:prstGeom>
              <a:solidFill>
                <a:schemeClr val="tx1"/>
              </a:solidFill>
            </p:spPr>
          </p:pic>
        </p:grp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5371D5F6-56E5-CE4F-A490-7016D3DAC5A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" y="2201307"/>
            <a:ext cx="3475041" cy="35230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2510A95-531C-AD4B-80D0-A832485091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832"/>
          <a:stretch/>
        </p:blipFill>
        <p:spPr>
          <a:xfrm rot="10800000">
            <a:off x="10084125" y="2213254"/>
            <a:ext cx="2078352" cy="350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457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 Luminosity Function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583992" y="1600748"/>
            <a:ext cx="11024016" cy="4975547"/>
            <a:chOff x="329784" y="1690688"/>
            <a:chExt cx="11024016" cy="4975547"/>
          </a:xfrm>
        </p:grpSpPr>
        <p:grpSp>
          <p:nvGrpSpPr>
            <p:cNvPr id="31" name="Group 30"/>
            <p:cNvGrpSpPr/>
            <p:nvPr/>
          </p:nvGrpSpPr>
          <p:grpSpPr>
            <a:xfrm>
              <a:off x="2469051" y="1690688"/>
              <a:ext cx="8884749" cy="4975547"/>
              <a:chOff x="1836419" y="1644950"/>
              <a:chExt cx="8884749" cy="4975547"/>
            </a:xfrm>
          </p:grpSpPr>
          <p:pic>
            <p:nvPicPr>
              <p:cNvPr id="18" name="Content Placeholder 6" descr="SNvA_SantaFe.eps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5" r="965"/>
              <a:stretch>
                <a:fillRect/>
              </a:stretch>
            </p:blipFill>
            <p:spPr>
              <a:xfrm>
                <a:off x="1868981" y="1644950"/>
                <a:ext cx="8852187" cy="4975547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2804082" y="4529884"/>
                <a:ext cx="20599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M82 L</a:t>
                </a:r>
                <a:r>
                  <a:rPr lang="en-US" sz="2400" baseline="-25000" dirty="0">
                    <a:solidFill>
                      <a:schemeClr val="bg1"/>
                    </a:solidFill>
                  </a:rPr>
                  <a:t>CO</a:t>
                </a:r>
                <a:r>
                  <a:rPr lang="en-US" sz="2400" dirty="0">
                    <a:solidFill>
                      <a:schemeClr val="bg1"/>
                    </a:solidFill>
                  </a:rPr>
                  <a:t>/SFR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378187" y="2961640"/>
                <a:ext cx="13499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Mergers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866627" y="3605297"/>
                <a:ext cx="25605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Empirical scalings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258405" y="2090538"/>
                <a:ext cx="31456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Empirical SFR densities</a:t>
                </a: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996779" y="3472145"/>
                <a:ext cx="229261" cy="100488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6264220" y="6058960"/>
                <a:ext cx="1007708" cy="417771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075737" y="6028592"/>
                <a:ext cx="31456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 rot="16200000">
                <a:off x="286386" y="3458423"/>
                <a:ext cx="356173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Predicted Signal to Noise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4292446" y="5330845"/>
                <a:ext cx="571602" cy="41603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6427193" y="5330845"/>
                <a:ext cx="633078" cy="41603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7728168" y="5330845"/>
                <a:ext cx="493261" cy="41603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9404097" y="5330845"/>
                <a:ext cx="684501" cy="41603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329784" y="3158592"/>
              <a:ext cx="1843790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/>
                <a:t>2014</a:t>
              </a:r>
            </a:p>
            <a:p>
              <a:pPr algn="ctr"/>
              <a:r>
                <a:rPr lang="en-US" sz="2800" b="1" dirty="0"/>
                <a:t>Theory,</a:t>
              </a:r>
            </a:p>
            <a:p>
              <a:pPr algn="ctr"/>
              <a:r>
                <a:rPr lang="en-US" sz="2800" b="1" dirty="0"/>
                <a:t>Breysse+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633662" y="6533726"/>
            <a:ext cx="9558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dirty="0"/>
              <a:t>Breysse, P. C., Kovetz, E. D., &amp; Kamionkowski, M. 2014, MNRAS, 443, 3506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793235" y="2190170"/>
                <a:ext cx="2048189" cy="103162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𝐿</m:t>
                          </m:r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⨀</m:t>
                              </m:r>
                            </m:sub>
                          </m:sSub>
                        </m:den>
                      </m:f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𝐴</m:t>
                      </m:r>
                      <m:f>
                        <m:fPr>
                          <m:ctrlPr>
                            <a:rPr lang="bg-BG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𝑀</m:t>
                          </m:r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⨀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235" y="2190170"/>
                <a:ext cx="2048189" cy="103162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>
            <a:extLst>
              <a:ext uri="{FF2B5EF4-FFF2-40B4-BE49-F238E27FC236}">
                <a16:creationId xmlns:a16="http://schemas.microsoft.com/office/drawing/2014/main" id="{F99E4E4F-A045-5A48-9143-9CF6B6CED1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366" y="297398"/>
            <a:ext cx="1107070" cy="112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03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67942" y="1690688"/>
            <a:ext cx="11656115" cy="4537676"/>
            <a:chOff x="209484" y="1909623"/>
            <a:chExt cx="11656115" cy="4537676"/>
          </a:xfrm>
        </p:grpSpPr>
        <p:sp>
          <p:nvSpPr>
            <p:cNvPr id="32" name="TextBox 31"/>
            <p:cNvSpPr txBox="1"/>
            <p:nvPr/>
          </p:nvSpPr>
          <p:spPr>
            <a:xfrm>
              <a:off x="10021809" y="3670629"/>
              <a:ext cx="1843790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/>
                <a:t>2016</a:t>
              </a:r>
            </a:p>
            <a:p>
              <a:pPr algn="ctr"/>
              <a:r>
                <a:rPr lang="en-US" sz="2800" b="1" dirty="0"/>
                <a:t>COPSS,</a:t>
              </a:r>
            </a:p>
            <a:p>
              <a:pPr algn="ctr"/>
              <a:r>
                <a:rPr lang="en-US" sz="2800" b="1" dirty="0"/>
                <a:t>Keating+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09484" y="1909623"/>
              <a:ext cx="9509384" cy="4537676"/>
              <a:chOff x="1829427" y="1367267"/>
              <a:chExt cx="10539445" cy="502920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29427" y="1367267"/>
                <a:ext cx="5435600" cy="5029200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58743" y="1367267"/>
                <a:ext cx="5110129" cy="5029200"/>
              </a:xfrm>
              <a:prstGeom prst="rect">
                <a:avLst/>
              </a:prstGeom>
            </p:spPr>
          </p:pic>
        </p:grpSp>
      </p:grpSp>
      <p:sp>
        <p:nvSpPr>
          <p:cNvPr id="34" name="TextBox 33"/>
          <p:cNvSpPr txBox="1"/>
          <p:nvPr/>
        </p:nvSpPr>
        <p:spPr>
          <a:xfrm>
            <a:off x="2633662" y="6533726"/>
            <a:ext cx="9558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dirty="0"/>
              <a:t>Keating, G. K. et al., 2016, arXiv:</a:t>
            </a:r>
            <a:r>
              <a:rPr lang="hr-HR" sz="1600" dirty="0"/>
              <a:t>1605.03971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694F3E1-912B-6242-9265-AE0BE2258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 Luminosity Function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742438-D838-3647-8D37-7C85CAEDA2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366" y="297398"/>
            <a:ext cx="1107070" cy="112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55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 Luminosity Function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633662" y="6533726"/>
            <a:ext cx="9558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dirty="0"/>
              <a:t>Ihle+2018 (</a:t>
            </a:r>
            <a:r>
              <a:rPr lang="pl-PL" sz="1600" dirty="0" err="1"/>
              <a:t>inc.</a:t>
            </a:r>
            <a:r>
              <a:rPr lang="pl-PL" sz="1600" dirty="0"/>
              <a:t> PCB), Keating+ 2016, Riechers+2018, Decarli+2016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793235" y="2190170"/>
                <a:ext cx="2048189" cy="103162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𝐿</m:t>
                          </m:r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⨀</m:t>
                              </m:r>
                            </m:sub>
                          </m:sSub>
                        </m:den>
                      </m:f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𝐴</m:t>
                      </m:r>
                      <m:f>
                        <m:fPr>
                          <m:ctrlPr>
                            <a:rPr lang="bg-BG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𝑀</m:t>
                          </m:r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⨀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235" y="2190170"/>
                <a:ext cx="2048189" cy="103162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>
            <a:extLst>
              <a:ext uri="{FF2B5EF4-FFF2-40B4-BE49-F238E27FC236}">
                <a16:creationId xmlns:a16="http://schemas.microsoft.com/office/drawing/2014/main" id="{E3A13857-74C9-304B-B963-95930626A1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0" t="4332" r="5915"/>
          <a:stretch/>
        </p:blipFill>
        <p:spPr>
          <a:xfrm>
            <a:off x="3670217" y="1643869"/>
            <a:ext cx="7683583" cy="472477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7AB5215-43EC-ED49-99BA-98D688642577}"/>
              </a:ext>
            </a:extLst>
          </p:cNvPr>
          <p:cNvSpPr txBox="1"/>
          <p:nvPr/>
        </p:nvSpPr>
        <p:spPr>
          <a:xfrm>
            <a:off x="583991" y="3068652"/>
            <a:ext cx="28396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COMAP</a:t>
            </a:r>
          </a:p>
          <a:p>
            <a:pPr algn="ctr"/>
            <a:r>
              <a:rPr lang="en-US" sz="2800" b="1" dirty="0"/>
              <a:t>Forecast,</a:t>
            </a:r>
          </a:p>
          <a:p>
            <a:pPr algn="ctr"/>
            <a:r>
              <a:rPr lang="en-US" sz="2800" b="1" dirty="0" err="1"/>
              <a:t>Ihle</a:t>
            </a:r>
            <a:r>
              <a:rPr lang="en-US" sz="2800" b="1" dirty="0"/>
              <a:t>+ 2018</a:t>
            </a:r>
          </a:p>
          <a:p>
            <a:endParaRPr lang="en-US" sz="28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C1A7058-4F12-DB43-8666-F05C1C9A4B9F}"/>
              </a:ext>
            </a:extLst>
          </p:cNvPr>
          <p:cNvSpPr txBox="1"/>
          <p:nvPr/>
        </p:nvSpPr>
        <p:spPr>
          <a:xfrm>
            <a:off x="5774054" y="5053763"/>
            <a:ext cx="2851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COLDz (Direct observation)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DE81994-E0F7-5048-8D23-DFE639A8A57D}"/>
              </a:ext>
            </a:extLst>
          </p:cNvPr>
          <p:cNvCxnSpPr>
            <a:cxnSpLocks/>
            <a:stCxn id="39" idx="0"/>
          </p:cNvCxnSpPr>
          <p:nvPr/>
        </p:nvCxnSpPr>
        <p:spPr>
          <a:xfrm flipV="1">
            <a:off x="7199899" y="4151586"/>
            <a:ext cx="1145315" cy="902177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A3D6C78-8ABE-864A-86AA-CDCD6E050A1B}"/>
              </a:ext>
            </a:extLst>
          </p:cNvPr>
          <p:cNvSpPr txBox="1"/>
          <p:nvPr/>
        </p:nvSpPr>
        <p:spPr>
          <a:xfrm>
            <a:off x="6540803" y="1810441"/>
            <a:ext cx="2851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COPSS (IM)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1252454-A860-0941-AA22-4C9E7D8A333D}"/>
              </a:ext>
            </a:extLst>
          </p:cNvPr>
          <p:cNvCxnSpPr>
            <a:cxnSpLocks/>
          </p:cNvCxnSpPr>
          <p:nvPr/>
        </p:nvCxnSpPr>
        <p:spPr>
          <a:xfrm flipH="1">
            <a:off x="7613768" y="2179773"/>
            <a:ext cx="373545" cy="1042026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7AA00B9-A490-4E4E-94F2-C117CB2FFEBD}"/>
              </a:ext>
            </a:extLst>
          </p:cNvPr>
          <p:cNvCxnSpPr>
            <a:cxnSpLocks/>
            <a:stCxn id="47" idx="2"/>
          </p:cNvCxnSpPr>
          <p:nvPr/>
        </p:nvCxnSpPr>
        <p:spPr>
          <a:xfrm flipH="1">
            <a:off x="9160435" y="3890521"/>
            <a:ext cx="1266688" cy="8266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7B50B80B-563D-E94E-AC5C-7C2582DA53B9}"/>
              </a:ext>
            </a:extLst>
          </p:cNvPr>
          <p:cNvSpPr/>
          <p:nvPr/>
        </p:nvSpPr>
        <p:spPr>
          <a:xfrm>
            <a:off x="7168369" y="6129090"/>
            <a:ext cx="1425844" cy="2364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B6B0E7D-D3CD-5A4B-A084-411C10699E68}"/>
              </a:ext>
            </a:extLst>
          </p:cNvPr>
          <p:cNvSpPr txBox="1"/>
          <p:nvPr/>
        </p:nvSpPr>
        <p:spPr>
          <a:xfrm>
            <a:off x="6455446" y="6042096"/>
            <a:ext cx="2851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 Luminosity (K km/s pc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3C38BC1-326C-B049-A03A-70E43D0BA7A7}"/>
              </a:ext>
            </a:extLst>
          </p:cNvPr>
          <p:cNvSpPr/>
          <p:nvPr/>
        </p:nvSpPr>
        <p:spPr>
          <a:xfrm>
            <a:off x="3730446" y="2997914"/>
            <a:ext cx="406843" cy="14571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5E6C2D2-F307-D94D-A762-F08CF1090961}"/>
              </a:ext>
            </a:extLst>
          </p:cNvPr>
          <p:cNvSpPr txBox="1"/>
          <p:nvPr/>
        </p:nvSpPr>
        <p:spPr>
          <a:xfrm rot="16200000">
            <a:off x="2517154" y="3627919"/>
            <a:ext cx="2851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Luminosity Function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CA1ACCA-8FD8-AB43-A0CC-1C032A10799F}"/>
              </a:ext>
            </a:extLst>
          </p:cNvPr>
          <p:cNvSpPr txBox="1"/>
          <p:nvPr/>
        </p:nvSpPr>
        <p:spPr>
          <a:xfrm>
            <a:off x="9001278" y="3521189"/>
            <a:ext cx="2851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COMAP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6BAC2BE2-CFC1-0E4B-8A27-A33039794C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366" y="297398"/>
            <a:ext cx="1107070" cy="112235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5173810-6388-2B4F-BFFC-6CAF1E4AF96C}"/>
              </a:ext>
            </a:extLst>
          </p:cNvPr>
          <p:cNvSpPr txBox="1"/>
          <p:nvPr/>
        </p:nvSpPr>
        <p:spPr>
          <a:xfrm>
            <a:off x="8186236" y="2681959"/>
            <a:ext cx="2851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DE712C"/>
                </a:solidFill>
              </a:rPr>
              <a:t>ASPECS (Direct)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6AD69B3-B735-7847-9C29-DABDE711372E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9295831" y="3051291"/>
            <a:ext cx="316250" cy="220753"/>
          </a:xfrm>
          <a:prstGeom prst="line">
            <a:avLst/>
          </a:prstGeom>
          <a:ln w="38100">
            <a:solidFill>
              <a:srgbClr val="DE71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347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7D2BC-EB67-284C-AAC0-71AB51FD9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Spectrum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1208DA3-9A0F-9443-9598-C267D6CEBD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2421" y="1783095"/>
            <a:ext cx="9849733" cy="43513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D40F18D-9ED4-BA4A-AD07-3CBEB370F50C}"/>
              </a:ext>
            </a:extLst>
          </p:cNvPr>
          <p:cNvSpPr/>
          <p:nvPr/>
        </p:nvSpPr>
        <p:spPr>
          <a:xfrm>
            <a:off x="1312421" y="1577403"/>
            <a:ext cx="9849733" cy="2056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0809C-9E06-DA46-ADF7-4F8BCD489A9A}"/>
              </a:ext>
            </a:extLst>
          </p:cNvPr>
          <p:cNvSpPr txBox="1"/>
          <p:nvPr/>
        </p:nvSpPr>
        <p:spPr>
          <a:xfrm>
            <a:off x="5657812" y="1577403"/>
            <a:ext cx="224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COPSS Data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0001FC5-8D5D-8145-B07A-9A7C17E8015B}"/>
              </a:ext>
            </a:extLst>
          </p:cNvPr>
          <p:cNvCxnSpPr>
            <a:cxnSpLocks/>
          </p:cNvCxnSpPr>
          <p:nvPr/>
        </p:nvCxnSpPr>
        <p:spPr>
          <a:xfrm flipH="1">
            <a:off x="6096000" y="1935125"/>
            <a:ext cx="141288" cy="2383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5A7B0B9-6867-034D-88BB-D9E9FD5CFDC5}"/>
              </a:ext>
            </a:extLst>
          </p:cNvPr>
          <p:cNvSpPr txBox="1"/>
          <p:nvPr/>
        </p:nvSpPr>
        <p:spPr>
          <a:xfrm>
            <a:off x="971021" y="6134433"/>
            <a:ext cx="10532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~</a:t>
            </a:r>
            <a:r>
              <a:rPr lang="en-US" sz="3200" dirty="0">
                <a:solidFill>
                  <a:schemeClr val="accent5"/>
                </a:solidFill>
              </a:rPr>
              <a:t>8σ</a:t>
            </a:r>
            <a:r>
              <a:rPr lang="en-US" sz="3200" dirty="0"/>
              <a:t> detection of Li et al. P(k) with Phase 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618425-4799-384B-A207-AC71BFD3F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366" y="297398"/>
            <a:ext cx="1107070" cy="112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198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B33B0-2D89-C44A-A257-1F4E5CC5D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Voxel Intensity Distribution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95B4127-9E74-DA49-8ED0-81752278DA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" b="3235"/>
          <a:stretch/>
        </p:blipFill>
        <p:spPr>
          <a:xfrm>
            <a:off x="6319838" y="1825625"/>
            <a:ext cx="5320096" cy="4129251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0592771-62A0-A544-9DBE-7C05BED011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>
            <a:normAutofit lnSpcReduction="10000"/>
          </a:bodyPr>
          <a:lstStyle/>
          <a:p>
            <a:pPr>
              <a:spcAft>
                <a:spcPts val="1600"/>
              </a:spcAft>
            </a:pPr>
            <a:r>
              <a:rPr lang="en-US" dirty="0"/>
              <a:t>Power spectrum only gives </a:t>
            </a:r>
            <a:r>
              <a:rPr lang="en-US" dirty="0">
                <a:solidFill>
                  <a:schemeClr val="accent5"/>
                </a:solidFill>
              </a:rPr>
              <a:t>Gaussian</a:t>
            </a:r>
            <a:r>
              <a:rPr lang="en-US" dirty="0"/>
              <a:t> information</a:t>
            </a:r>
          </a:p>
          <a:p>
            <a:pPr>
              <a:spcAft>
                <a:spcPts val="1600"/>
              </a:spcAft>
            </a:pPr>
            <a:r>
              <a:rPr lang="en-US" dirty="0"/>
              <a:t>Sub-galactic physics highly non-Gaussian</a:t>
            </a:r>
          </a:p>
          <a:p>
            <a:pPr>
              <a:spcAft>
                <a:spcPts val="1600"/>
              </a:spcAft>
            </a:pPr>
            <a:r>
              <a:rPr lang="en-US" dirty="0"/>
              <a:t>VID- Maps histogram of map intensities onto </a:t>
            </a:r>
            <a:r>
              <a:rPr lang="en-US" i="1" dirty="0"/>
              <a:t>dn/dL </a:t>
            </a:r>
            <a:r>
              <a:rPr lang="en-US" dirty="0"/>
              <a:t>(Breysse+2016)</a:t>
            </a:r>
            <a:endParaRPr lang="en-US" i="1" dirty="0"/>
          </a:p>
          <a:p>
            <a:pPr>
              <a:spcAft>
                <a:spcPts val="1600"/>
              </a:spcAft>
            </a:pPr>
            <a:r>
              <a:rPr lang="en-US" dirty="0">
                <a:solidFill>
                  <a:schemeClr val="accent5"/>
                </a:solidFill>
              </a:rPr>
              <a:t>Mostly independent</a:t>
            </a:r>
            <a:r>
              <a:rPr lang="en-US" dirty="0"/>
              <a:t> from power spectrum (Ihle+ 2018)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6BDCCA-1C43-6E4C-A70D-D10A1080F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366" y="297398"/>
            <a:ext cx="1107070" cy="112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60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B33B0-2D89-C44A-A257-1F4E5CC5D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Voxel Intensity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3EE74-ED1F-3244-9912-7739B019418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1600"/>
              </a:spcAft>
            </a:pPr>
            <a:r>
              <a:rPr lang="en-US" dirty="0"/>
              <a:t>Power spectrum only gives </a:t>
            </a:r>
            <a:r>
              <a:rPr lang="en-US" dirty="0">
                <a:solidFill>
                  <a:schemeClr val="accent5"/>
                </a:solidFill>
              </a:rPr>
              <a:t>Gaussian</a:t>
            </a:r>
            <a:r>
              <a:rPr lang="en-US" dirty="0"/>
              <a:t> information</a:t>
            </a:r>
          </a:p>
          <a:p>
            <a:pPr>
              <a:spcAft>
                <a:spcPts val="1600"/>
              </a:spcAft>
            </a:pPr>
            <a:r>
              <a:rPr lang="en-US" dirty="0"/>
              <a:t>Sub-galactic physics highly non-Gaussian</a:t>
            </a:r>
          </a:p>
          <a:p>
            <a:pPr>
              <a:spcAft>
                <a:spcPts val="1600"/>
              </a:spcAft>
            </a:pPr>
            <a:r>
              <a:rPr lang="en-US" dirty="0"/>
              <a:t>VID- Maps histogram of map intensities onto </a:t>
            </a:r>
            <a:r>
              <a:rPr lang="en-US" i="1" dirty="0"/>
              <a:t>dn/dL </a:t>
            </a:r>
            <a:r>
              <a:rPr lang="en-US" dirty="0"/>
              <a:t>(Breysse+2016)</a:t>
            </a:r>
            <a:endParaRPr lang="en-US" i="1" dirty="0"/>
          </a:p>
          <a:p>
            <a:pPr>
              <a:spcAft>
                <a:spcPts val="1600"/>
              </a:spcAft>
            </a:pPr>
            <a:r>
              <a:rPr lang="en-US" dirty="0">
                <a:solidFill>
                  <a:schemeClr val="accent5"/>
                </a:solidFill>
              </a:rPr>
              <a:t>Mostly independent</a:t>
            </a:r>
            <a:r>
              <a:rPr lang="en-US" dirty="0"/>
              <a:t> from power spectrum (Ihle+ 2018)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26A69F-DA02-C04F-AAA4-05710AA83190}"/>
              </a:ext>
            </a:extLst>
          </p:cNvPr>
          <p:cNvGrpSpPr/>
          <p:nvPr/>
        </p:nvGrpSpPr>
        <p:grpSpPr>
          <a:xfrm>
            <a:off x="6345969" y="1758156"/>
            <a:ext cx="5267834" cy="4264188"/>
            <a:chOff x="5175845" y="1933550"/>
            <a:chExt cx="5882015" cy="47613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1129125-7E3A-924A-94AF-B060736968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2286"/>
            <a:stretch/>
          </p:blipFill>
          <p:spPr>
            <a:xfrm>
              <a:off x="5175845" y="2222205"/>
              <a:ext cx="5882015" cy="447269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B4148DF-333D-FA43-BB92-87FBE6F652E2}"/>
                </a:ext>
              </a:extLst>
            </p:cNvPr>
            <p:cNvSpPr/>
            <p:nvPr/>
          </p:nvSpPr>
          <p:spPr>
            <a:xfrm>
              <a:off x="5175845" y="1933550"/>
              <a:ext cx="5882015" cy="2977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68AC2A9-23B9-1547-BDE8-199995833549}"/>
              </a:ext>
            </a:extLst>
          </p:cNvPr>
          <p:cNvSpPr/>
          <p:nvPr/>
        </p:nvSpPr>
        <p:spPr>
          <a:xfrm>
            <a:off x="6472239" y="1978026"/>
            <a:ext cx="534617" cy="266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E59686-5C1D-2C4D-9009-6339ADF21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366" y="297398"/>
            <a:ext cx="1107070" cy="11223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007194-EC45-EA4A-9E91-DADE4853F115}"/>
              </a:ext>
            </a:extLst>
          </p:cNvPr>
          <p:cNvSpPr txBox="1"/>
          <p:nvPr/>
        </p:nvSpPr>
        <p:spPr>
          <a:xfrm>
            <a:off x="8844037" y="3252668"/>
            <a:ext cx="188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Power Spectrum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B9CDBA-94D5-C442-A3C0-86A96179F8D7}"/>
              </a:ext>
            </a:extLst>
          </p:cNvPr>
          <p:cNvSpPr txBox="1"/>
          <p:nvPr/>
        </p:nvSpPr>
        <p:spPr>
          <a:xfrm>
            <a:off x="7934892" y="4285077"/>
            <a:ext cx="557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VID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3434C3-5E87-B64F-BD63-16C13F65F63B}"/>
              </a:ext>
            </a:extLst>
          </p:cNvPr>
          <p:cNvSpPr txBox="1"/>
          <p:nvPr/>
        </p:nvSpPr>
        <p:spPr>
          <a:xfrm>
            <a:off x="7272949" y="4912924"/>
            <a:ext cx="188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Combined</a:t>
            </a:r>
          </a:p>
        </p:txBody>
      </p:sp>
    </p:spTree>
    <p:extLst>
      <p:ext uri="{BB962C8B-B14F-4D97-AF65-F5344CB8AC3E}">
        <p14:creationId xmlns:p14="http://schemas.microsoft.com/office/powerpoint/2010/main" val="2238162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Molecular Gas Physics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" t="6148" r="8240" b="-4852"/>
          <a:stretch/>
        </p:blipFill>
        <p:spPr>
          <a:xfrm>
            <a:off x="6117418" y="1690688"/>
            <a:ext cx="5836572" cy="381019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4" name="Rectangle 23"/>
          <p:cNvSpPr/>
          <p:nvPr/>
        </p:nvSpPr>
        <p:spPr>
          <a:xfrm>
            <a:off x="6113493" y="2420131"/>
            <a:ext cx="371302" cy="19706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4877552" y="3220803"/>
            <a:ext cx="2952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Star Formation Rate Density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912111" y="5103849"/>
            <a:ext cx="1213658" cy="2608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8093095" y="5103849"/>
            <a:ext cx="2851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Redshift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189660" y="5739457"/>
            <a:ext cx="8218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Comparable or better sensitivity to direct measurements, but sensitive to faint population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7EB4DF-F9E4-EA4C-B076-DB5564D47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366" y="297398"/>
            <a:ext cx="1107070" cy="1122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898FCD-9ECC-DF49-919F-1A2B6B03A8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2821" t="6614" r="6998" b="-4970"/>
          <a:stretch/>
        </p:blipFill>
        <p:spPr>
          <a:xfrm>
            <a:off x="238009" y="1690688"/>
            <a:ext cx="5875483" cy="381019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1BA4EE1-B02B-F945-A132-B97C77E34219}"/>
              </a:ext>
            </a:extLst>
          </p:cNvPr>
          <p:cNvSpPr/>
          <p:nvPr/>
        </p:nvSpPr>
        <p:spPr>
          <a:xfrm>
            <a:off x="377302" y="2481340"/>
            <a:ext cx="207264" cy="19706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F8455B6-9473-944F-AE5C-469F6AD3EB64}"/>
              </a:ext>
            </a:extLst>
          </p:cNvPr>
          <p:cNvSpPr txBox="1"/>
          <p:nvPr/>
        </p:nvSpPr>
        <p:spPr>
          <a:xfrm rot="16200000">
            <a:off x="-1045419" y="3324544"/>
            <a:ext cx="2952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Molecular Gas Density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CB77A37-03F4-234B-B4DF-C930D92E887C}"/>
              </a:ext>
            </a:extLst>
          </p:cNvPr>
          <p:cNvSpPr/>
          <p:nvPr/>
        </p:nvSpPr>
        <p:spPr>
          <a:xfrm>
            <a:off x="2983020" y="5097685"/>
            <a:ext cx="1213658" cy="2608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20CD4E8-5DD2-0547-BDDA-37441762CF27}"/>
              </a:ext>
            </a:extLst>
          </p:cNvPr>
          <p:cNvSpPr txBox="1"/>
          <p:nvPr/>
        </p:nvSpPr>
        <p:spPr>
          <a:xfrm>
            <a:off x="1953724" y="5036476"/>
            <a:ext cx="2851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Redshift</a:t>
            </a:r>
          </a:p>
        </p:txBody>
      </p:sp>
    </p:spTree>
    <p:extLst>
      <p:ext uri="{BB962C8B-B14F-4D97-AF65-F5344CB8AC3E}">
        <p14:creationId xmlns:p14="http://schemas.microsoft.com/office/powerpoint/2010/main" val="598602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054E3-E15E-1544-A263-DF8D604F1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Cross-Correlations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747D0-925A-1F40-8783-5644416B5F8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Chung+ 2018- Cross-correlate with other tracers to improve SNR/reject foregrounds</a:t>
            </a:r>
          </a:p>
          <a:p>
            <a:endParaRPr lang="en-US" dirty="0"/>
          </a:p>
          <a:p>
            <a:r>
              <a:rPr lang="en-US" dirty="0"/>
              <a:t>Best candidates: </a:t>
            </a:r>
            <a:r>
              <a:rPr lang="en-US" dirty="0">
                <a:solidFill>
                  <a:schemeClr val="accent5"/>
                </a:solidFill>
              </a:rPr>
              <a:t>HETDEX</a:t>
            </a:r>
            <a:r>
              <a:rPr lang="en-US" dirty="0"/>
              <a:t> LAE’s or Ly⍺ IM</a:t>
            </a:r>
          </a:p>
          <a:p>
            <a:endParaRPr lang="en-US" dirty="0"/>
          </a:p>
          <a:p>
            <a:r>
              <a:rPr lang="en-US" dirty="0">
                <a:solidFill>
                  <a:schemeClr val="accent5"/>
                </a:solidFill>
              </a:rPr>
              <a:t>Improve SNR by factor of ~2</a:t>
            </a:r>
          </a:p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1EAD352-9A80-C747-9849-3DD77912E3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13452" y="606055"/>
            <a:ext cx="5103627" cy="5954232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311459-592F-3945-A1B4-C939F6C0409A}"/>
              </a:ext>
            </a:extLst>
          </p:cNvPr>
          <p:cNvSpPr txBox="1"/>
          <p:nvPr/>
        </p:nvSpPr>
        <p:spPr>
          <a:xfrm>
            <a:off x="7942521" y="843240"/>
            <a:ext cx="1010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 Auto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56D15F-4259-974B-9EB6-81CE8DFB6EC4}"/>
              </a:ext>
            </a:extLst>
          </p:cNvPr>
          <p:cNvSpPr txBox="1"/>
          <p:nvPr/>
        </p:nvSpPr>
        <p:spPr>
          <a:xfrm>
            <a:off x="10343707" y="843240"/>
            <a:ext cx="1010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Galaxies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334C3B-A2DE-F54D-8571-2086774C7769}"/>
              </a:ext>
            </a:extLst>
          </p:cNvPr>
          <p:cNvSpPr txBox="1"/>
          <p:nvPr/>
        </p:nvSpPr>
        <p:spPr>
          <a:xfrm>
            <a:off x="10525346" y="1449757"/>
            <a:ext cx="1010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Spec-z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9AA464-4F1B-8C46-99BE-744040A0ECD6}"/>
              </a:ext>
            </a:extLst>
          </p:cNvPr>
          <p:cNvSpPr txBox="1"/>
          <p:nvPr/>
        </p:nvSpPr>
        <p:spPr>
          <a:xfrm>
            <a:off x="10514712" y="2012937"/>
            <a:ext cx="1010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photo-z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0A3303-855C-DD40-8CD3-0EF49D9B8DDC}"/>
              </a:ext>
            </a:extLst>
          </p:cNvPr>
          <p:cNvSpPr txBox="1"/>
          <p:nvPr/>
        </p:nvSpPr>
        <p:spPr>
          <a:xfrm>
            <a:off x="8084732" y="2484198"/>
            <a:ext cx="1010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Ly⍺ IM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CF244A-0C63-EE4F-A275-2FDCB1B3E4E8}"/>
              </a:ext>
            </a:extLst>
          </p:cNvPr>
          <p:cNvSpPr txBox="1"/>
          <p:nvPr/>
        </p:nvSpPr>
        <p:spPr>
          <a:xfrm>
            <a:off x="10566104" y="2484198"/>
            <a:ext cx="1010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LAE’s</a:t>
            </a:r>
          </a:p>
        </p:txBody>
      </p:sp>
    </p:spTree>
    <p:extLst>
      <p:ext uri="{BB962C8B-B14F-4D97-AF65-F5344CB8AC3E}">
        <p14:creationId xmlns:p14="http://schemas.microsoft.com/office/powerpoint/2010/main" val="2344403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4478" y="1690688"/>
            <a:ext cx="7910022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1100" dirty="0"/>
          </a:p>
          <a:p>
            <a:pPr>
              <a:spcAft>
                <a:spcPts val="1800"/>
              </a:spcAft>
            </a:pPr>
            <a:r>
              <a:rPr lang="en-US" sz="3600" dirty="0"/>
              <a:t>FIRE Simulations- Connect signals to </a:t>
            </a:r>
            <a:r>
              <a:rPr lang="en-US" sz="3600" dirty="0">
                <a:solidFill>
                  <a:schemeClr val="accent5"/>
                </a:solidFill>
              </a:rPr>
              <a:t>underlying physics</a:t>
            </a:r>
          </a:p>
          <a:p>
            <a:pPr>
              <a:spcAft>
                <a:spcPts val="1800"/>
              </a:spcAft>
            </a:pPr>
            <a:r>
              <a:rPr lang="en-US" sz="3600" dirty="0"/>
              <a:t>Evidence of </a:t>
            </a:r>
            <a:r>
              <a:rPr lang="en-US" sz="3600" dirty="0">
                <a:solidFill>
                  <a:schemeClr val="accent5"/>
                </a:solidFill>
              </a:rPr>
              <a:t>bursty star formation?</a:t>
            </a:r>
          </a:p>
          <a:p>
            <a:pPr>
              <a:spcAft>
                <a:spcPts val="1800"/>
              </a:spcAft>
            </a:pPr>
            <a:r>
              <a:rPr lang="en-US" sz="3600" dirty="0">
                <a:solidFill>
                  <a:schemeClr val="accent5"/>
                </a:solidFill>
              </a:rPr>
              <a:t>Stacking</a:t>
            </a:r>
            <a:r>
              <a:rPr lang="en-US" sz="3600" dirty="0"/>
              <a:t>- look for filamentary structure in CO</a:t>
            </a:r>
            <a:endParaRPr lang="en-US" sz="1100" dirty="0"/>
          </a:p>
          <a:p>
            <a:pPr>
              <a:spcAft>
                <a:spcPts val="1800"/>
              </a:spcAft>
            </a:pPr>
            <a:r>
              <a:rPr lang="en-US" sz="3600" dirty="0"/>
              <a:t>Other CO lines- CO(2-1) at reionization, </a:t>
            </a:r>
            <a:r>
              <a:rPr lang="en-US" sz="3600" baseline="30000" dirty="0"/>
              <a:t>13</a:t>
            </a:r>
            <a:r>
              <a:rPr lang="en-US" sz="3600" dirty="0"/>
              <a:t>CO?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76" y="1535807"/>
            <a:ext cx="2321041" cy="22814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6747" r="21149" b="14824"/>
          <a:stretch/>
        </p:blipFill>
        <p:spPr>
          <a:xfrm>
            <a:off x="1572337" y="2738340"/>
            <a:ext cx="2286001" cy="228143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02046" y="4346265"/>
            <a:ext cx="2286001" cy="2289682"/>
            <a:chOff x="2672513" y="203200"/>
            <a:chExt cx="6846974" cy="68580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72513" y="203200"/>
              <a:ext cx="6846974" cy="68580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844800" y="381000"/>
              <a:ext cx="733983" cy="774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3C76D93-58C8-7E4B-819C-8F01BB44E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366" y="297398"/>
            <a:ext cx="1107070" cy="112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5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8306" y="1825625"/>
            <a:ext cx="5545667" cy="4351338"/>
          </a:xfrm>
        </p:spPr>
        <p:txBody>
          <a:bodyPr>
            <a:noAutofit/>
          </a:bodyPr>
          <a:lstStyle/>
          <a:p>
            <a:r>
              <a:rPr lang="en-US" sz="3200" dirty="0"/>
              <a:t>Duplicate Pathfinder on multiple 10m OVRO dishes</a:t>
            </a:r>
          </a:p>
          <a:p>
            <a:pPr lvl="1"/>
            <a:r>
              <a:rPr lang="en-US" sz="2800" dirty="0">
                <a:solidFill>
                  <a:schemeClr val="accent5"/>
                </a:solidFill>
              </a:rPr>
              <a:t>More sensitivity</a:t>
            </a:r>
            <a:r>
              <a:rPr lang="en-US" sz="2800" dirty="0"/>
              <a:t> to z~3 signal</a:t>
            </a:r>
          </a:p>
          <a:p>
            <a:pPr lvl="1"/>
            <a:r>
              <a:rPr lang="en-US" sz="2800" dirty="0"/>
              <a:t>Also gets </a:t>
            </a:r>
            <a:r>
              <a:rPr lang="en-US" sz="2800" dirty="0">
                <a:solidFill>
                  <a:schemeClr val="accent5"/>
                </a:solidFill>
              </a:rPr>
              <a:t>CO(2-1)</a:t>
            </a:r>
            <a:r>
              <a:rPr lang="en-US" sz="2800" dirty="0"/>
              <a:t> at reionization</a:t>
            </a:r>
          </a:p>
          <a:p>
            <a:pPr lvl="1"/>
            <a:endParaRPr lang="en-US" sz="2800" dirty="0"/>
          </a:p>
          <a:p>
            <a:r>
              <a:rPr lang="en-US" sz="3200" dirty="0"/>
              <a:t>Combine with new 15 GHz detector</a:t>
            </a:r>
          </a:p>
          <a:p>
            <a:pPr lvl="1"/>
            <a:r>
              <a:rPr lang="en-US" sz="2800" dirty="0"/>
              <a:t>Gets CO(1-0) at reionization</a:t>
            </a:r>
          </a:p>
          <a:p>
            <a:pPr lvl="1"/>
            <a:r>
              <a:rPr lang="en-US" sz="2800" dirty="0">
                <a:solidFill>
                  <a:schemeClr val="accent5"/>
                </a:solidFill>
              </a:rPr>
              <a:t>Cross-correlate</a:t>
            </a:r>
            <a:r>
              <a:rPr lang="en-US" sz="2800" dirty="0"/>
              <a:t> to isolate high-z</a:t>
            </a:r>
          </a:p>
          <a:p>
            <a:endParaRPr lang="en-US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209800"/>
            <a:ext cx="5721338" cy="35948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A8026C-C572-1A4F-803F-D45DC4F86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366" y="297398"/>
            <a:ext cx="1107070" cy="112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01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38200" y="0"/>
            <a:ext cx="10515600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chemeClr val="tx1"/>
                </a:solidFill>
              </a:rPr>
              <a:t>Goal: Map distribution of </a:t>
            </a:r>
            <a:r>
              <a:rPr lang="en-US" sz="4400" dirty="0">
                <a:solidFill>
                  <a:schemeClr val="accent5"/>
                </a:solidFill>
              </a:rPr>
              <a:t>molecular gas </a:t>
            </a:r>
            <a:r>
              <a:rPr lang="en-US" sz="4400" dirty="0">
                <a:solidFill>
                  <a:schemeClr val="tx1"/>
                </a:solidFill>
              </a:rPr>
              <a:t>across cosmic history</a:t>
            </a:r>
          </a:p>
        </p:txBody>
      </p:sp>
    </p:spTree>
    <p:extLst>
      <p:ext uri="{BB962C8B-B14F-4D97-AF65-F5344CB8AC3E}">
        <p14:creationId xmlns:p14="http://schemas.microsoft.com/office/powerpoint/2010/main" val="811618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8400" y="1825625"/>
            <a:ext cx="5105400" cy="4601288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solidFill>
                  <a:schemeClr val="accent5"/>
                </a:solidFill>
              </a:rPr>
              <a:t>COMAP is taking data!</a:t>
            </a:r>
          </a:p>
          <a:p>
            <a:pPr lvl="1"/>
            <a:r>
              <a:rPr lang="en-US" sz="3200" dirty="0"/>
              <a:t>Commissioning now</a:t>
            </a:r>
          </a:p>
          <a:p>
            <a:pPr lvl="1"/>
            <a:r>
              <a:rPr lang="en-US" sz="3200" dirty="0"/>
              <a:t>Science observing starts in ~April</a:t>
            </a:r>
          </a:p>
          <a:p>
            <a:endParaRPr lang="en-US" sz="1100" dirty="0"/>
          </a:p>
          <a:p>
            <a:r>
              <a:rPr lang="en-US" sz="3600" dirty="0"/>
              <a:t>Expect ~</a:t>
            </a:r>
            <a:r>
              <a:rPr lang="en-US" sz="3600" dirty="0">
                <a:solidFill>
                  <a:schemeClr val="accent5"/>
                </a:solidFill>
              </a:rPr>
              <a:t>8σ detection </a:t>
            </a:r>
            <a:r>
              <a:rPr lang="en-US" sz="3600" dirty="0"/>
              <a:t>of CO(1-0) power at z~3</a:t>
            </a:r>
          </a:p>
          <a:p>
            <a:endParaRPr lang="en-US" sz="1100" dirty="0"/>
          </a:p>
          <a:p>
            <a:r>
              <a:rPr lang="en-US" sz="3600" dirty="0"/>
              <a:t>Lots of exciting science to come!</a:t>
            </a: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7" r="5832"/>
          <a:stretch/>
        </p:blipFill>
        <p:spPr>
          <a:xfrm>
            <a:off x="838200" y="1825625"/>
            <a:ext cx="5257800" cy="46012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789A74-FCCB-2C4D-B550-9C03FBF6D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366" y="297398"/>
            <a:ext cx="1107070" cy="112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03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B5CDF-0314-BB43-B166-D2B015BF0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16F98-1B22-2546-A26D-F2390899AAD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Abundant in molecular clouds, accessible ladder of transitions</a:t>
            </a:r>
          </a:p>
          <a:p>
            <a:endParaRPr lang="en-US" dirty="0"/>
          </a:p>
          <a:p>
            <a:r>
              <a:rPr lang="en-US" dirty="0"/>
              <a:t>Traces fuel for star formation, important for understanding ISM</a:t>
            </a:r>
          </a:p>
          <a:p>
            <a:endParaRPr lang="en-US" dirty="0"/>
          </a:p>
          <a:p>
            <a:r>
              <a:rPr lang="en-US" dirty="0"/>
              <a:t>At high-</a:t>
            </a:r>
            <a:r>
              <a:rPr lang="en-US" i="1" dirty="0"/>
              <a:t>z</a:t>
            </a:r>
            <a:r>
              <a:rPr lang="en-US" dirty="0"/>
              <a:t>, traces formation of ionizing sources during EoR</a:t>
            </a:r>
          </a:p>
        </p:txBody>
      </p:sp>
      <p:pic>
        <p:nvPicPr>
          <p:cNvPr id="1026" name="Picture 2" descr="NGC 4321">
            <a:extLst>
              <a:ext uri="{FF2B5EF4-FFF2-40B4-BE49-F238E27FC236}">
                <a16:creationId xmlns:a16="http://schemas.microsoft.com/office/drawing/2014/main" id="{2D10B7CC-5C1D-E244-A083-6417E119979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949" y="1825625"/>
            <a:ext cx="489973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E33D70-D87A-2549-A110-1D03BDCF2FC6}"/>
              </a:ext>
            </a:extLst>
          </p:cNvPr>
          <p:cNvSpPr txBox="1"/>
          <p:nvPr/>
        </p:nvSpPr>
        <p:spPr>
          <a:xfrm>
            <a:off x="2633662" y="6533726"/>
            <a:ext cx="9558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dirty="0"/>
              <a:t>Credit: ALMA (ESO/NAOJ/NRAO); NRAO/AUI/NSF, B. Saxton</a:t>
            </a:r>
            <a:endParaRPr lang="pl-PL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247EB5-E5F3-6D4D-9688-F7BD81B6C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366" y="297398"/>
            <a:ext cx="1107070" cy="112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82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5794"/>
            <a:ext cx="10515600" cy="1325563"/>
          </a:xfrm>
        </p:spPr>
        <p:txBody>
          <a:bodyPr/>
          <a:lstStyle/>
          <a:p>
            <a:r>
              <a:rPr lang="en-US" dirty="0"/>
              <a:t>CO Intensity Mapping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560634" y="1521357"/>
            <a:ext cx="9070732" cy="4777656"/>
            <a:chOff x="1863834" y="1690688"/>
            <a:chExt cx="9070732" cy="477765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27CCAC6-1B36-0541-A8D7-3D38C221AC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25" t="4016" r="2193" b="3079"/>
            <a:stretch/>
          </p:blipFill>
          <p:spPr>
            <a:xfrm>
              <a:off x="1863834" y="1690688"/>
              <a:ext cx="9070732" cy="4408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6C1AE54-591C-B94A-957C-ADF65E0EB279}"/>
                </a:ext>
              </a:extLst>
            </p:cNvPr>
            <p:cNvSpPr txBox="1"/>
            <p:nvPr/>
          </p:nvSpPr>
          <p:spPr>
            <a:xfrm>
              <a:off x="1863834" y="6099012"/>
              <a:ext cx="90707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85000"/>
                    </a:schemeClr>
                  </a:solidFill>
                </a:rPr>
                <a:t>Faint Galaxies                                    </a:t>
              </a:r>
              <a:r>
                <a:rPr lang="en-US" dirty="0">
                  <a:solidFill>
                    <a:srgbClr val="FF0000"/>
                  </a:solidFill>
                </a:rPr>
                <a:t>Bright Galaxies</a:t>
              </a:r>
              <a:r>
                <a:rPr lang="en-US" dirty="0">
                  <a:solidFill>
                    <a:srgbClr val="C00000"/>
                  </a:solidFill>
                </a:rPr>
                <a:t>                                                                        </a:t>
              </a:r>
              <a:r>
                <a:rPr lang="en-US" dirty="0">
                  <a:solidFill>
                    <a:srgbClr val="FFFF00"/>
                  </a:solidFill>
                </a:rPr>
                <a:t>CO Emission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B193D29-F537-A64F-BE6B-8EAB39885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366" y="297398"/>
            <a:ext cx="1107070" cy="112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030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 Mapping Array Pathfinder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7" r="5832"/>
          <a:stretch/>
        </p:blipFill>
        <p:spPr>
          <a:xfrm>
            <a:off x="838200" y="1863725"/>
            <a:ext cx="5257800" cy="460128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639388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10.4 m telescope at Owens Valley Radio Observatory</a:t>
            </a:r>
          </a:p>
          <a:p>
            <a:pPr>
              <a:spcAft>
                <a:spcPts val="1000"/>
              </a:spcAft>
            </a:pPr>
            <a:r>
              <a:rPr lang="en-US" dirty="0"/>
              <a:t>19 single-polarization pixels</a:t>
            </a:r>
          </a:p>
          <a:p>
            <a:pPr>
              <a:spcAft>
                <a:spcPts val="1000"/>
              </a:spcAft>
            </a:pPr>
            <a:r>
              <a:rPr lang="en-US" dirty="0"/>
              <a:t>Ambient temperature feeds, 20K LNA’s</a:t>
            </a:r>
          </a:p>
          <a:p>
            <a:pPr>
              <a:spcAft>
                <a:spcPts val="1000"/>
              </a:spcAft>
            </a:pPr>
            <a:r>
              <a:rPr lang="en-US" dirty="0"/>
              <a:t>26-34 GHz, </a:t>
            </a:r>
            <a:r>
              <a:rPr lang="en-US" dirty="0">
                <a:solidFill>
                  <a:schemeClr val="accent5"/>
                </a:solidFill>
              </a:rPr>
              <a:t>z=2.4-3.4 </a:t>
            </a:r>
            <a:r>
              <a:rPr lang="en-US" dirty="0">
                <a:solidFill>
                  <a:schemeClr val="tx1"/>
                </a:solidFill>
              </a:rPr>
              <a:t>in CO(1-0)</a:t>
            </a:r>
          </a:p>
          <a:p>
            <a:pPr>
              <a:spcAft>
                <a:spcPts val="1000"/>
              </a:spcAft>
            </a:pPr>
            <a:r>
              <a:rPr lang="en-US" dirty="0"/>
              <a:t>2 years on two 2.5 deg</a:t>
            </a:r>
            <a:r>
              <a:rPr lang="en-US" baseline="30000" dirty="0"/>
              <a:t>2</a:t>
            </a:r>
            <a:r>
              <a:rPr lang="en-US" dirty="0"/>
              <a:t> fields</a:t>
            </a:r>
          </a:p>
          <a:p>
            <a:pPr>
              <a:spcAft>
                <a:spcPts val="1000"/>
              </a:spcAft>
            </a:pPr>
            <a:r>
              <a:rPr lang="en-US" dirty="0"/>
              <a:t>~2 MHz spectral resolution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73D151-782F-0643-A09F-8C9A25E54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366" y="297398"/>
            <a:ext cx="1107070" cy="112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19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 Mapping Array Pathfinder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7" r="5832"/>
          <a:stretch/>
        </p:blipFill>
        <p:spPr>
          <a:xfrm>
            <a:off x="838200" y="1863725"/>
            <a:ext cx="5257800" cy="460128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639388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10.4 m telescope at Owens Valley Radio Observatory</a:t>
            </a:r>
          </a:p>
          <a:p>
            <a:pPr>
              <a:spcAft>
                <a:spcPts val="1000"/>
              </a:spcAft>
            </a:pPr>
            <a:r>
              <a:rPr lang="en-US" dirty="0"/>
              <a:t>19 single-polarization pixels</a:t>
            </a:r>
          </a:p>
          <a:p>
            <a:pPr>
              <a:spcAft>
                <a:spcPts val="1000"/>
              </a:spcAft>
            </a:pPr>
            <a:r>
              <a:rPr lang="en-US" dirty="0"/>
              <a:t>Ambient temperature feeds, 20K LNA’s</a:t>
            </a:r>
          </a:p>
          <a:p>
            <a:pPr>
              <a:spcAft>
                <a:spcPts val="1000"/>
              </a:spcAft>
            </a:pPr>
            <a:r>
              <a:rPr lang="en-US" dirty="0"/>
              <a:t>26-34 GHz, </a:t>
            </a:r>
            <a:r>
              <a:rPr lang="en-US" dirty="0">
                <a:solidFill>
                  <a:schemeClr val="accent5"/>
                </a:solidFill>
              </a:rPr>
              <a:t>z=2.4-3.4 </a:t>
            </a:r>
            <a:r>
              <a:rPr lang="en-US" dirty="0">
                <a:solidFill>
                  <a:schemeClr val="tx1"/>
                </a:solidFill>
              </a:rPr>
              <a:t>in CO(1-0)</a:t>
            </a:r>
          </a:p>
          <a:p>
            <a:pPr>
              <a:spcAft>
                <a:spcPts val="1000"/>
              </a:spcAft>
            </a:pPr>
            <a:r>
              <a:rPr lang="en-US" dirty="0"/>
              <a:t>2 years on two 2.5 deg</a:t>
            </a:r>
            <a:r>
              <a:rPr lang="en-US" baseline="30000" dirty="0"/>
              <a:t>2</a:t>
            </a:r>
            <a:r>
              <a:rPr lang="en-US" dirty="0"/>
              <a:t> fields</a:t>
            </a:r>
          </a:p>
          <a:p>
            <a:pPr>
              <a:spcAft>
                <a:spcPts val="1000"/>
              </a:spcAft>
            </a:pPr>
            <a:r>
              <a:rPr lang="en-US" dirty="0"/>
              <a:t>~2 MHz spectral resolution</a:t>
            </a:r>
          </a:p>
        </p:txBody>
      </p:sp>
      <p:sp>
        <p:nvSpPr>
          <p:cNvPr id="3" name="Donut 2">
            <a:extLst>
              <a:ext uri="{FF2B5EF4-FFF2-40B4-BE49-F238E27FC236}">
                <a16:creationId xmlns:a16="http://schemas.microsoft.com/office/drawing/2014/main" id="{A9370A92-2BAF-0449-B114-E9085742B198}"/>
              </a:ext>
            </a:extLst>
          </p:cNvPr>
          <p:cNvSpPr/>
          <p:nvPr/>
        </p:nvSpPr>
        <p:spPr>
          <a:xfrm>
            <a:off x="2955852" y="2732567"/>
            <a:ext cx="903768" cy="903768"/>
          </a:xfrm>
          <a:prstGeom prst="donut">
            <a:avLst>
              <a:gd name="adj" fmla="val 575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139A36-3492-4C48-8C68-DEC9C9739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366" y="297398"/>
            <a:ext cx="1107070" cy="112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01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 Mapping Array Pathfinder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639388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10.4 m telescope at Owens Valley Radio Observatory</a:t>
            </a:r>
          </a:p>
          <a:p>
            <a:pPr>
              <a:spcAft>
                <a:spcPts val="1000"/>
              </a:spcAft>
            </a:pPr>
            <a:r>
              <a:rPr lang="en-US" dirty="0">
                <a:solidFill>
                  <a:schemeClr val="accent5"/>
                </a:solidFill>
              </a:rPr>
              <a:t>19 single-polarization pixels</a:t>
            </a:r>
          </a:p>
          <a:p>
            <a:pPr>
              <a:spcAft>
                <a:spcPts val="1000"/>
              </a:spcAft>
            </a:pPr>
            <a:r>
              <a:rPr lang="en-US" dirty="0"/>
              <a:t>Ambient temperature feeds, 20K LNA’s</a:t>
            </a:r>
          </a:p>
          <a:p>
            <a:pPr>
              <a:spcAft>
                <a:spcPts val="1000"/>
              </a:spcAft>
            </a:pPr>
            <a:r>
              <a:rPr lang="en-US" dirty="0"/>
              <a:t>26-34 GHz, </a:t>
            </a:r>
            <a:r>
              <a:rPr lang="en-US" dirty="0">
                <a:solidFill>
                  <a:schemeClr val="accent5"/>
                </a:solidFill>
              </a:rPr>
              <a:t>z=2.4-3.4 </a:t>
            </a:r>
            <a:r>
              <a:rPr lang="en-US" dirty="0">
                <a:solidFill>
                  <a:schemeClr val="tx1"/>
                </a:solidFill>
              </a:rPr>
              <a:t>in CO(1-0)</a:t>
            </a:r>
          </a:p>
          <a:p>
            <a:pPr>
              <a:spcAft>
                <a:spcPts val="1000"/>
              </a:spcAft>
            </a:pPr>
            <a:r>
              <a:rPr lang="en-US" dirty="0"/>
              <a:t>2 years on two 2.5 deg</a:t>
            </a:r>
            <a:r>
              <a:rPr lang="en-US" baseline="30000" dirty="0"/>
              <a:t>2</a:t>
            </a:r>
            <a:r>
              <a:rPr lang="en-US" dirty="0"/>
              <a:t> fields</a:t>
            </a:r>
          </a:p>
          <a:p>
            <a:pPr>
              <a:spcAft>
                <a:spcPts val="1000"/>
              </a:spcAft>
            </a:pPr>
            <a:r>
              <a:rPr lang="en-US" dirty="0"/>
              <a:t>~2 MHz spectral resolution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225E0C-708B-FC4D-ADB3-D0824DE69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935" y="3306727"/>
            <a:ext cx="3674905" cy="32992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B233EA-0F52-6B44-9DA8-BA3B2170D9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3" r="8688"/>
          <a:stretch/>
        </p:blipFill>
        <p:spPr>
          <a:xfrm>
            <a:off x="245714" y="1694083"/>
            <a:ext cx="3252398" cy="2933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3A8FDC-3717-9D4A-9AA9-7836E2DC3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366" y="297398"/>
            <a:ext cx="1107070" cy="112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83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38200" y="0"/>
            <a:ext cx="10515600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chemeClr val="accent5"/>
                </a:solidFill>
              </a:rPr>
              <a:t>Commissioning now</a:t>
            </a:r>
            <a:r>
              <a:rPr lang="en-US" sz="4400" dirty="0">
                <a:solidFill>
                  <a:schemeClr val="tx1"/>
                </a:solidFill>
              </a:rPr>
              <a:t>, two-year observing campaign starting ~</a:t>
            </a:r>
            <a:r>
              <a:rPr lang="en-US" sz="4400" dirty="0">
                <a:solidFill>
                  <a:schemeClr val="accent5"/>
                </a:solidFill>
              </a:rPr>
              <a:t>April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14DEF0-CA26-4141-8575-F02DA3584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366" y="297398"/>
            <a:ext cx="1107070" cy="112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20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COMAP Collaboration</a:t>
            </a:r>
          </a:p>
        </p:txBody>
      </p:sp>
      <p:sp>
        <p:nvSpPr>
          <p:cNvPr id="5" name="AutoShape 14" descr="mage result for universitat i oslo logo"/>
          <p:cNvSpPr>
            <a:spLocks noChangeAspect="1" noChangeArrowheads="1"/>
          </p:cNvSpPr>
          <p:nvPr/>
        </p:nvSpPr>
        <p:spPr bwMode="auto">
          <a:xfrm>
            <a:off x="0" y="0"/>
            <a:ext cx="7153275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349586" y="1446860"/>
            <a:ext cx="2508945" cy="2968326"/>
            <a:chOff x="419484" y="1790848"/>
            <a:chExt cx="2508945" cy="2968326"/>
          </a:xfrm>
        </p:grpSpPr>
        <p:pic>
          <p:nvPicPr>
            <p:cNvPr id="1026" name="Picture 2" descr="mage result for Caltech logo 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206" y="1790848"/>
              <a:ext cx="1971502" cy="475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419484" y="2450850"/>
              <a:ext cx="250894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5"/>
                  </a:solidFill>
                </a:rPr>
                <a:t>Kieran Cleary (PI)</a:t>
              </a:r>
            </a:p>
            <a:p>
              <a:pPr algn="ctr"/>
              <a:r>
                <a:rPr lang="en-US" sz="2400" dirty="0"/>
                <a:t>Jonathan Kocz</a:t>
              </a:r>
            </a:p>
            <a:p>
              <a:pPr algn="ctr"/>
              <a:r>
                <a:rPr lang="en-US" sz="2400" dirty="0"/>
                <a:t>James Lamb</a:t>
              </a:r>
            </a:p>
            <a:p>
              <a:pPr algn="ctr"/>
              <a:r>
                <a:rPr lang="en-US" sz="2400" dirty="0"/>
                <a:t>Timothy Pearson</a:t>
              </a:r>
            </a:p>
            <a:p>
              <a:pPr algn="ctr"/>
              <a:r>
                <a:rPr lang="en-US" sz="2400" dirty="0"/>
                <a:t>Tony Readhead</a:t>
              </a:r>
            </a:p>
            <a:p>
              <a:pPr algn="ctr"/>
              <a:r>
                <a:rPr lang="en-US" sz="2400" dirty="0"/>
                <a:t>David Woody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300192" y="1335010"/>
            <a:ext cx="2508945" cy="3080176"/>
            <a:chOff x="838200" y="1783063"/>
            <a:chExt cx="2508945" cy="3080176"/>
          </a:xfrm>
        </p:grpSpPr>
        <p:pic>
          <p:nvPicPr>
            <p:cNvPr id="7" name="Picture 2" descr="mage result for cita 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783063"/>
              <a:ext cx="2508945" cy="696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838200" y="2554915"/>
              <a:ext cx="250894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J. Richard Bond</a:t>
              </a:r>
            </a:p>
            <a:p>
              <a:pPr algn="ctr"/>
              <a:r>
                <a:rPr lang="en-US" sz="2400" dirty="0">
                  <a:solidFill>
                    <a:schemeClr val="accent5"/>
                  </a:solidFill>
                </a:rPr>
                <a:t>Patrick Breysse</a:t>
              </a:r>
            </a:p>
            <a:p>
              <a:pPr algn="ctr"/>
              <a:r>
                <a:rPr lang="en-US" sz="2400" dirty="0"/>
                <a:t>Laura Keating</a:t>
              </a:r>
            </a:p>
            <a:p>
              <a:pPr algn="ctr"/>
              <a:r>
                <a:rPr lang="en-US" sz="2400" dirty="0"/>
                <a:t>Gunjan Lakhlani</a:t>
              </a:r>
            </a:p>
            <a:p>
              <a:pPr algn="ctr"/>
              <a:r>
                <a:rPr lang="en-US" sz="2400" dirty="0"/>
                <a:t>Norm Murray</a:t>
              </a:r>
            </a:p>
            <a:p>
              <a:pPr algn="ctr"/>
              <a:r>
                <a:rPr lang="en-US" sz="2400" dirty="0"/>
                <a:t>George Stein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214991" y="1342061"/>
            <a:ext cx="2508945" cy="2210473"/>
            <a:chOff x="761428" y="2246370"/>
            <a:chExt cx="2508945" cy="2210473"/>
          </a:xfrm>
        </p:grpSpPr>
        <p:pic>
          <p:nvPicPr>
            <p:cNvPr id="1054" name="Picture 30" descr="mage result for Stanford logo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54" t="35993" r="12013" b="34916"/>
            <a:stretch/>
          </p:blipFill>
          <p:spPr bwMode="auto">
            <a:xfrm>
              <a:off x="761428" y="2246370"/>
              <a:ext cx="2508945" cy="640813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24" name="TextBox 23"/>
            <p:cNvSpPr txBox="1"/>
            <p:nvPr/>
          </p:nvSpPr>
          <p:spPr>
            <a:xfrm>
              <a:off x="761428" y="2887183"/>
              <a:ext cx="250894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Dongwoo Chung</a:t>
              </a:r>
            </a:p>
            <a:p>
              <a:pPr algn="ctr"/>
              <a:r>
                <a:rPr lang="en-US" sz="2400" dirty="0"/>
                <a:t>Sarah Church</a:t>
              </a:r>
            </a:p>
            <a:p>
              <a:pPr algn="ctr"/>
              <a:r>
                <a:rPr lang="en-US" sz="2400" dirty="0"/>
                <a:t>Marco Viero</a:t>
              </a:r>
            </a:p>
            <a:p>
              <a:pPr algn="ctr"/>
              <a:r>
                <a:rPr lang="en-US" sz="2400" dirty="0"/>
                <a:t>Risa Wechsler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004126" y="1325563"/>
            <a:ext cx="2935883" cy="2306908"/>
            <a:chOff x="640754" y="3400826"/>
            <a:chExt cx="2935883" cy="2306908"/>
          </a:xfrm>
        </p:grpSpPr>
        <p:pic>
          <p:nvPicPr>
            <p:cNvPr id="1046" name="Picture 22" descr="mage result for universitat i oslo logo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2" t="1945" r="7739" b="77629"/>
            <a:stretch/>
          </p:blipFill>
          <p:spPr bwMode="auto">
            <a:xfrm>
              <a:off x="640754" y="3400826"/>
              <a:ext cx="2935883" cy="345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640754" y="3768742"/>
              <a:ext cx="293588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Hans Kristian Eriksen</a:t>
              </a:r>
            </a:p>
            <a:p>
              <a:pPr algn="ctr"/>
              <a:r>
                <a:rPr lang="en-US" sz="2400" dirty="0"/>
                <a:t>Marie Foss</a:t>
              </a:r>
            </a:p>
            <a:p>
              <a:pPr algn="ctr"/>
              <a:r>
                <a:rPr lang="en-US" sz="2400" dirty="0"/>
                <a:t>Håvard Ihle</a:t>
              </a:r>
            </a:p>
            <a:p>
              <a:pPr algn="ctr"/>
              <a:r>
                <a:rPr lang="en-US" sz="2400" dirty="0"/>
                <a:t>Ingunn Wehus</a:t>
              </a:r>
            </a:p>
            <a:p>
              <a:pPr algn="ctr"/>
              <a:r>
                <a:rPr lang="en-US" sz="2400" dirty="0"/>
                <a:t>Erik Alexander Levén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49586" y="4475238"/>
            <a:ext cx="2508945" cy="2272737"/>
            <a:chOff x="838200" y="2610083"/>
            <a:chExt cx="2508945" cy="2272737"/>
          </a:xfrm>
        </p:grpSpPr>
        <p:pic>
          <p:nvPicPr>
            <p:cNvPr id="1050" name="Picture 26" descr="mage result for JPL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350" y="2610083"/>
              <a:ext cx="2060643" cy="647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838200" y="3313160"/>
              <a:ext cx="250894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Tzu-Ching Chang</a:t>
              </a:r>
            </a:p>
            <a:p>
              <a:pPr algn="ctr"/>
              <a:r>
                <a:rPr lang="en-US" sz="2400" dirty="0"/>
                <a:t>Todd Gaier</a:t>
              </a:r>
            </a:p>
            <a:p>
              <a:pPr algn="ctr"/>
              <a:r>
                <a:rPr lang="en-US" sz="2400" dirty="0"/>
                <a:t>Charles Lawrence</a:t>
              </a:r>
            </a:p>
            <a:p>
              <a:pPr algn="ctr"/>
              <a:r>
                <a:rPr lang="en-US" sz="2400" dirty="0"/>
                <a:t>Joseph Lazio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223516" y="4634148"/>
            <a:ext cx="2508945" cy="1763092"/>
            <a:chOff x="322450" y="3388107"/>
            <a:chExt cx="2508945" cy="1763092"/>
          </a:xfrm>
        </p:grpSpPr>
        <p:pic>
          <p:nvPicPr>
            <p:cNvPr id="1052" name="Picture 28" descr="mage result for university of manchester logo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2" t="19283" r="17702" b="19260"/>
            <a:stretch/>
          </p:blipFill>
          <p:spPr bwMode="auto">
            <a:xfrm>
              <a:off x="501704" y="3388107"/>
              <a:ext cx="2150436" cy="931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322450" y="4320202"/>
              <a:ext cx="25089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Clive Dickinson</a:t>
              </a:r>
            </a:p>
            <a:p>
              <a:pPr algn="ctr"/>
              <a:r>
                <a:rPr lang="en-US" sz="2400" dirty="0"/>
                <a:t>Stuart Harper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217594" y="4827651"/>
            <a:ext cx="2508945" cy="1040993"/>
            <a:chOff x="964622" y="5701996"/>
            <a:chExt cx="2508945" cy="1040993"/>
          </a:xfrm>
        </p:grpSpPr>
        <p:pic>
          <p:nvPicPr>
            <p:cNvPr id="1032" name="Picture 8" descr="mage result for university of maryland logo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48" b="27105"/>
            <a:stretch/>
          </p:blipFill>
          <p:spPr bwMode="auto">
            <a:xfrm>
              <a:off x="1053598" y="5701996"/>
              <a:ext cx="2330994" cy="5226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964622" y="6281324"/>
              <a:ext cx="25089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Andrew Harris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004126" y="5861880"/>
            <a:ext cx="3104375" cy="939896"/>
            <a:chOff x="1142374" y="4541377"/>
            <a:chExt cx="3104375" cy="939896"/>
          </a:xfrm>
        </p:grpSpPr>
        <p:pic>
          <p:nvPicPr>
            <p:cNvPr id="1048" name="Picture 24" descr="mage result for ETH Zurich logo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37" t="29604" r="11075" b="25961"/>
            <a:stretch/>
          </p:blipFill>
          <p:spPr bwMode="auto">
            <a:xfrm>
              <a:off x="1570056" y="4541377"/>
              <a:ext cx="2060643" cy="467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1142374" y="5019608"/>
              <a:ext cx="31043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Hamsa Padmanabhan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269868" y="4827651"/>
            <a:ext cx="2508945" cy="957770"/>
            <a:chOff x="1480577" y="4153838"/>
            <a:chExt cx="2508945" cy="957770"/>
          </a:xfrm>
        </p:grpSpPr>
        <p:pic>
          <p:nvPicPr>
            <p:cNvPr id="1036" name="Picture 12" descr="mage result for university of miami logo horizontal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7123" y="4153838"/>
              <a:ext cx="1986286" cy="491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1480577" y="4649943"/>
              <a:ext cx="25089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Joshua Gundersen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269867" y="3641434"/>
            <a:ext cx="2508945" cy="1148806"/>
            <a:chOff x="1128409" y="5561978"/>
            <a:chExt cx="2508945" cy="1148806"/>
          </a:xfrm>
        </p:grpSpPr>
        <p:pic>
          <p:nvPicPr>
            <p:cNvPr id="1030" name="Picture 6" descr="mage result for berkeley logo white background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1" t="14112" r="30484" b="12295"/>
            <a:stretch/>
          </p:blipFill>
          <p:spPr bwMode="auto">
            <a:xfrm>
              <a:off x="1469667" y="5561978"/>
              <a:ext cx="1826426" cy="672893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43" name="TextBox 42"/>
            <p:cNvSpPr txBox="1"/>
            <p:nvPr/>
          </p:nvSpPr>
          <p:spPr>
            <a:xfrm>
              <a:off x="1128409" y="6249119"/>
              <a:ext cx="25089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Marcelo Alvarez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200375" y="5760331"/>
            <a:ext cx="2508945" cy="1098574"/>
            <a:chOff x="7153275" y="-259989"/>
            <a:chExt cx="2508945" cy="1098574"/>
          </a:xfrm>
        </p:grpSpPr>
        <p:pic>
          <p:nvPicPr>
            <p:cNvPr id="3" name="Picture 2" descr="mage result for universidad de concepcion logo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4262" y="-259989"/>
              <a:ext cx="1735689" cy="684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7153275" y="376920"/>
              <a:ext cx="25089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Rodrigo Reeves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312569" y="3679198"/>
            <a:ext cx="2508945" cy="1141016"/>
            <a:chOff x="6421101" y="3171517"/>
            <a:chExt cx="2508945" cy="1141016"/>
          </a:xfrm>
        </p:grpSpPr>
        <p:pic>
          <p:nvPicPr>
            <p:cNvPr id="8" name="Picture 6" descr="mage result for princeton logo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8383" y="3171517"/>
              <a:ext cx="2019300" cy="674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6421101" y="3850868"/>
              <a:ext cx="25089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Brandon Hensley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665A609E-54F5-D244-A0B7-A0E6952812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866" y="96845"/>
            <a:ext cx="1107070" cy="112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92513"/>
      </p:ext>
    </p:extLst>
  </p:cSld>
  <p:clrMapOvr>
    <a:masterClrMapping/>
  </p:clrMapOvr>
</p:sld>
</file>

<file path=ppt/theme/theme1.xml><?xml version="1.0" encoding="utf-8"?>
<a:theme xmlns:a="http://schemas.openxmlformats.org/drawingml/2006/main" name="ILikeThisOne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LikeThisOne" id="{0DF3A062-A10D-7940-9F18-B7B80437D628}" vid="{BDD1074E-557A-1A4A-8F1B-6B3E2D50B5E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ILikeThisOne</Template>
  <TotalTime>6375</TotalTime>
  <Words>715</Words>
  <Application>Microsoft Macintosh PowerPoint</Application>
  <PresentationFormat>Widescreen</PresentationFormat>
  <Paragraphs>154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Cambria Math</vt:lpstr>
      <vt:lpstr>Corbel</vt:lpstr>
      <vt:lpstr>ILikeThisOne</vt:lpstr>
      <vt:lpstr>The CO Mapping Array Pathfinder</vt:lpstr>
      <vt:lpstr>PowerPoint Presentation</vt:lpstr>
      <vt:lpstr>Why CO?</vt:lpstr>
      <vt:lpstr>CO Intensity Mapping</vt:lpstr>
      <vt:lpstr>CO Mapping Array Pathfinder</vt:lpstr>
      <vt:lpstr>CO Mapping Array Pathfinder</vt:lpstr>
      <vt:lpstr>CO Mapping Array Pathfinder</vt:lpstr>
      <vt:lpstr>PowerPoint Presentation</vt:lpstr>
      <vt:lpstr>COMAP Collaboration</vt:lpstr>
      <vt:lpstr>CO Luminosity Function</vt:lpstr>
      <vt:lpstr>CO Luminosity Function</vt:lpstr>
      <vt:lpstr>CO Luminosity Function</vt:lpstr>
      <vt:lpstr>Power Spectrum</vt:lpstr>
      <vt:lpstr>Voxel Intensity Distribution</vt:lpstr>
      <vt:lpstr>Voxel Intensity Distribution</vt:lpstr>
      <vt:lpstr>Molecular Gas Physics</vt:lpstr>
      <vt:lpstr>Cross-Correlations</vt:lpstr>
      <vt:lpstr>More Science</vt:lpstr>
      <vt:lpstr>What’s Next?</vt:lpstr>
      <vt:lpstr>Conclusion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 Mapping Array  Pathfinder</dc:title>
  <dc:creator>Microsoft Office User</dc:creator>
  <cp:lastModifiedBy>Microsoft Office User</cp:lastModifiedBy>
  <cp:revision>42</cp:revision>
  <cp:lastPrinted>2019-02-18T18:48:07Z</cp:lastPrinted>
  <dcterms:created xsi:type="dcterms:W3CDTF">2019-02-15T20:34:45Z</dcterms:created>
  <dcterms:modified xsi:type="dcterms:W3CDTF">2019-02-21T04:58:27Z</dcterms:modified>
</cp:coreProperties>
</file>