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74" r:id="rId5"/>
    <p:sldId id="275" r:id="rId6"/>
    <p:sldId id="273" r:id="rId7"/>
    <p:sldId id="264" r:id="rId8"/>
    <p:sldId id="261" r:id="rId9"/>
    <p:sldId id="262" r:id="rId10"/>
    <p:sldId id="263" r:id="rId11"/>
    <p:sldId id="265" r:id="rId12"/>
    <p:sldId id="266" r:id="rId13"/>
    <p:sldId id="268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3"/>
    <p:restoredTop sz="86395"/>
  </p:normalViewPr>
  <p:slideViewPr>
    <p:cSldViewPr snapToGrid="0" snapToObjects="1">
      <p:cViewPr varScale="1">
        <p:scale>
          <a:sx n="110" d="100"/>
          <a:sy n="110" d="100"/>
        </p:scale>
        <p:origin x="1544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4CBB0-11E6-4548-8FFE-70719F8F72B3}" type="datetimeFigureOut">
              <a:rPr lang="en-US" smtClean="0"/>
              <a:t>7/22/20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C9EA-D228-6B4D-9CAC-D8B1B0F2B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9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C9EA-D228-6B4D-9CAC-D8B1B0F2BB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24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two are collectively known as “rusty”.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C9EA-D228-6B4D-9CAC-D8B1B0F2BB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37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Tmux</a:t>
            </a:r>
            <a:r>
              <a:rPr lang="en-US" dirty="0"/>
              <a:t>, screen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C9EA-D228-6B4D-9CAC-D8B1B0F2BB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67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Somewhat oversubscribed.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C9EA-D228-6B4D-9CAC-D8B1B0F2BB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51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C9EA-D228-6B4D-9CAC-D8B1B0F2BB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57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C9EA-D228-6B4D-9CAC-D8B1B0F2BB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3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7/22/20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cicomp@flatironinstitute.org" TargetMode="External"/><Relationship Id="rId2" Type="http://schemas.openxmlformats.org/officeDocument/2006/relationships/hyperlink" Target="https://docs.simonsfoundation.org/index.php/Category:Flatiron_Institute_RC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flatironinstitute.org/event/625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SCC Intro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37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246880"/>
          </a:xfrm>
        </p:spPr>
        <p:txBody>
          <a:bodyPr>
            <a:normAutofit/>
          </a:bodyPr>
          <a:lstStyle/>
          <a:p>
            <a:r>
              <a:rPr lang="en-US" dirty="0"/>
              <a:t>250TB of GPFS space for home directories</a:t>
            </a:r>
          </a:p>
          <a:p>
            <a:pPr lvl="1"/>
            <a:r>
              <a:rPr lang="en-US" dirty="0"/>
              <a:t>Incremental back-up and RAID6.</a:t>
            </a:r>
          </a:p>
          <a:p>
            <a:pPr lvl="1"/>
            <a:r>
              <a:rPr lang="en-US" dirty="0"/>
              <a:t>Code, docs, notes should live here.  If you use more than ~1 TB, we will urge you to clean up and move data to the volumes intended for it.</a:t>
            </a:r>
          </a:p>
          <a:p>
            <a:endParaRPr lang="en-US" dirty="0"/>
          </a:p>
          <a:p>
            <a:r>
              <a:rPr lang="en-US" dirty="0"/>
              <a:t>~15PB of usable space in </a:t>
            </a:r>
            <a:r>
              <a:rPr lang="en-US" dirty="0" err="1"/>
              <a:t>cephfs</a:t>
            </a:r>
            <a:r>
              <a:rPr lang="en-US" dirty="0"/>
              <a:t> (3 copies or erasure encoded)</a:t>
            </a:r>
          </a:p>
          <a:p>
            <a:pPr lvl="1"/>
            <a:r>
              <a:rPr lang="en-US" dirty="0"/>
              <a:t>Data should live here /</a:t>
            </a:r>
            <a:r>
              <a:rPr lang="en-US" dirty="0" err="1"/>
              <a:t>mnt</a:t>
            </a:r>
            <a:r>
              <a:rPr lang="en-US" dirty="0"/>
              <a:t>/</a:t>
            </a:r>
            <a:r>
              <a:rPr lang="en-US" dirty="0" err="1"/>
              <a:t>ceph</a:t>
            </a:r>
            <a:r>
              <a:rPr lang="en-US" dirty="0"/>
              <a:t>/users/</a:t>
            </a:r>
          </a:p>
          <a:p>
            <a:pPr lvl="1"/>
            <a:r>
              <a:rPr lang="en-US" dirty="0"/>
              <a:t>If there is anything you need to keep, but you don’t expect to access for a while, let us know. We have tape archiving resources offsite.</a:t>
            </a:r>
          </a:p>
          <a:p>
            <a:endParaRPr lang="en-US" dirty="0"/>
          </a:p>
          <a:p>
            <a:r>
              <a:rPr lang="en-US" dirty="0"/>
              <a:t>Keep in mind that all compute nodes have node-local storage too.</a:t>
            </a:r>
          </a:p>
        </p:txBody>
      </p:sp>
    </p:spTree>
    <p:extLst>
      <p:ext uri="{BB962C8B-B14F-4D97-AF65-F5344CB8AC3E}">
        <p14:creationId xmlns:p14="http://schemas.microsoft.com/office/powerpoint/2010/main" val="202887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 Configuration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All the Linux systems are configured with via centralized management systems.</a:t>
            </a:r>
          </a:p>
          <a:p>
            <a:pPr lvl="1"/>
            <a:r>
              <a:rPr lang="en-US" dirty="0"/>
              <a:t>We are nearly entirely CentOS 7.6 for workers and desktops</a:t>
            </a:r>
          </a:p>
          <a:p>
            <a:r>
              <a:rPr lang="en-US" dirty="0"/>
              <a:t>Expanded and updated software environment mostly deployed through modules</a:t>
            </a:r>
          </a:p>
          <a:p>
            <a:pPr lvl="1"/>
            <a:r>
              <a:rPr lang="en-US" dirty="0">
                <a:latin typeface="Courier" pitchFamily="2" charset="0"/>
              </a:rPr>
              <a:t>module avail</a:t>
            </a:r>
          </a:p>
          <a:p>
            <a:pPr lvl="2"/>
            <a:r>
              <a:rPr lang="en-US" dirty="0"/>
              <a:t>Same environment on desktops and clusters</a:t>
            </a:r>
          </a:p>
          <a:p>
            <a:r>
              <a:rPr lang="en-US" dirty="0"/>
              <a:t>If you need a package, please ask.  Also feel free to install (non-privileged) software in your own directory. Please be careful with </a:t>
            </a:r>
            <a:r>
              <a:rPr lang="en-US" dirty="0" err="1"/>
              <a:t>conda</a:t>
            </a:r>
            <a:r>
              <a:rPr lang="en-US" dirty="0"/>
              <a:t>.</a:t>
            </a:r>
          </a:p>
          <a:p>
            <a:r>
              <a:rPr lang="en-US" dirty="0"/>
              <a:t>All Linux home directories are centrally served. A user can log into most systems and will see the same files (but use your desktop or make a SLURM allocation if you want a resource for significant work).</a:t>
            </a:r>
          </a:p>
          <a:p>
            <a:r>
              <a:rPr lang="en-US" dirty="0"/>
              <a:t>By keeping the configuration in common management systems and the user info in central file systems we can easy replace hardware when needed.</a:t>
            </a:r>
          </a:p>
        </p:txBody>
      </p:sp>
    </p:spTree>
    <p:extLst>
      <p:ext uri="{BB962C8B-B14F-4D97-AF65-F5344CB8AC3E}">
        <p14:creationId xmlns:p14="http://schemas.microsoft.com/office/powerpoint/2010/main" val="55782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support </a:t>
            </a:r>
            <a:r>
              <a:rPr lang="en-US" dirty="0" err="1"/>
              <a:t>ssh</a:t>
            </a:r>
            <a:r>
              <a:rPr lang="en-US" dirty="0"/>
              <a:t> for external connections:</a:t>
            </a:r>
          </a:p>
          <a:p>
            <a:pPr lvl="1"/>
            <a:r>
              <a:rPr lang="en-US" dirty="0"/>
              <a:t>There is an </a:t>
            </a:r>
            <a:r>
              <a:rPr lang="en-US" dirty="0" err="1"/>
              <a:t>ssh</a:t>
            </a:r>
            <a:r>
              <a:rPr lang="en-US" dirty="0"/>
              <a:t> port at </a:t>
            </a:r>
            <a:r>
              <a:rPr lang="en-US" dirty="0" err="1"/>
              <a:t>gateway.simonsfoundation.org</a:t>
            </a:r>
            <a:r>
              <a:rPr lang="en-US" dirty="0"/>
              <a:t> that uses two-factor authentication </a:t>
            </a:r>
          </a:p>
          <a:p>
            <a:pPr lvl="2"/>
            <a:r>
              <a:rPr lang="en-US" dirty="0"/>
              <a:t>Instructions at </a:t>
            </a:r>
            <a:r>
              <a:rPr lang="en-US" dirty="0" err="1"/>
              <a:t>docs.simonsfoundation.org</a:t>
            </a:r>
            <a:endParaRPr lang="en-US" dirty="0"/>
          </a:p>
          <a:p>
            <a:pPr lvl="2"/>
            <a:r>
              <a:rPr lang="en-US" dirty="0"/>
              <a:t>You’ll need google authenticator or similar software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3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DATA AROUND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 quantities of data can be sent with </a:t>
            </a:r>
            <a:r>
              <a:rPr lang="en-US" dirty="0" err="1"/>
              <a:t>scp</a:t>
            </a:r>
            <a:r>
              <a:rPr lang="en-US" dirty="0"/>
              <a:t> and two factor authentication (or </a:t>
            </a:r>
            <a:r>
              <a:rPr lang="en-US" dirty="0" err="1"/>
              <a:t>sshfs</a:t>
            </a:r>
            <a:r>
              <a:rPr lang="en-US" dirty="0"/>
              <a:t>).</a:t>
            </a:r>
          </a:p>
          <a:p>
            <a:r>
              <a:rPr lang="en-US" dirty="0"/>
              <a:t>Data export can be done with a web interface (we have two mechanisms, please ask if you are interested).</a:t>
            </a:r>
          </a:p>
          <a:p>
            <a:r>
              <a:rPr lang="en-US" dirty="0"/>
              <a:t>Large quantities of data can be moved around with </a:t>
            </a:r>
            <a:r>
              <a:rPr lang="en-US" dirty="0" err="1"/>
              <a:t>gridftp</a:t>
            </a:r>
            <a:r>
              <a:rPr lang="en-US" dirty="0"/>
              <a:t> and </a:t>
            </a:r>
            <a:r>
              <a:rPr lang="en-US" dirty="0" err="1"/>
              <a:t>globus</a:t>
            </a:r>
            <a:r>
              <a:rPr lang="en-US" dirty="0"/>
              <a:t>. Documentation for how to do this is on the </a:t>
            </a:r>
            <a:r>
              <a:rPr lang="en-US" dirty="0" err="1"/>
              <a:t>docs.simonsfoundation.org</a:t>
            </a:r>
            <a:r>
              <a:rPr lang="en-US" dirty="0"/>
              <a:t> instructions.</a:t>
            </a:r>
          </a:p>
        </p:txBody>
      </p:sp>
    </p:spTree>
    <p:extLst>
      <p:ext uri="{BB962C8B-B14F-4D97-AF65-F5344CB8AC3E}">
        <p14:creationId xmlns:p14="http://schemas.microsoft.com/office/powerpoint/2010/main" val="262460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6BF04-D3D2-874C-B5B3-042C33259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5438" y="199699"/>
            <a:ext cx="8610600" cy="879232"/>
          </a:xfrm>
        </p:spPr>
        <p:txBody>
          <a:bodyPr/>
          <a:lstStyle/>
          <a:p>
            <a:r>
              <a:rPr lang="en-US" dirty="0"/>
              <a:t>SOME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5D99C-0C41-214D-A17E-F1E8CB72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1011034"/>
            <a:ext cx="11260238" cy="564726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use a </a:t>
            </a:r>
            <a:r>
              <a:rPr lang="en-US" dirty="0" err="1"/>
              <a:t>fifo</a:t>
            </a:r>
            <a:r>
              <a:rPr lang="en-US" dirty="0"/>
              <a:t> batch system and we try to keep the wait times short</a:t>
            </a:r>
          </a:p>
          <a:p>
            <a:pPr lvl="1"/>
            <a:r>
              <a:rPr lang="en-US" dirty="0"/>
              <a:t>Try to be a good citizen </a:t>
            </a:r>
          </a:p>
          <a:p>
            <a:pPr lvl="1"/>
            <a:r>
              <a:rPr lang="en-US" dirty="0"/>
              <a:t>Submitting with accurate estimates for time and resources may result in quicker allocation</a:t>
            </a:r>
          </a:p>
          <a:p>
            <a:r>
              <a:rPr lang="en-US" dirty="0"/>
              <a:t>Most of the systems are allocated exclusively by default.</a:t>
            </a:r>
          </a:p>
          <a:p>
            <a:pPr lvl="1"/>
            <a:r>
              <a:rPr lang="en-US" dirty="0"/>
              <a:t>This means you get all the cores</a:t>
            </a:r>
          </a:p>
          <a:p>
            <a:pPr lvl="2"/>
            <a:r>
              <a:rPr lang="en-US" dirty="0"/>
              <a:t>There are tools like </a:t>
            </a:r>
            <a:r>
              <a:rPr lang="en-US" dirty="0" err="1"/>
              <a:t>disBatch</a:t>
            </a:r>
            <a:r>
              <a:rPr lang="en-US" dirty="0"/>
              <a:t> that can help you use all the cores</a:t>
            </a:r>
          </a:p>
          <a:p>
            <a:r>
              <a:rPr lang="en-US" dirty="0"/>
              <a:t>Our systems have a lot of cores and memory</a:t>
            </a:r>
          </a:p>
          <a:p>
            <a:pPr lvl="1"/>
            <a:r>
              <a:rPr lang="en-US" dirty="0"/>
              <a:t>Understand the parallelism of your code</a:t>
            </a:r>
          </a:p>
          <a:p>
            <a:r>
              <a:rPr lang="en-US" dirty="0"/>
              <a:t>The GPU nodes are shared because they are quad GPUs systems</a:t>
            </a:r>
          </a:p>
          <a:p>
            <a:pPr lvl="1"/>
            <a:r>
              <a:rPr lang="en-US" dirty="0"/>
              <a:t>If you can’t use all four, allocate one and a reasonable number of cores and memory so that the others can be used by someone else </a:t>
            </a:r>
          </a:p>
          <a:p>
            <a:r>
              <a:rPr lang="en-US" dirty="0"/>
              <a:t>GPFS is backed-up nightly.   It’s intended for code and important persistent things</a:t>
            </a:r>
          </a:p>
          <a:p>
            <a:pPr lvl="1"/>
            <a:r>
              <a:rPr lang="en-US" dirty="0"/>
              <a:t>Intermediate files with a lot of churn belong in </a:t>
            </a:r>
            <a:r>
              <a:rPr lang="en-US" dirty="0" err="1"/>
              <a:t>ceph</a:t>
            </a:r>
            <a:r>
              <a:rPr lang="en-US" dirty="0"/>
              <a:t> or on node local storage </a:t>
            </a:r>
          </a:p>
          <a:p>
            <a:r>
              <a:rPr lang="en-US" dirty="0" err="1"/>
              <a:t>cephfs</a:t>
            </a:r>
            <a:r>
              <a:rPr lang="en-US" dirty="0"/>
              <a:t> is a great file system, but the cluster is large and you have enough resources to really hammer things</a:t>
            </a:r>
          </a:p>
          <a:p>
            <a:pPr lvl="1"/>
            <a:r>
              <a:rPr lang="en-US" dirty="0"/>
              <a:t>Always a good idea to check IO behavior as you increase the scale of your runs</a:t>
            </a:r>
          </a:p>
          <a:p>
            <a:pPr lvl="1"/>
            <a:r>
              <a:rPr lang="en-US" dirty="0"/>
              <a:t>Work with mentors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92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7C3AA-05B2-4C43-8DAE-7E5363620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REMEMBER NOTHING ELSE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AAF5F2-3679-8E43-8F25-4111A024625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5800" y="2194560"/>
            <a:ext cx="10809369" cy="1872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Scientific Computing Documentation is here:</a:t>
            </a:r>
            <a:br>
              <a:rPr lang="en-US" dirty="0"/>
            </a:br>
            <a:r>
              <a:rPr lang="en-US" dirty="0">
                <a:hlinkClick r:id="rId2"/>
              </a:rPr>
              <a:t>https://docs.simonsfoundation.org/index.php/Category:Flatiron_Institute_RC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scicomp@flatironinstitute.org</a:t>
            </a:r>
            <a:br>
              <a:rPr lang="en-US" dirty="0"/>
            </a:br>
            <a:r>
              <a:rPr lang="en-US" dirty="0"/>
              <a:t>Is the mailing list to write with problems</a:t>
            </a:r>
          </a:p>
        </p:txBody>
      </p:sp>
    </p:spTree>
    <p:extLst>
      <p:ext uri="{BB962C8B-B14F-4D97-AF65-F5344CB8AC3E}">
        <p14:creationId xmlns:p14="http://schemas.microsoft.com/office/powerpoint/2010/main" val="191056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334" y="129960"/>
            <a:ext cx="8610600" cy="1293028"/>
          </a:xfrm>
        </p:spPr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754" y="1594414"/>
            <a:ext cx="10820400" cy="4024125"/>
          </a:xfrm>
        </p:spPr>
        <p:txBody>
          <a:bodyPr/>
          <a:lstStyle/>
          <a:p>
            <a:r>
              <a:rPr lang="en-US" dirty="0"/>
              <a:t>It’s a strange summer </a:t>
            </a:r>
          </a:p>
          <a:p>
            <a:endParaRPr lang="en-US" dirty="0"/>
          </a:p>
          <a:p>
            <a:r>
              <a:rPr lang="en-US" dirty="0"/>
              <a:t>We are all figuring this out as we go</a:t>
            </a:r>
          </a:p>
          <a:p>
            <a:endParaRPr lang="en-US" dirty="0"/>
          </a:p>
          <a:p>
            <a:r>
              <a:rPr lang="en-US" dirty="0"/>
              <a:t>All these slides are on indico</a:t>
            </a:r>
          </a:p>
          <a:p>
            <a:pPr lvl="1"/>
            <a:r>
              <a:rPr lang="en-US" dirty="0">
                <a:hlinkClick r:id="rId2"/>
              </a:rPr>
              <a:t>https://indico.flatironinstitute.org</a:t>
            </a:r>
            <a:r>
              <a:rPr lang="en-US">
                <a:hlinkClick r:id="rId2"/>
              </a:rPr>
              <a:t>/event/625/</a:t>
            </a:r>
            <a:endParaRPr lang="en-US"/>
          </a:p>
          <a:p>
            <a:pPr lvl="1"/>
            <a:r>
              <a:rPr lang="en-US"/>
              <a:t>You </a:t>
            </a:r>
            <a:r>
              <a:rPr lang="en-US" dirty="0"/>
              <a:t>should have at least one personal machine by now</a:t>
            </a:r>
          </a:p>
          <a:p>
            <a:pPr lvl="1"/>
            <a:r>
              <a:rPr lang="en-US" dirty="0"/>
              <a:t>Eventually most of you will have both a desktop and a laptop</a:t>
            </a:r>
          </a:p>
          <a:p>
            <a:pPr lvl="1"/>
            <a:endParaRPr lang="en-US" dirty="0"/>
          </a:p>
          <a:p>
            <a:r>
              <a:rPr lang="en-US" dirty="0"/>
              <a:t>Some of you may have data you want to import </a:t>
            </a:r>
          </a:p>
          <a:p>
            <a:pPr lvl="2"/>
            <a:r>
              <a:rPr lang="en-US" dirty="0"/>
              <a:t>We can talk about the most efficient way to do this based on the size and type of the data</a:t>
            </a:r>
          </a:p>
          <a:p>
            <a:endParaRPr lang="en-US" dirty="0"/>
          </a:p>
          <a:p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04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Core IT (</a:t>
            </a:r>
            <a:r>
              <a:rPr lang="en-US" baseline="0" dirty="0">
                <a:solidFill>
                  <a:schemeClr val="accent4"/>
                </a:solidFill>
              </a:rPr>
              <a:t>ITSupport@simonsfoundation.org</a:t>
            </a:r>
            <a:r>
              <a:rPr lang="is-IS" dirty="0"/>
              <a:t>)</a:t>
            </a:r>
            <a:endParaRPr lang="en-US" dirty="0"/>
          </a:p>
          <a:p>
            <a:pPr lvl="1"/>
            <a:r>
              <a:rPr lang="en-US" dirty="0"/>
              <a:t>Printers</a:t>
            </a:r>
          </a:p>
          <a:p>
            <a:pPr lvl="1"/>
            <a:r>
              <a:rPr lang="en-US" dirty="0"/>
              <a:t>Office/productivity software license issues</a:t>
            </a:r>
          </a:p>
          <a:p>
            <a:pPr lvl="1"/>
            <a:r>
              <a:rPr lang="en-US" dirty="0"/>
              <a:t>Email problems</a:t>
            </a:r>
          </a:p>
          <a:p>
            <a:pPr lvl="1"/>
            <a:r>
              <a:rPr lang="en-US" dirty="0"/>
              <a:t>General IT problems</a:t>
            </a:r>
          </a:p>
          <a:p>
            <a:pPr lvl="1"/>
            <a:r>
              <a:rPr lang="en-US" dirty="0" err="1"/>
              <a:t>Wifi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34137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Scientific Computing (Robert Blackwell, Nick Carriero, Alex </a:t>
            </a:r>
            <a:r>
              <a:rPr lang="en-US" dirty="0" err="1"/>
              <a:t>Chavkin</a:t>
            </a:r>
            <a:r>
              <a:rPr lang="en-US" dirty="0"/>
              <a:t>, Justin </a:t>
            </a:r>
            <a:r>
              <a:rPr lang="en-US" dirty="0" err="1"/>
              <a:t>Creveling</a:t>
            </a:r>
            <a:r>
              <a:rPr lang="en-US" dirty="0"/>
              <a:t>, Ian Fisk, Pat </a:t>
            </a:r>
            <a:r>
              <a:rPr lang="en-US" dirty="0" err="1"/>
              <a:t>Gunn,Yanbin</a:t>
            </a:r>
            <a:r>
              <a:rPr lang="en-US" dirty="0"/>
              <a:t> Liu, Liz </a:t>
            </a:r>
            <a:r>
              <a:rPr lang="en-US" dirty="0" err="1"/>
              <a:t>Lovero</a:t>
            </a:r>
            <a:r>
              <a:rPr lang="en-US" dirty="0"/>
              <a:t>, Andras Pataki, Dylan Simon, Jonathan </a:t>
            </a:r>
            <a:r>
              <a:rPr lang="en-US" dirty="0" err="1"/>
              <a:t>Tischio</a:t>
            </a:r>
            <a:r>
              <a:rPr lang="en-US" dirty="0"/>
              <a:t>, Nikos </a:t>
            </a:r>
            <a:r>
              <a:rPr lang="en-US" dirty="0" err="1"/>
              <a:t>Trikoupis</a:t>
            </a:r>
            <a:r>
              <a:rPr lang="en-US" dirty="0"/>
              <a:t>, Aaron Watters) (</a:t>
            </a:r>
            <a:r>
              <a:rPr lang="en-US" baseline="0" dirty="0" err="1">
                <a:solidFill>
                  <a:schemeClr val="accent4"/>
                </a:solidFill>
              </a:rPr>
              <a:t>scicomp@flatironinstitute.org</a:t>
            </a:r>
            <a:r>
              <a:rPr lang="is-IS" dirty="0"/>
              <a:t>)</a:t>
            </a:r>
            <a:endParaRPr lang="en-US" dirty="0"/>
          </a:p>
          <a:p>
            <a:pPr lvl="1"/>
            <a:r>
              <a:rPr lang="en-US" dirty="0"/>
              <a:t>Questions about any of the central Linux clusters</a:t>
            </a:r>
          </a:p>
          <a:p>
            <a:pPr lvl="1"/>
            <a:r>
              <a:rPr lang="en-US" dirty="0"/>
              <a:t>Package and configuration management on cluster</a:t>
            </a:r>
          </a:p>
          <a:p>
            <a:pPr lvl="1"/>
            <a:r>
              <a:rPr lang="en-US" dirty="0"/>
              <a:t>Technical software and performance issues</a:t>
            </a:r>
          </a:p>
          <a:p>
            <a:pPr lvl="1"/>
            <a:r>
              <a:rPr lang="en-US" dirty="0"/>
              <a:t>IO and data storage</a:t>
            </a:r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71509" y="5770461"/>
            <a:ext cx="8695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Scientific Computing Documentation is here:</a:t>
            </a:r>
          </a:p>
          <a:p>
            <a:r>
              <a:rPr lang="en-US" dirty="0"/>
              <a:t>https://</a:t>
            </a:r>
            <a:r>
              <a:rPr lang="en-US" dirty="0" err="1"/>
              <a:t>docs.simonsfoundation.org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</a:t>
            </a:r>
            <a:r>
              <a:rPr lang="en-US" dirty="0" err="1"/>
              <a:t>Category:Flatiron_Institute_RC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68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Oval 109">
            <a:extLst>
              <a:ext uri="{FF2B5EF4-FFF2-40B4-BE49-F238E27FC236}">
                <a16:creationId xmlns:a16="http://schemas.microsoft.com/office/drawing/2014/main" id="{B4983D1F-4277-F848-80EA-9D7A4A17EE6C}"/>
              </a:ext>
            </a:extLst>
          </p:cNvPr>
          <p:cNvSpPr/>
          <p:nvPr/>
        </p:nvSpPr>
        <p:spPr>
          <a:xfrm>
            <a:off x="4610983" y="-89073"/>
            <a:ext cx="9265561" cy="7881042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ound Single Corner Rectangle 110">
            <a:extLst>
              <a:ext uri="{FF2B5EF4-FFF2-40B4-BE49-F238E27FC236}">
                <a16:creationId xmlns:a16="http://schemas.microsoft.com/office/drawing/2014/main" id="{134B0524-CC7B-C744-8BFA-74F407E9BE0E}"/>
              </a:ext>
            </a:extLst>
          </p:cNvPr>
          <p:cNvSpPr/>
          <p:nvPr/>
        </p:nvSpPr>
        <p:spPr>
          <a:xfrm>
            <a:off x="4663332" y="-251373"/>
            <a:ext cx="7583319" cy="3104239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6106F-21AC-1046-A770-AEC49CFD6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3DA7C-2176-BD4D-8998-D53B4606E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86" y="1809552"/>
            <a:ext cx="11958165" cy="4024125"/>
          </a:xfrm>
        </p:spPr>
        <p:txBody>
          <a:bodyPr/>
          <a:lstStyle/>
          <a:p>
            <a:r>
              <a:rPr lang="en-US" dirty="0"/>
              <a:t>High performance computing resources tend to be centralized</a:t>
            </a:r>
          </a:p>
          <a:p>
            <a:pPr lvl="1"/>
            <a:r>
              <a:rPr lang="en-US" dirty="0"/>
              <a:t>Individual machines need to work together, and groups of machines access the same data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D0FB6E-9377-A44E-9350-2E98E1684154}"/>
              </a:ext>
            </a:extLst>
          </p:cNvPr>
          <p:cNvGrpSpPr/>
          <p:nvPr/>
        </p:nvGrpSpPr>
        <p:grpSpPr>
          <a:xfrm>
            <a:off x="9497084" y="3466807"/>
            <a:ext cx="1186625" cy="272226"/>
            <a:chOff x="10616812" y="2198748"/>
            <a:chExt cx="1186625" cy="272226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0ED3F8E2-2E8F-8F46-A1FA-9A03E58F08C8}"/>
                </a:ext>
              </a:extLst>
            </p:cNvPr>
            <p:cNvSpPr/>
            <p:nvPr/>
          </p:nvSpPr>
          <p:spPr>
            <a:xfrm>
              <a:off x="10616812" y="2198748"/>
              <a:ext cx="1186625" cy="2722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3E399A5-2CF6-7045-9DEE-01BFB466A4DE}"/>
                </a:ext>
              </a:extLst>
            </p:cNvPr>
            <p:cNvSpPr/>
            <p:nvPr/>
          </p:nvSpPr>
          <p:spPr>
            <a:xfrm>
              <a:off x="11635914" y="2240628"/>
              <a:ext cx="76782" cy="698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C069E31-3A8A-3E48-A776-6D691107D294}"/>
                </a:ext>
              </a:extLst>
            </p:cNvPr>
            <p:cNvSpPr/>
            <p:nvPr/>
          </p:nvSpPr>
          <p:spPr>
            <a:xfrm>
              <a:off x="10686614" y="2275529"/>
              <a:ext cx="314107" cy="5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0ECCC5C-0876-3C49-A607-BD8EF9FC2C26}"/>
                </a:ext>
              </a:extLst>
            </p:cNvPr>
            <p:cNvSpPr/>
            <p:nvPr/>
          </p:nvSpPr>
          <p:spPr>
            <a:xfrm>
              <a:off x="11053070" y="2275529"/>
              <a:ext cx="314107" cy="5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9C1C910-6BC3-3546-AAC1-56269B8CEC80}"/>
              </a:ext>
            </a:extLst>
          </p:cNvPr>
          <p:cNvGrpSpPr/>
          <p:nvPr/>
        </p:nvGrpSpPr>
        <p:grpSpPr>
          <a:xfrm>
            <a:off x="9649484" y="3619207"/>
            <a:ext cx="1186625" cy="272226"/>
            <a:chOff x="10616812" y="2198748"/>
            <a:chExt cx="1186625" cy="272226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1E0FA7D6-C6F2-2A41-A937-D85E92D67510}"/>
                </a:ext>
              </a:extLst>
            </p:cNvPr>
            <p:cNvSpPr/>
            <p:nvPr/>
          </p:nvSpPr>
          <p:spPr>
            <a:xfrm>
              <a:off x="10616812" y="2198748"/>
              <a:ext cx="1186625" cy="2722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5500B39-C490-994D-8A6F-9716C2E201BE}"/>
                </a:ext>
              </a:extLst>
            </p:cNvPr>
            <p:cNvSpPr/>
            <p:nvPr/>
          </p:nvSpPr>
          <p:spPr>
            <a:xfrm>
              <a:off x="11635914" y="2240628"/>
              <a:ext cx="76782" cy="698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64711DA-41C3-6D4B-8D19-9CBAF8B797E2}"/>
                </a:ext>
              </a:extLst>
            </p:cNvPr>
            <p:cNvSpPr/>
            <p:nvPr/>
          </p:nvSpPr>
          <p:spPr>
            <a:xfrm>
              <a:off x="10686614" y="2275529"/>
              <a:ext cx="314107" cy="5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60E0784-DD56-414F-A9A3-51B161B278A5}"/>
                </a:ext>
              </a:extLst>
            </p:cNvPr>
            <p:cNvSpPr/>
            <p:nvPr/>
          </p:nvSpPr>
          <p:spPr>
            <a:xfrm>
              <a:off x="11053070" y="2275529"/>
              <a:ext cx="314107" cy="5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163ACE7-DC44-FA41-8051-294BE10764B9}"/>
              </a:ext>
            </a:extLst>
          </p:cNvPr>
          <p:cNvGrpSpPr/>
          <p:nvPr/>
        </p:nvGrpSpPr>
        <p:grpSpPr>
          <a:xfrm>
            <a:off x="9801884" y="3771607"/>
            <a:ext cx="1186625" cy="272226"/>
            <a:chOff x="10616812" y="2198748"/>
            <a:chExt cx="1186625" cy="272226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412FEE70-D8FD-C14A-93AF-67FCD8E2999E}"/>
                </a:ext>
              </a:extLst>
            </p:cNvPr>
            <p:cNvSpPr/>
            <p:nvPr/>
          </p:nvSpPr>
          <p:spPr>
            <a:xfrm>
              <a:off x="10616812" y="2198748"/>
              <a:ext cx="1186625" cy="2722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EBDB1D3-F7B0-D045-A55D-BD68553E1D23}"/>
                </a:ext>
              </a:extLst>
            </p:cNvPr>
            <p:cNvSpPr/>
            <p:nvPr/>
          </p:nvSpPr>
          <p:spPr>
            <a:xfrm>
              <a:off x="11635914" y="2240628"/>
              <a:ext cx="76782" cy="698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ECCA74E-0682-8F43-B09A-673E71571E35}"/>
                </a:ext>
              </a:extLst>
            </p:cNvPr>
            <p:cNvSpPr/>
            <p:nvPr/>
          </p:nvSpPr>
          <p:spPr>
            <a:xfrm>
              <a:off x="10686614" y="2275529"/>
              <a:ext cx="314107" cy="5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4721C23-B3BF-FB48-99D8-8BEDDD51FBEC}"/>
                </a:ext>
              </a:extLst>
            </p:cNvPr>
            <p:cNvSpPr/>
            <p:nvPr/>
          </p:nvSpPr>
          <p:spPr>
            <a:xfrm>
              <a:off x="11053070" y="2275529"/>
              <a:ext cx="314107" cy="5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4823BE0-1388-EB48-B617-7280471C8FC7}"/>
              </a:ext>
            </a:extLst>
          </p:cNvPr>
          <p:cNvGrpSpPr/>
          <p:nvPr/>
        </p:nvGrpSpPr>
        <p:grpSpPr>
          <a:xfrm>
            <a:off x="9954284" y="3924007"/>
            <a:ext cx="1186625" cy="272226"/>
            <a:chOff x="10616812" y="2198748"/>
            <a:chExt cx="1186625" cy="272226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61575334-57A7-9346-9190-18AE7DBAAC5D}"/>
                </a:ext>
              </a:extLst>
            </p:cNvPr>
            <p:cNvSpPr/>
            <p:nvPr/>
          </p:nvSpPr>
          <p:spPr>
            <a:xfrm>
              <a:off x="10616812" y="2198748"/>
              <a:ext cx="1186625" cy="2722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D56664E-F51F-7340-8536-749675057D11}"/>
                </a:ext>
              </a:extLst>
            </p:cNvPr>
            <p:cNvSpPr/>
            <p:nvPr/>
          </p:nvSpPr>
          <p:spPr>
            <a:xfrm>
              <a:off x="11635914" y="2240628"/>
              <a:ext cx="76782" cy="698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F296BBC-4B12-2544-B959-C565759A7571}"/>
                </a:ext>
              </a:extLst>
            </p:cNvPr>
            <p:cNvSpPr/>
            <p:nvPr/>
          </p:nvSpPr>
          <p:spPr>
            <a:xfrm>
              <a:off x="10686614" y="2275529"/>
              <a:ext cx="314107" cy="5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0F51507-E4D4-F549-9492-49BE2E0B7A68}"/>
                </a:ext>
              </a:extLst>
            </p:cNvPr>
            <p:cNvSpPr/>
            <p:nvPr/>
          </p:nvSpPr>
          <p:spPr>
            <a:xfrm>
              <a:off x="11053070" y="2275529"/>
              <a:ext cx="314107" cy="5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1C7A0CE-1EFE-424A-BD4D-24080F489E84}"/>
              </a:ext>
            </a:extLst>
          </p:cNvPr>
          <p:cNvGrpSpPr/>
          <p:nvPr/>
        </p:nvGrpSpPr>
        <p:grpSpPr>
          <a:xfrm>
            <a:off x="10111336" y="4120614"/>
            <a:ext cx="1186625" cy="272226"/>
            <a:chOff x="10616812" y="2198748"/>
            <a:chExt cx="1186625" cy="272226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E4F5283F-EA58-CB45-9183-70482497387E}"/>
                </a:ext>
              </a:extLst>
            </p:cNvPr>
            <p:cNvSpPr/>
            <p:nvPr/>
          </p:nvSpPr>
          <p:spPr>
            <a:xfrm>
              <a:off x="10616812" y="2198748"/>
              <a:ext cx="1186625" cy="2722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68A9A31-C143-DF4F-BDF7-C69F762BE05F}"/>
                </a:ext>
              </a:extLst>
            </p:cNvPr>
            <p:cNvSpPr/>
            <p:nvPr/>
          </p:nvSpPr>
          <p:spPr>
            <a:xfrm>
              <a:off x="11635914" y="2240628"/>
              <a:ext cx="76782" cy="698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BE1ED01-A5DA-4441-9F92-A58659966B9A}"/>
                </a:ext>
              </a:extLst>
            </p:cNvPr>
            <p:cNvSpPr/>
            <p:nvPr/>
          </p:nvSpPr>
          <p:spPr>
            <a:xfrm>
              <a:off x="10686614" y="2275529"/>
              <a:ext cx="314107" cy="5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590CBA0-B5E5-3644-89C9-0EC59E0C3B16}"/>
                </a:ext>
              </a:extLst>
            </p:cNvPr>
            <p:cNvSpPr/>
            <p:nvPr/>
          </p:nvSpPr>
          <p:spPr>
            <a:xfrm>
              <a:off x="11053070" y="2275529"/>
              <a:ext cx="314107" cy="5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8A5AB93-0DC8-4946-8A2B-DE57D64753BC}"/>
              </a:ext>
            </a:extLst>
          </p:cNvPr>
          <p:cNvGrpSpPr/>
          <p:nvPr/>
        </p:nvGrpSpPr>
        <p:grpSpPr>
          <a:xfrm>
            <a:off x="9554088" y="3109075"/>
            <a:ext cx="1186625" cy="272226"/>
            <a:chOff x="10616812" y="2198748"/>
            <a:chExt cx="1186625" cy="272226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6BBF92F-5A57-7748-9805-2D4CADDFFD69}"/>
                </a:ext>
              </a:extLst>
            </p:cNvPr>
            <p:cNvSpPr/>
            <p:nvPr/>
          </p:nvSpPr>
          <p:spPr>
            <a:xfrm>
              <a:off x="10616812" y="2198748"/>
              <a:ext cx="1186625" cy="2722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B3A0351-ACD3-B74A-BEB9-64BBACD5287D}"/>
                </a:ext>
              </a:extLst>
            </p:cNvPr>
            <p:cNvSpPr/>
            <p:nvPr/>
          </p:nvSpPr>
          <p:spPr>
            <a:xfrm>
              <a:off x="11635914" y="2240628"/>
              <a:ext cx="76782" cy="698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0206F25-43E2-AB42-9986-D48FAECAFA11}"/>
                </a:ext>
              </a:extLst>
            </p:cNvPr>
            <p:cNvSpPr/>
            <p:nvPr/>
          </p:nvSpPr>
          <p:spPr>
            <a:xfrm>
              <a:off x="10686614" y="2275529"/>
              <a:ext cx="314107" cy="5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69712AA-B449-0A46-8FA0-9019FBE83C8A}"/>
                </a:ext>
              </a:extLst>
            </p:cNvPr>
            <p:cNvSpPr/>
            <p:nvPr/>
          </p:nvSpPr>
          <p:spPr>
            <a:xfrm>
              <a:off x="11053070" y="2275529"/>
              <a:ext cx="314107" cy="5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597489-BB80-5C49-B3A5-AC1913A679BA}"/>
              </a:ext>
            </a:extLst>
          </p:cNvPr>
          <p:cNvGrpSpPr/>
          <p:nvPr/>
        </p:nvGrpSpPr>
        <p:grpSpPr>
          <a:xfrm>
            <a:off x="9706488" y="3261475"/>
            <a:ext cx="1186625" cy="272226"/>
            <a:chOff x="10616812" y="2198748"/>
            <a:chExt cx="1186625" cy="27222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4DFD3ED8-47E2-024A-8AEF-D0F095071737}"/>
                </a:ext>
              </a:extLst>
            </p:cNvPr>
            <p:cNvSpPr/>
            <p:nvPr/>
          </p:nvSpPr>
          <p:spPr>
            <a:xfrm>
              <a:off x="10616812" y="2198748"/>
              <a:ext cx="1186625" cy="2722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11E70BD-56C1-CA4B-BA64-2481A6028F09}"/>
                </a:ext>
              </a:extLst>
            </p:cNvPr>
            <p:cNvSpPr/>
            <p:nvPr/>
          </p:nvSpPr>
          <p:spPr>
            <a:xfrm>
              <a:off x="11635914" y="2240628"/>
              <a:ext cx="76782" cy="698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FFCB87-784F-7F41-B929-F0D2F0D41298}"/>
                </a:ext>
              </a:extLst>
            </p:cNvPr>
            <p:cNvSpPr/>
            <p:nvPr/>
          </p:nvSpPr>
          <p:spPr>
            <a:xfrm>
              <a:off x="10686614" y="2275529"/>
              <a:ext cx="314107" cy="5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4E7BB9C-9B72-504C-9C1E-50D282526182}"/>
                </a:ext>
              </a:extLst>
            </p:cNvPr>
            <p:cNvSpPr/>
            <p:nvPr/>
          </p:nvSpPr>
          <p:spPr>
            <a:xfrm>
              <a:off x="11053070" y="2275529"/>
              <a:ext cx="314107" cy="5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6EF3E2-86FE-704C-9020-D250DE85EB14}"/>
              </a:ext>
            </a:extLst>
          </p:cNvPr>
          <p:cNvGrpSpPr/>
          <p:nvPr/>
        </p:nvGrpSpPr>
        <p:grpSpPr>
          <a:xfrm>
            <a:off x="9858888" y="3413875"/>
            <a:ext cx="1186625" cy="272226"/>
            <a:chOff x="10616812" y="2198748"/>
            <a:chExt cx="1186625" cy="272226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E06ED3C-9B4D-8448-A677-1C16534FAA96}"/>
                </a:ext>
              </a:extLst>
            </p:cNvPr>
            <p:cNvSpPr/>
            <p:nvPr/>
          </p:nvSpPr>
          <p:spPr>
            <a:xfrm>
              <a:off x="10616812" y="2198748"/>
              <a:ext cx="1186625" cy="2722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0638163-151D-E142-BB19-DF33F4C598AD}"/>
                </a:ext>
              </a:extLst>
            </p:cNvPr>
            <p:cNvSpPr/>
            <p:nvPr/>
          </p:nvSpPr>
          <p:spPr>
            <a:xfrm>
              <a:off x="11635914" y="2240628"/>
              <a:ext cx="76782" cy="698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3A43DCD-D01F-D245-8632-FF77CB685995}"/>
                </a:ext>
              </a:extLst>
            </p:cNvPr>
            <p:cNvSpPr/>
            <p:nvPr/>
          </p:nvSpPr>
          <p:spPr>
            <a:xfrm>
              <a:off x="10686614" y="2275529"/>
              <a:ext cx="314107" cy="5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48710B-B084-D74B-8065-74A317940B72}"/>
                </a:ext>
              </a:extLst>
            </p:cNvPr>
            <p:cNvSpPr/>
            <p:nvPr/>
          </p:nvSpPr>
          <p:spPr>
            <a:xfrm>
              <a:off x="11053070" y="2275529"/>
              <a:ext cx="314107" cy="5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CBB13E-E40F-BC4C-8401-2E1DD3736441}"/>
              </a:ext>
            </a:extLst>
          </p:cNvPr>
          <p:cNvGrpSpPr/>
          <p:nvPr/>
        </p:nvGrpSpPr>
        <p:grpSpPr>
          <a:xfrm>
            <a:off x="10011288" y="3566275"/>
            <a:ext cx="1186625" cy="272226"/>
            <a:chOff x="10616812" y="2198748"/>
            <a:chExt cx="1186625" cy="272226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639E817-A5C5-C541-89AB-5B30517CF1A3}"/>
                </a:ext>
              </a:extLst>
            </p:cNvPr>
            <p:cNvSpPr/>
            <p:nvPr/>
          </p:nvSpPr>
          <p:spPr>
            <a:xfrm>
              <a:off x="10616812" y="2198748"/>
              <a:ext cx="1186625" cy="2722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8A01B08-3D8A-4640-BE4A-8D9D0840102B}"/>
                </a:ext>
              </a:extLst>
            </p:cNvPr>
            <p:cNvSpPr/>
            <p:nvPr/>
          </p:nvSpPr>
          <p:spPr>
            <a:xfrm>
              <a:off x="11635914" y="2240628"/>
              <a:ext cx="76782" cy="698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339BB5F-69E9-5742-9BB7-8B6EA137BAE2}"/>
                </a:ext>
              </a:extLst>
            </p:cNvPr>
            <p:cNvSpPr/>
            <p:nvPr/>
          </p:nvSpPr>
          <p:spPr>
            <a:xfrm>
              <a:off x="10686614" y="2275529"/>
              <a:ext cx="314107" cy="5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AB8D147-4EFB-8D42-97E0-171454C3D0DC}"/>
                </a:ext>
              </a:extLst>
            </p:cNvPr>
            <p:cNvSpPr/>
            <p:nvPr/>
          </p:nvSpPr>
          <p:spPr>
            <a:xfrm>
              <a:off x="11053070" y="2275529"/>
              <a:ext cx="314107" cy="5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9A452B0-B05E-AD47-AEAE-791743C05725}"/>
              </a:ext>
            </a:extLst>
          </p:cNvPr>
          <p:cNvGrpSpPr/>
          <p:nvPr/>
        </p:nvGrpSpPr>
        <p:grpSpPr>
          <a:xfrm>
            <a:off x="10168340" y="3762882"/>
            <a:ext cx="1186625" cy="272226"/>
            <a:chOff x="10616812" y="2198748"/>
            <a:chExt cx="1186625" cy="272226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C7722D64-A309-6C48-BA7B-5C42292E26BC}"/>
                </a:ext>
              </a:extLst>
            </p:cNvPr>
            <p:cNvSpPr/>
            <p:nvPr/>
          </p:nvSpPr>
          <p:spPr>
            <a:xfrm>
              <a:off x="10616812" y="2198748"/>
              <a:ext cx="1186625" cy="2722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C7B3BEA-ADA7-3148-A455-62C3A92E4475}"/>
                </a:ext>
              </a:extLst>
            </p:cNvPr>
            <p:cNvSpPr/>
            <p:nvPr/>
          </p:nvSpPr>
          <p:spPr>
            <a:xfrm>
              <a:off x="11635914" y="2240628"/>
              <a:ext cx="76782" cy="698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710CE53-90AF-A046-9B90-7324C90D00BF}"/>
                </a:ext>
              </a:extLst>
            </p:cNvPr>
            <p:cNvSpPr/>
            <p:nvPr/>
          </p:nvSpPr>
          <p:spPr>
            <a:xfrm>
              <a:off x="10686614" y="2275529"/>
              <a:ext cx="314107" cy="5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46D7003-85FB-944D-A932-79A88D83A5CC}"/>
                </a:ext>
              </a:extLst>
            </p:cNvPr>
            <p:cNvSpPr/>
            <p:nvPr/>
          </p:nvSpPr>
          <p:spPr>
            <a:xfrm>
              <a:off x="11053070" y="2275529"/>
              <a:ext cx="314107" cy="5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183FA1C-3B16-9243-B042-D699FEE94D5F}"/>
              </a:ext>
            </a:extLst>
          </p:cNvPr>
          <p:cNvGrpSpPr/>
          <p:nvPr/>
        </p:nvGrpSpPr>
        <p:grpSpPr>
          <a:xfrm>
            <a:off x="6698041" y="3758227"/>
            <a:ext cx="1186625" cy="272226"/>
            <a:chOff x="10616812" y="2198748"/>
            <a:chExt cx="1186625" cy="272226"/>
          </a:xfrm>
          <a:solidFill>
            <a:srgbClr val="002060"/>
          </a:solidFill>
        </p:grpSpPr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6F339613-3569-D54E-B2C4-AC44A13984E6}"/>
                </a:ext>
              </a:extLst>
            </p:cNvPr>
            <p:cNvSpPr/>
            <p:nvPr/>
          </p:nvSpPr>
          <p:spPr>
            <a:xfrm>
              <a:off x="10616812" y="2198748"/>
              <a:ext cx="1186625" cy="27222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5A48755-3ACB-E54E-95E5-7A2DBF6B61C6}"/>
                </a:ext>
              </a:extLst>
            </p:cNvPr>
            <p:cNvSpPr/>
            <p:nvPr/>
          </p:nvSpPr>
          <p:spPr>
            <a:xfrm>
              <a:off x="11635914" y="2240628"/>
              <a:ext cx="76782" cy="6980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378B0E9-C202-6641-9D93-C84ADA4674FA}"/>
                </a:ext>
              </a:extLst>
            </p:cNvPr>
            <p:cNvSpPr/>
            <p:nvPr/>
          </p:nvSpPr>
          <p:spPr>
            <a:xfrm>
              <a:off x="10686614" y="2275529"/>
              <a:ext cx="314107" cy="5933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D485BBE-2F9F-574C-864E-E10E393C6A19}"/>
                </a:ext>
              </a:extLst>
            </p:cNvPr>
            <p:cNvSpPr/>
            <p:nvPr/>
          </p:nvSpPr>
          <p:spPr>
            <a:xfrm>
              <a:off x="11053070" y="2275529"/>
              <a:ext cx="314107" cy="5933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C4BD1EB-34A4-8441-B4CD-186D4AEA1494}"/>
              </a:ext>
            </a:extLst>
          </p:cNvPr>
          <p:cNvGrpSpPr/>
          <p:nvPr/>
        </p:nvGrpSpPr>
        <p:grpSpPr>
          <a:xfrm>
            <a:off x="6701286" y="4244703"/>
            <a:ext cx="1186625" cy="272226"/>
            <a:chOff x="10616812" y="2198748"/>
            <a:chExt cx="1186625" cy="272226"/>
          </a:xfrm>
          <a:solidFill>
            <a:srgbClr val="002060"/>
          </a:solidFill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31FABF23-9450-9746-8748-41BD104103A0}"/>
                </a:ext>
              </a:extLst>
            </p:cNvPr>
            <p:cNvSpPr/>
            <p:nvPr/>
          </p:nvSpPr>
          <p:spPr>
            <a:xfrm>
              <a:off x="10616812" y="2198748"/>
              <a:ext cx="1186625" cy="27222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ED93D3E-F2A3-A046-8717-FC0A8D4392FE}"/>
                </a:ext>
              </a:extLst>
            </p:cNvPr>
            <p:cNvSpPr/>
            <p:nvPr/>
          </p:nvSpPr>
          <p:spPr>
            <a:xfrm>
              <a:off x="11635914" y="2240628"/>
              <a:ext cx="76782" cy="6980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99560C8-6DF3-7D4B-825A-3B2C4E8F3E95}"/>
                </a:ext>
              </a:extLst>
            </p:cNvPr>
            <p:cNvSpPr/>
            <p:nvPr/>
          </p:nvSpPr>
          <p:spPr>
            <a:xfrm>
              <a:off x="10686614" y="2275529"/>
              <a:ext cx="314107" cy="5933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962BD4B-C52D-AC47-808C-4485040C1DC3}"/>
                </a:ext>
              </a:extLst>
            </p:cNvPr>
            <p:cNvSpPr/>
            <p:nvPr/>
          </p:nvSpPr>
          <p:spPr>
            <a:xfrm>
              <a:off x="11053070" y="2275529"/>
              <a:ext cx="314107" cy="5933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EBB2777-BA16-7D4F-8F92-AC985C13D947}"/>
              </a:ext>
            </a:extLst>
          </p:cNvPr>
          <p:cNvGrpSpPr/>
          <p:nvPr/>
        </p:nvGrpSpPr>
        <p:grpSpPr>
          <a:xfrm>
            <a:off x="4196825" y="3760939"/>
            <a:ext cx="1186625" cy="272226"/>
            <a:chOff x="10616812" y="2198748"/>
            <a:chExt cx="1186625" cy="272226"/>
          </a:xfrm>
          <a:solidFill>
            <a:srgbClr val="00B050"/>
          </a:solidFill>
        </p:grpSpPr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647F9CB3-3CC3-F347-93E4-F3B03C3C9561}"/>
                </a:ext>
              </a:extLst>
            </p:cNvPr>
            <p:cNvSpPr/>
            <p:nvPr/>
          </p:nvSpPr>
          <p:spPr>
            <a:xfrm>
              <a:off x="10616812" y="2198748"/>
              <a:ext cx="1186625" cy="27222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1541ACA-A53A-BD47-A735-22E293785F14}"/>
                </a:ext>
              </a:extLst>
            </p:cNvPr>
            <p:cNvSpPr/>
            <p:nvPr/>
          </p:nvSpPr>
          <p:spPr>
            <a:xfrm>
              <a:off x="11635914" y="2240628"/>
              <a:ext cx="76782" cy="6980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DCF903C-5E44-294A-9C6C-33FC7F0EB4C8}"/>
                </a:ext>
              </a:extLst>
            </p:cNvPr>
            <p:cNvSpPr/>
            <p:nvPr/>
          </p:nvSpPr>
          <p:spPr>
            <a:xfrm>
              <a:off x="10686614" y="2275529"/>
              <a:ext cx="314107" cy="5933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F188E56-F6A2-6240-8D09-2812CB730265}"/>
                </a:ext>
              </a:extLst>
            </p:cNvPr>
            <p:cNvSpPr/>
            <p:nvPr/>
          </p:nvSpPr>
          <p:spPr>
            <a:xfrm>
              <a:off x="11053070" y="2275529"/>
              <a:ext cx="314107" cy="5933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B933DC5-9068-B44E-AE16-9EB5016735B9}"/>
              </a:ext>
            </a:extLst>
          </p:cNvPr>
          <p:cNvGrpSpPr/>
          <p:nvPr/>
        </p:nvGrpSpPr>
        <p:grpSpPr>
          <a:xfrm>
            <a:off x="4156422" y="4304744"/>
            <a:ext cx="1186625" cy="272226"/>
            <a:chOff x="10616812" y="2198748"/>
            <a:chExt cx="1186625" cy="272226"/>
          </a:xfrm>
          <a:solidFill>
            <a:srgbClr val="00B050"/>
          </a:solidFill>
        </p:grpSpPr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B8D2D903-6857-E849-8872-A181908A29C1}"/>
                </a:ext>
              </a:extLst>
            </p:cNvPr>
            <p:cNvSpPr/>
            <p:nvPr/>
          </p:nvSpPr>
          <p:spPr>
            <a:xfrm>
              <a:off x="10616812" y="2198748"/>
              <a:ext cx="1186625" cy="27222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449A173-07ED-6840-AEF6-732BE51C4B27}"/>
                </a:ext>
              </a:extLst>
            </p:cNvPr>
            <p:cNvSpPr/>
            <p:nvPr/>
          </p:nvSpPr>
          <p:spPr>
            <a:xfrm>
              <a:off x="11635914" y="2240628"/>
              <a:ext cx="76782" cy="6980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846597E-30DF-0A46-B3F4-1C497B7D42F5}"/>
                </a:ext>
              </a:extLst>
            </p:cNvPr>
            <p:cNvSpPr/>
            <p:nvPr/>
          </p:nvSpPr>
          <p:spPr>
            <a:xfrm>
              <a:off x="10686614" y="2275529"/>
              <a:ext cx="314107" cy="5933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85B1153-B486-2E45-AB0C-A3068ACA34F0}"/>
                </a:ext>
              </a:extLst>
            </p:cNvPr>
            <p:cNvSpPr/>
            <p:nvPr/>
          </p:nvSpPr>
          <p:spPr>
            <a:xfrm>
              <a:off x="11053070" y="2275529"/>
              <a:ext cx="314107" cy="5933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C767BC33-A03F-8744-847D-459B6789051E}"/>
              </a:ext>
            </a:extLst>
          </p:cNvPr>
          <p:cNvSpPr/>
          <p:nvPr/>
        </p:nvSpPr>
        <p:spPr>
          <a:xfrm>
            <a:off x="9861791" y="5448706"/>
            <a:ext cx="882991" cy="555885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FE2B78DB-63C7-FA44-8055-B656861A64E7}"/>
              </a:ext>
            </a:extLst>
          </p:cNvPr>
          <p:cNvSpPr/>
          <p:nvPr/>
        </p:nvSpPr>
        <p:spPr>
          <a:xfrm>
            <a:off x="9869937" y="5913849"/>
            <a:ext cx="882989" cy="181484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17D5629-0FA9-C640-BC07-C6DAE23D07C4}"/>
              </a:ext>
            </a:extLst>
          </p:cNvPr>
          <p:cNvSpPr/>
          <p:nvPr/>
        </p:nvSpPr>
        <p:spPr>
          <a:xfrm>
            <a:off x="9861793" y="5357964"/>
            <a:ext cx="882989" cy="181484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EF22F27-4807-FB43-BF3D-1E0E35E049D1}"/>
              </a:ext>
            </a:extLst>
          </p:cNvPr>
          <p:cNvSpPr/>
          <p:nvPr/>
        </p:nvSpPr>
        <p:spPr>
          <a:xfrm>
            <a:off x="10014191" y="5601106"/>
            <a:ext cx="882991" cy="555885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683C28A-9689-BF44-B8F3-EC275389A522}"/>
              </a:ext>
            </a:extLst>
          </p:cNvPr>
          <p:cNvSpPr/>
          <p:nvPr/>
        </p:nvSpPr>
        <p:spPr>
          <a:xfrm>
            <a:off x="10022337" y="6066249"/>
            <a:ext cx="882989" cy="181484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F0342F7-9BF6-3E42-A219-CCDA944FDD47}"/>
              </a:ext>
            </a:extLst>
          </p:cNvPr>
          <p:cNvSpPr/>
          <p:nvPr/>
        </p:nvSpPr>
        <p:spPr>
          <a:xfrm>
            <a:off x="10014193" y="5510364"/>
            <a:ext cx="882989" cy="181484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1A9D418-7F4F-6D47-8DFE-2117A76406DF}"/>
              </a:ext>
            </a:extLst>
          </p:cNvPr>
          <p:cNvSpPr/>
          <p:nvPr/>
        </p:nvSpPr>
        <p:spPr>
          <a:xfrm>
            <a:off x="10166591" y="5753506"/>
            <a:ext cx="882991" cy="555885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E3534757-EA6B-4A44-99B1-997613C903ED}"/>
              </a:ext>
            </a:extLst>
          </p:cNvPr>
          <p:cNvSpPr/>
          <p:nvPr/>
        </p:nvSpPr>
        <p:spPr>
          <a:xfrm>
            <a:off x="10174737" y="6218649"/>
            <a:ext cx="882989" cy="181484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1F67859-CE74-2E46-BF14-BE094714FA34}"/>
              </a:ext>
            </a:extLst>
          </p:cNvPr>
          <p:cNvSpPr/>
          <p:nvPr/>
        </p:nvSpPr>
        <p:spPr>
          <a:xfrm>
            <a:off x="10166593" y="5662764"/>
            <a:ext cx="882989" cy="181484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0B9FDB1-AF77-D144-8D13-6FD70683A6E5}"/>
              </a:ext>
            </a:extLst>
          </p:cNvPr>
          <p:cNvSpPr/>
          <p:nvPr/>
        </p:nvSpPr>
        <p:spPr>
          <a:xfrm>
            <a:off x="9206826" y="2715280"/>
            <a:ext cx="2322064" cy="224081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04FADD9-6BEF-3B48-9020-94E20E6728C6}"/>
              </a:ext>
            </a:extLst>
          </p:cNvPr>
          <p:cNvSpPr txBox="1"/>
          <p:nvPr/>
        </p:nvSpPr>
        <p:spPr>
          <a:xfrm>
            <a:off x="1711621" y="3924007"/>
            <a:ext cx="21114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ssh</a:t>
            </a:r>
            <a:r>
              <a:rPr lang="en-US" sz="1100" dirty="0"/>
              <a:t> (port 61022) and Google</a:t>
            </a:r>
          </a:p>
          <a:p>
            <a:r>
              <a:rPr lang="en-US" sz="1100" dirty="0"/>
              <a:t>Authenticator</a:t>
            </a:r>
            <a:endParaRPr lang="en-US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ED5080B-9371-2F4B-A5FB-741CFE935D3C}"/>
              </a:ext>
            </a:extLst>
          </p:cNvPr>
          <p:cNvSpPr txBox="1"/>
          <p:nvPr/>
        </p:nvSpPr>
        <p:spPr>
          <a:xfrm>
            <a:off x="6502350" y="3039401"/>
            <a:ext cx="1678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HEADNODES</a:t>
            </a:r>
          </a:p>
          <a:p>
            <a:r>
              <a:rPr lang="en-US" dirty="0"/>
              <a:t>(rusty1,rusty2)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88FD646-7BB1-1445-8ADA-A66E3966A7A5}"/>
              </a:ext>
            </a:extLst>
          </p:cNvPr>
          <p:cNvSpPr txBox="1"/>
          <p:nvPr/>
        </p:nvSpPr>
        <p:spPr>
          <a:xfrm rot="16200000">
            <a:off x="11021799" y="3570654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PROCESSING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B17D1AE-F2B2-014E-A80F-9E2F97485527}"/>
              </a:ext>
            </a:extLst>
          </p:cNvPr>
          <p:cNvSpPr txBox="1"/>
          <p:nvPr/>
        </p:nvSpPr>
        <p:spPr>
          <a:xfrm rot="16200000">
            <a:off x="11218971" y="5660503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STORAGE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C78F0A5-B636-F14B-90FB-DA1C9859D1B6}"/>
              </a:ext>
            </a:extLst>
          </p:cNvPr>
          <p:cNvCxnSpPr>
            <a:cxnSpLocks/>
          </p:cNvCxnSpPr>
          <p:nvPr/>
        </p:nvCxnSpPr>
        <p:spPr>
          <a:xfrm flipV="1">
            <a:off x="1680481" y="3602920"/>
            <a:ext cx="1984282" cy="728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41727334-D630-1F40-93E8-AEBDC9490500}"/>
              </a:ext>
            </a:extLst>
          </p:cNvPr>
          <p:cNvSpPr txBox="1"/>
          <p:nvPr/>
        </p:nvSpPr>
        <p:spPr>
          <a:xfrm>
            <a:off x="3992571" y="3180656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GATEWAY</a:t>
            </a:r>
          </a:p>
        </p:txBody>
      </p:sp>
      <p:sp>
        <p:nvSpPr>
          <p:cNvPr id="94" name="Smiley Face 93">
            <a:extLst>
              <a:ext uri="{FF2B5EF4-FFF2-40B4-BE49-F238E27FC236}">
                <a16:creationId xmlns:a16="http://schemas.microsoft.com/office/drawing/2014/main" id="{FAD947CD-6219-8142-BE5A-0CEC64C60A72}"/>
              </a:ext>
            </a:extLst>
          </p:cNvPr>
          <p:cNvSpPr/>
          <p:nvPr/>
        </p:nvSpPr>
        <p:spPr>
          <a:xfrm>
            <a:off x="406021" y="3533701"/>
            <a:ext cx="984202" cy="890533"/>
          </a:xfrm>
          <a:prstGeom prst="smileyFac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EA5EE1EE-AC9F-244F-84E1-23F7EB06EA40}"/>
              </a:ext>
            </a:extLst>
          </p:cNvPr>
          <p:cNvCxnSpPr>
            <a:cxnSpLocks/>
          </p:cNvCxnSpPr>
          <p:nvPr/>
        </p:nvCxnSpPr>
        <p:spPr>
          <a:xfrm>
            <a:off x="5662103" y="3907720"/>
            <a:ext cx="891707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76972A5-D311-814C-B2E6-6B627B2BF3FE}"/>
              </a:ext>
            </a:extLst>
          </p:cNvPr>
          <p:cNvSpPr txBox="1"/>
          <p:nvPr/>
        </p:nvSpPr>
        <p:spPr>
          <a:xfrm>
            <a:off x="5905884" y="4056997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ssh</a:t>
            </a:r>
            <a:endParaRPr lang="en-US" dirty="0"/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07FCA86F-8919-CB4B-9152-D0B45BC34F56}"/>
              </a:ext>
            </a:extLst>
          </p:cNvPr>
          <p:cNvCxnSpPr>
            <a:cxnSpLocks/>
          </p:cNvCxnSpPr>
          <p:nvPr/>
        </p:nvCxnSpPr>
        <p:spPr>
          <a:xfrm flipV="1">
            <a:off x="8011238" y="3800107"/>
            <a:ext cx="1085824" cy="9132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7672F62C-164F-064B-9EC5-C7B2D28C87D0}"/>
              </a:ext>
            </a:extLst>
          </p:cNvPr>
          <p:cNvSpPr txBox="1"/>
          <p:nvPr/>
        </p:nvSpPr>
        <p:spPr>
          <a:xfrm>
            <a:off x="8164018" y="4031689"/>
            <a:ext cx="8851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ssh</a:t>
            </a:r>
            <a:r>
              <a:rPr lang="en-US" sz="1100" dirty="0"/>
              <a:t>/SLURM</a:t>
            </a:r>
            <a:endParaRPr lang="en-US" dirty="0"/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38F0A4AD-9117-C749-AED1-B25008B5FF4B}"/>
              </a:ext>
            </a:extLst>
          </p:cNvPr>
          <p:cNvCxnSpPr>
            <a:cxnSpLocks/>
          </p:cNvCxnSpPr>
          <p:nvPr/>
        </p:nvCxnSpPr>
        <p:spPr>
          <a:xfrm flipH="1" flipV="1">
            <a:off x="5449761" y="4521029"/>
            <a:ext cx="4449729" cy="104758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7B849D4C-35AF-A044-B843-B0C66B0364F1}"/>
              </a:ext>
            </a:extLst>
          </p:cNvPr>
          <p:cNvSpPr txBox="1"/>
          <p:nvPr/>
        </p:nvSpPr>
        <p:spPr>
          <a:xfrm>
            <a:off x="3386986" y="4873849"/>
            <a:ext cx="12618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scp</a:t>
            </a:r>
            <a:r>
              <a:rPr lang="en-US" sz="1100" dirty="0"/>
              <a:t> –P 60122 or </a:t>
            </a:r>
          </a:p>
          <a:p>
            <a:r>
              <a:rPr lang="en-US" sz="1100" dirty="0"/>
              <a:t>Globus</a:t>
            </a:r>
            <a:endParaRPr lang="en-US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E168EB2-EDF5-F347-80CF-4EA12F04C3ED}"/>
              </a:ext>
            </a:extLst>
          </p:cNvPr>
          <p:cNvSpPr txBox="1"/>
          <p:nvPr/>
        </p:nvSpPr>
        <p:spPr>
          <a:xfrm>
            <a:off x="4600419" y="2621372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FIREWALL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40149CE-5524-8C4E-93CA-12DA4DF83E82}"/>
              </a:ext>
            </a:extLst>
          </p:cNvPr>
          <p:cNvGrpSpPr/>
          <p:nvPr/>
        </p:nvGrpSpPr>
        <p:grpSpPr>
          <a:xfrm>
            <a:off x="4353877" y="5859864"/>
            <a:ext cx="1186625" cy="272226"/>
            <a:chOff x="10616812" y="2198748"/>
            <a:chExt cx="1186625" cy="272226"/>
          </a:xfrm>
          <a:solidFill>
            <a:srgbClr val="00B050"/>
          </a:solidFill>
        </p:grpSpPr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2DA6654F-CCF9-814D-AB4C-ACA48A1D1381}"/>
                </a:ext>
              </a:extLst>
            </p:cNvPr>
            <p:cNvSpPr/>
            <p:nvPr/>
          </p:nvSpPr>
          <p:spPr>
            <a:xfrm>
              <a:off x="10616812" y="2198748"/>
              <a:ext cx="1186625" cy="27222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C998FD20-2275-AC4A-B979-CB5492681F98}"/>
                </a:ext>
              </a:extLst>
            </p:cNvPr>
            <p:cNvSpPr/>
            <p:nvPr/>
          </p:nvSpPr>
          <p:spPr>
            <a:xfrm>
              <a:off x="11635914" y="2240628"/>
              <a:ext cx="76782" cy="6980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1E0FCD3D-6A56-8B43-B078-B710E0E3F243}"/>
                </a:ext>
              </a:extLst>
            </p:cNvPr>
            <p:cNvSpPr/>
            <p:nvPr/>
          </p:nvSpPr>
          <p:spPr>
            <a:xfrm>
              <a:off x="10686614" y="2275529"/>
              <a:ext cx="314107" cy="5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DDB8C5A1-EFB9-064E-A1D5-FEF61D086CE0}"/>
                </a:ext>
              </a:extLst>
            </p:cNvPr>
            <p:cNvSpPr/>
            <p:nvPr/>
          </p:nvSpPr>
          <p:spPr>
            <a:xfrm>
              <a:off x="11053070" y="2275529"/>
              <a:ext cx="314107" cy="5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1DCAF1C2-E6B5-3742-B87B-5658F959D1A2}"/>
              </a:ext>
            </a:extLst>
          </p:cNvPr>
          <p:cNvSpPr txBox="1"/>
          <p:nvPr/>
        </p:nvSpPr>
        <p:spPr>
          <a:xfrm>
            <a:off x="4293002" y="6286773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BINDER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944C55C-4DF1-304C-B845-10F6F5B59DF2}"/>
              </a:ext>
            </a:extLst>
          </p:cNvPr>
          <p:cNvCxnSpPr>
            <a:cxnSpLocks/>
          </p:cNvCxnSpPr>
          <p:nvPr/>
        </p:nvCxnSpPr>
        <p:spPr>
          <a:xfrm>
            <a:off x="10624127" y="4504688"/>
            <a:ext cx="0" cy="79721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CD73927D-D8E9-D549-A10D-7D2914AC5A20}"/>
              </a:ext>
            </a:extLst>
          </p:cNvPr>
          <p:cNvCxnSpPr>
            <a:cxnSpLocks/>
          </p:cNvCxnSpPr>
          <p:nvPr/>
        </p:nvCxnSpPr>
        <p:spPr>
          <a:xfrm flipV="1">
            <a:off x="10413678" y="4449482"/>
            <a:ext cx="0" cy="78218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98265FBA-70FA-4849-A664-868609ACCD7E}"/>
              </a:ext>
            </a:extLst>
          </p:cNvPr>
          <p:cNvSpPr txBox="1"/>
          <p:nvPr/>
        </p:nvSpPr>
        <p:spPr>
          <a:xfrm>
            <a:off x="10530796" y="2593502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Fabric</a:t>
            </a:r>
            <a:endParaRPr lang="en-US" dirty="0"/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F20380DA-E034-3C41-91AE-6CD86A568FFC}"/>
              </a:ext>
            </a:extLst>
          </p:cNvPr>
          <p:cNvCxnSpPr>
            <a:cxnSpLocks/>
            <a:endCxn id="76" idx="1"/>
          </p:cNvCxnSpPr>
          <p:nvPr/>
        </p:nvCxnSpPr>
        <p:spPr>
          <a:xfrm>
            <a:off x="5429458" y="4698285"/>
            <a:ext cx="4432333" cy="102836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4DE32E07-CD74-564B-BE09-C52340EE143A}"/>
              </a:ext>
            </a:extLst>
          </p:cNvPr>
          <p:cNvCxnSpPr>
            <a:cxnSpLocks/>
          </p:cNvCxnSpPr>
          <p:nvPr/>
        </p:nvCxnSpPr>
        <p:spPr>
          <a:xfrm flipH="1">
            <a:off x="5563411" y="5924419"/>
            <a:ext cx="4215785" cy="4659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453FE103-C6BD-0F4D-A953-28C12286CA98}"/>
              </a:ext>
            </a:extLst>
          </p:cNvPr>
          <p:cNvCxnSpPr>
            <a:cxnSpLocks/>
          </p:cNvCxnSpPr>
          <p:nvPr/>
        </p:nvCxnSpPr>
        <p:spPr>
          <a:xfrm>
            <a:off x="1495389" y="4485950"/>
            <a:ext cx="2730835" cy="151864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DEBE416C-E6D2-D44C-851D-9132837F0248}"/>
              </a:ext>
            </a:extLst>
          </p:cNvPr>
          <p:cNvSpPr txBox="1"/>
          <p:nvPr/>
        </p:nvSpPr>
        <p:spPr>
          <a:xfrm>
            <a:off x="1953029" y="5269268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Google ID</a:t>
            </a:r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0FD2B0D5-1CF2-F84E-972B-289D936DAB3C}"/>
              </a:ext>
            </a:extLst>
          </p:cNvPr>
          <p:cNvCxnSpPr>
            <a:cxnSpLocks/>
          </p:cNvCxnSpPr>
          <p:nvPr/>
        </p:nvCxnSpPr>
        <p:spPr>
          <a:xfrm flipH="1">
            <a:off x="1680481" y="3773637"/>
            <a:ext cx="1898314" cy="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364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AE9B3-4868-3442-84DD-34ABC8C8B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70D13-B9FA-224A-ACC8-4CA86535D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038" y="1974426"/>
            <a:ext cx="8533952" cy="457877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have ~600 computers on each coast</a:t>
            </a:r>
          </a:p>
          <a:p>
            <a:pPr lvl="1"/>
            <a:r>
              <a:rPr lang="en-US" dirty="0"/>
              <a:t>It would be impossible to manually schedule who gets access and for how long</a:t>
            </a:r>
          </a:p>
          <a:p>
            <a:r>
              <a:rPr lang="en-US" dirty="0"/>
              <a:t>We use a resource schedule system called SLURM (Simple Linux Utility for Resource Management) often referred to as a “batch scheduler”</a:t>
            </a:r>
          </a:p>
          <a:p>
            <a:pPr lvl="1"/>
            <a:r>
              <a:rPr lang="en-US" dirty="0"/>
              <a:t>As a user you ask for a certain number of nodes and the system  can either start specific jobs or allocate them for interactive access</a:t>
            </a:r>
          </a:p>
          <a:p>
            <a:pPr lvl="2"/>
            <a:r>
              <a:rPr lang="en-US" dirty="0"/>
              <a:t>When the jobs or interactive session finishes the nodes are returned to the pool of resources</a:t>
            </a:r>
          </a:p>
          <a:p>
            <a:r>
              <a:rPr lang="en-US" dirty="0"/>
              <a:t>Organizations choose specific philosophies how they optimize getting processing completed</a:t>
            </a:r>
          </a:p>
          <a:p>
            <a:pPr lvl="1"/>
            <a:r>
              <a:rPr lang="en-US" dirty="0"/>
              <a:t>For most resources we have chosen to allocate entire nodes</a:t>
            </a:r>
          </a:p>
          <a:p>
            <a:pPr lvl="2"/>
            <a:r>
              <a:rPr lang="en-US" dirty="0"/>
              <a:t>Users are expected to use the computing efficiently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B46D88-CE9A-D54A-8A22-C932260C96DE}"/>
              </a:ext>
            </a:extLst>
          </p:cNvPr>
          <p:cNvGrpSpPr/>
          <p:nvPr/>
        </p:nvGrpSpPr>
        <p:grpSpPr>
          <a:xfrm>
            <a:off x="9902930" y="2801822"/>
            <a:ext cx="1186625" cy="272226"/>
            <a:chOff x="10616812" y="2198748"/>
            <a:chExt cx="1186625" cy="272226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73B0E64C-52E4-0741-90DD-85547A875D6D}"/>
                </a:ext>
              </a:extLst>
            </p:cNvPr>
            <p:cNvSpPr/>
            <p:nvPr/>
          </p:nvSpPr>
          <p:spPr>
            <a:xfrm>
              <a:off x="10616812" y="2198748"/>
              <a:ext cx="1186625" cy="2722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8C812D2-D491-464A-995D-32E200A0A172}"/>
                </a:ext>
              </a:extLst>
            </p:cNvPr>
            <p:cNvSpPr/>
            <p:nvPr/>
          </p:nvSpPr>
          <p:spPr>
            <a:xfrm>
              <a:off x="11635914" y="2240628"/>
              <a:ext cx="76782" cy="698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50BEDF-66FE-E540-9BA9-815B857D4DF1}"/>
                </a:ext>
              </a:extLst>
            </p:cNvPr>
            <p:cNvSpPr/>
            <p:nvPr/>
          </p:nvSpPr>
          <p:spPr>
            <a:xfrm>
              <a:off x="10686614" y="2275529"/>
              <a:ext cx="314107" cy="5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10406A-E46D-314B-B4B1-AB29FC8A7705}"/>
                </a:ext>
              </a:extLst>
            </p:cNvPr>
            <p:cNvSpPr/>
            <p:nvPr/>
          </p:nvSpPr>
          <p:spPr>
            <a:xfrm>
              <a:off x="11053070" y="2275529"/>
              <a:ext cx="314107" cy="5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6DF37A7-343A-6F42-8EC8-ADECC14D3002}"/>
              </a:ext>
            </a:extLst>
          </p:cNvPr>
          <p:cNvSpPr txBox="1"/>
          <p:nvPr/>
        </p:nvSpPr>
        <p:spPr>
          <a:xfrm>
            <a:off x="9150783" y="3304267"/>
            <a:ext cx="3041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Nodes have 28 – 48 cores</a:t>
            </a:r>
          </a:p>
          <a:p>
            <a:r>
              <a:rPr lang="en-US" dirty="0"/>
              <a:t>512GB to 768GB RAM</a:t>
            </a:r>
          </a:p>
        </p:txBody>
      </p:sp>
    </p:spTree>
    <p:extLst>
      <p:ext uri="{BB962C8B-B14F-4D97-AF65-F5344CB8AC3E}">
        <p14:creationId xmlns:p14="http://schemas.microsoft.com/office/powerpoint/2010/main" val="2773488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525C0-27CF-BA41-90C5-CA52FF86B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DBD5A2-72D2-4145-8741-859C1D5CB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025" y="2096177"/>
            <a:ext cx="2236275" cy="1602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00AAAF-13C2-AE4F-ABD2-CE34F8278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155" y="2281284"/>
            <a:ext cx="1737841" cy="16137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817BBB-81FE-A840-92E8-FD3BC17A3FB5}"/>
              </a:ext>
            </a:extLst>
          </p:cNvPr>
          <p:cNvSpPr txBox="1"/>
          <p:nvPr/>
        </p:nvSpPr>
        <p:spPr>
          <a:xfrm>
            <a:off x="1147003" y="1649959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core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69E7F2-9C71-8D41-B60E-C40CC4414983}"/>
              </a:ext>
            </a:extLst>
          </p:cNvPr>
          <p:cNvSpPr txBox="1"/>
          <p:nvPr/>
        </p:nvSpPr>
        <p:spPr>
          <a:xfrm>
            <a:off x="8725813" y="1834625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800 core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75DD48F-C186-B145-B108-EE5F759B5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AC5D95-603B-8649-91F5-FAF6A439DA41}"/>
              </a:ext>
            </a:extLst>
          </p:cNvPr>
          <p:cNvGrpSpPr/>
          <p:nvPr/>
        </p:nvGrpSpPr>
        <p:grpSpPr>
          <a:xfrm>
            <a:off x="1269642" y="4631323"/>
            <a:ext cx="10432003" cy="2048882"/>
            <a:chOff x="1269642" y="4631323"/>
            <a:chExt cx="10432003" cy="20488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32953F-1CBD-404E-B4B9-81F31FBBB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3828" y="5000655"/>
              <a:ext cx="1602663" cy="160266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62F16F-99F5-8F49-B511-08AD05064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26291" y="5238007"/>
              <a:ext cx="2575354" cy="144219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66CC23-8D97-964D-8DE8-B51BCAECC8D0}"/>
                </a:ext>
              </a:extLst>
            </p:cNvPr>
            <p:cNvSpPr txBox="1"/>
            <p:nvPr/>
          </p:nvSpPr>
          <p:spPr>
            <a:xfrm>
              <a:off x="1269642" y="4631323"/>
              <a:ext cx="734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10HP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5EEA70-89B5-5449-9A07-A7EA266C6E24}"/>
                </a:ext>
              </a:extLst>
            </p:cNvPr>
            <p:cNvSpPr txBox="1"/>
            <p:nvPr/>
          </p:nvSpPr>
          <p:spPr>
            <a:xfrm>
              <a:off x="8665511" y="4781041"/>
              <a:ext cx="990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1000HP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636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1941" y="554166"/>
            <a:ext cx="7060324" cy="1293028"/>
          </a:xfrm>
        </p:spPr>
        <p:txBody>
          <a:bodyPr/>
          <a:lstStyle/>
          <a:p>
            <a:r>
              <a:rPr lang="en-US" dirty="0"/>
              <a:t>What and where?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735" y="567560"/>
            <a:ext cx="6146168" cy="55915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We have three computing centers</a:t>
            </a:r>
          </a:p>
          <a:p>
            <a:pPr lvl="1"/>
            <a:r>
              <a:rPr lang="en-US" dirty="0"/>
              <a:t>At the Institute in the basement</a:t>
            </a:r>
          </a:p>
          <a:p>
            <a:pPr lvl="2"/>
            <a:r>
              <a:rPr lang="en-US" dirty="0"/>
              <a:t>6720 cores: 240 2x14 Broadwell nodes, 512GB RAM, 10Gb/s Ethernet and 100Gb/s </a:t>
            </a:r>
            <a:r>
              <a:rPr lang="en-US" dirty="0" err="1"/>
              <a:t>Omnipath</a:t>
            </a:r>
            <a:endParaRPr lang="en-US" dirty="0"/>
          </a:p>
          <a:p>
            <a:pPr lvl="2"/>
            <a:r>
              <a:rPr lang="en-US" dirty="0"/>
              <a:t>7680 cores: 192 2x20 Skylake nodes 768GB RAM, 10Gb/s Ethernet and 100Gb/s </a:t>
            </a:r>
            <a:r>
              <a:rPr lang="en-US" dirty="0" err="1"/>
              <a:t>Omnipath</a:t>
            </a:r>
            <a:endParaRPr lang="en-US" dirty="0"/>
          </a:p>
          <a:p>
            <a:pPr lvl="2"/>
            <a:r>
              <a:rPr lang="en-US" dirty="0"/>
              <a:t>1096 cores:  14  2x14 core nodes, 256GB and 16 2x22 core nodes, 384GB RAM, 40Gb/s InfiniBand and 10Gb/s Ethernet</a:t>
            </a:r>
          </a:p>
          <a:p>
            <a:pPr lvl="2"/>
            <a:r>
              <a:rPr lang="en-US" dirty="0"/>
              <a:t>50 GPU nodes 160 GPUs Mostly v100-32GB)</a:t>
            </a:r>
          </a:p>
          <a:p>
            <a:pPr lvl="2"/>
            <a:r>
              <a:rPr lang="en-US" dirty="0"/>
              <a:t>96 core, 3 TB node and 192 core, 6TB node</a:t>
            </a:r>
          </a:p>
          <a:p>
            <a:pPr lvl="1"/>
            <a:r>
              <a:rPr lang="en-US" dirty="0"/>
              <a:t>Co-location at BNL (~3ms, common software and file systems)</a:t>
            </a:r>
          </a:p>
          <a:p>
            <a:pPr lvl="2"/>
            <a:r>
              <a:rPr lang="en-US" dirty="0"/>
              <a:t>4800 cores: 120 2x20 core Skylake nodes, 768GB RAM, 2x10Gb/s Ethernet</a:t>
            </a:r>
          </a:p>
          <a:p>
            <a:pPr lvl="1"/>
            <a:r>
              <a:rPr lang="en-US" dirty="0"/>
              <a:t>At SDSC (~70 </a:t>
            </a:r>
            <a:r>
              <a:rPr lang="en-US" dirty="0" err="1"/>
              <a:t>ms</a:t>
            </a:r>
            <a:r>
              <a:rPr lang="en-US" dirty="0"/>
              <a:t>, independent software and file systems)</a:t>
            </a:r>
          </a:p>
          <a:p>
            <a:pPr lvl="2"/>
            <a:r>
              <a:rPr lang="en-US" dirty="0"/>
              <a:t>Popeye: 17k cores, 360 2x24 core nodes, 768GB RAM, EDR InfiniBand</a:t>
            </a:r>
          </a:p>
          <a:p>
            <a:pPr lvl="2"/>
            <a:r>
              <a:rPr lang="en-US" dirty="0"/>
              <a:t>32 GPU nodes (128 v100-32GB)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42" y="1683901"/>
            <a:ext cx="5236232" cy="3490198"/>
          </a:xfrm>
          <a:prstGeom prst="rect">
            <a:avLst/>
          </a:prstGeom>
        </p:spPr>
      </p:pic>
      <p:sp>
        <p:nvSpPr>
          <p:cNvPr id="17" name="Left Brace 16">
            <a:extLst>
              <a:ext uri="{FF2B5EF4-FFF2-40B4-BE49-F238E27FC236}">
                <a16:creationId xmlns:a16="http://schemas.microsoft.com/office/drawing/2014/main" id="{CF401FB2-4BB8-AB48-B2DC-BB3F71F274D4}"/>
              </a:ext>
            </a:extLst>
          </p:cNvPr>
          <p:cNvSpPr/>
          <p:nvPr/>
        </p:nvSpPr>
        <p:spPr>
          <a:xfrm>
            <a:off x="381826" y="865733"/>
            <a:ext cx="522252" cy="3419809"/>
          </a:xfrm>
          <a:prstGeom prst="leftBrace">
            <a:avLst>
              <a:gd name="adj1" fmla="val 8333"/>
              <a:gd name="adj2" fmla="val 5017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564639-BDCB-E941-9A0D-118B6308316E}"/>
              </a:ext>
            </a:extLst>
          </p:cNvPr>
          <p:cNvSpPr txBox="1"/>
          <p:nvPr/>
        </p:nvSpPr>
        <p:spPr>
          <a:xfrm>
            <a:off x="1352" y="1722276"/>
            <a:ext cx="505395" cy="170672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Rusty</a:t>
            </a:r>
          </a:p>
        </p:txBody>
      </p:sp>
    </p:spTree>
    <p:extLst>
      <p:ext uri="{BB962C8B-B14F-4D97-AF65-F5344CB8AC3E}">
        <p14:creationId xmlns:p14="http://schemas.microsoft.com/office/powerpoint/2010/main" val="163373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1" y="1413933"/>
            <a:ext cx="11523132" cy="51477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Staff have been given Linux cluster accounts.   All user accounts are stored in a central system that enforces a consistent user namespace </a:t>
            </a:r>
          </a:p>
          <a:p>
            <a:endParaRPr lang="en-US" dirty="0"/>
          </a:p>
          <a:p>
            <a:r>
              <a:rPr lang="en-US" dirty="0"/>
              <a:t>All home directories for Linux are stored in a GPFS parallel shared file system</a:t>
            </a:r>
          </a:p>
          <a:p>
            <a:pPr lvl="1"/>
            <a:r>
              <a:rPr lang="en-US" dirty="0"/>
              <a:t>250TB of RAID6 with a nightly incremental backup.</a:t>
            </a:r>
          </a:p>
          <a:p>
            <a:r>
              <a:rPr lang="en-US" dirty="0"/>
              <a:t>If you have a Linux workstation, same credentials and files. That is, your workstation and cluster accounts are indistinguishable.</a:t>
            </a:r>
          </a:p>
          <a:p>
            <a:r>
              <a:rPr lang="en-US" dirty="0"/>
              <a:t>From the FI network (wired or wireless), access rusty via a round robin balanced login pool (</a:t>
            </a:r>
            <a:r>
              <a:rPr lang="en-US" dirty="0" err="1">
                <a:latin typeface="Courier" pitchFamily="2" charset="0"/>
              </a:rPr>
              <a:t>ssh</a:t>
            </a:r>
            <a:r>
              <a:rPr lang="en-US" dirty="0">
                <a:latin typeface="Courier" pitchFamily="2" charset="0"/>
              </a:rPr>
              <a:t> rusty</a:t>
            </a:r>
            <a:r>
              <a:rPr lang="en-US" dirty="0"/>
              <a:t>).</a:t>
            </a:r>
          </a:p>
          <a:p>
            <a:r>
              <a:rPr lang="en-US" dirty="0"/>
              <a:t>Access </a:t>
            </a:r>
            <a:r>
              <a:rPr lang="en-US" dirty="0" err="1"/>
              <a:t>popeye.sdsc.edu</a:t>
            </a:r>
            <a:r>
              <a:rPr lang="en-US" dirty="0"/>
              <a:t> from </a:t>
            </a:r>
            <a:r>
              <a:rPr lang="en-US" dirty="0" err="1"/>
              <a:t>gateway.flatironinstitute.org</a:t>
            </a:r>
            <a:r>
              <a:rPr lang="en-US" dirty="0"/>
              <a:t> (internally, “gateway”).</a:t>
            </a:r>
          </a:p>
          <a:p>
            <a:pPr lvl="1"/>
            <a:r>
              <a:rPr lang="en-US" dirty="0"/>
              <a:t>You can also add an </a:t>
            </a:r>
            <a:r>
              <a:rPr lang="en-US" dirty="0" err="1"/>
              <a:t>ssh</a:t>
            </a:r>
            <a:r>
              <a:rPr lang="en-US" dirty="0"/>
              <a:t>-key and access from anywhere </a:t>
            </a:r>
          </a:p>
          <a:p>
            <a:pPr lvl="1"/>
            <a:r>
              <a:rPr lang="en-US" dirty="0"/>
              <a:t>You need keys to connect to </a:t>
            </a:r>
            <a:r>
              <a:rPr lang="en-US" dirty="0" err="1"/>
              <a:t>popeye</a:t>
            </a:r>
            <a:endParaRPr lang="en-US" dirty="0"/>
          </a:p>
          <a:p>
            <a:r>
              <a:rPr lang="en-US" dirty="0"/>
              <a:t>Note: neither rusty proper nor gateway is intended for compute or memory intensive work.</a:t>
            </a:r>
          </a:p>
        </p:txBody>
      </p:sp>
    </p:spTree>
    <p:extLst>
      <p:ext uri="{BB962C8B-B14F-4D97-AF65-F5344CB8AC3E}">
        <p14:creationId xmlns:p14="http://schemas.microsoft.com/office/powerpoint/2010/main" val="2037500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961" y="1783504"/>
            <a:ext cx="7497501" cy="48853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Computing resources are managed via the SLURM resource control system. Currently users have access to:</a:t>
            </a:r>
          </a:p>
          <a:p>
            <a:pPr lvl="1"/>
            <a:r>
              <a:rPr lang="en-US" dirty="0"/>
              <a:t>A general partition (gen): 4-5 </a:t>
            </a:r>
            <a:r>
              <a:rPr lang="en-US" dirty="0" err="1"/>
              <a:t>Omnipath</a:t>
            </a:r>
            <a:r>
              <a:rPr lang="en-US" dirty="0"/>
              <a:t> connected nodes per user (~160 cores).   No time limit.</a:t>
            </a:r>
          </a:p>
          <a:p>
            <a:pPr lvl="1"/>
            <a:r>
              <a:rPr lang="en-US" dirty="0"/>
              <a:t>A </a:t>
            </a:r>
            <a:r>
              <a:rPr lang="en-US" dirty="0" err="1"/>
              <a:t>genx</a:t>
            </a:r>
            <a:r>
              <a:rPr lang="en-US" dirty="0"/>
              <a:t> and a </a:t>
            </a:r>
            <a:r>
              <a:rPr lang="en-US" dirty="0" err="1"/>
              <a:t>bnlx</a:t>
            </a:r>
            <a:r>
              <a:rPr lang="en-US" dirty="0"/>
              <a:t> partition which allow selection of a fraction of a machine for small tasks. </a:t>
            </a:r>
            <a:r>
              <a:rPr lang="en-US" dirty="0">
                <a:solidFill>
                  <a:srgbClr val="FF0000"/>
                </a:solidFill>
              </a:rPr>
              <a:t>DEFAULT IS WHOLE NODE.</a:t>
            </a:r>
          </a:p>
          <a:p>
            <a:pPr lvl="1"/>
            <a:r>
              <a:rPr lang="en-US" dirty="0"/>
              <a:t>A center specific partition (</a:t>
            </a:r>
            <a:r>
              <a:rPr lang="en-US" dirty="0" err="1"/>
              <a:t>cca</a:t>
            </a:r>
            <a:r>
              <a:rPr lang="en-US" dirty="0"/>
              <a:t>, </a:t>
            </a:r>
            <a:r>
              <a:rPr lang="en-US" dirty="0" err="1"/>
              <a:t>ccb</a:t>
            </a:r>
            <a:r>
              <a:rPr lang="en-US" dirty="0"/>
              <a:t>, </a:t>
            </a:r>
            <a:r>
              <a:rPr lang="en-US" dirty="0" err="1"/>
              <a:t>ccq</a:t>
            </a:r>
            <a:r>
              <a:rPr lang="en-US" dirty="0"/>
              <a:t>, </a:t>
            </a:r>
            <a:r>
              <a:rPr lang="en-US" dirty="0" err="1"/>
              <a:t>ccm</a:t>
            </a:r>
            <a:r>
              <a:rPr lang="en-US" dirty="0"/>
              <a:t>): 21-30 </a:t>
            </a:r>
            <a:r>
              <a:rPr lang="en-US" dirty="0" err="1"/>
              <a:t>Omnipath</a:t>
            </a:r>
            <a:r>
              <a:rPr lang="en-US" dirty="0"/>
              <a:t> connected nodes per user/150-200 for the center overall.  7 day limit.</a:t>
            </a:r>
          </a:p>
          <a:p>
            <a:pPr lvl="1"/>
            <a:r>
              <a:rPr lang="en-US" dirty="0"/>
              <a:t>An </a:t>
            </a:r>
            <a:r>
              <a:rPr lang="en-US" dirty="0" err="1"/>
              <a:t>Infiniband</a:t>
            </a:r>
            <a:r>
              <a:rPr lang="en-US" dirty="0"/>
              <a:t> partition (</a:t>
            </a:r>
            <a:r>
              <a:rPr lang="en-US" dirty="0" err="1"/>
              <a:t>ib</a:t>
            </a:r>
            <a:r>
              <a:rPr lang="en-US" dirty="0"/>
              <a:t>): 30 nodes, any user can take all of them. 7 day limit.</a:t>
            </a:r>
          </a:p>
          <a:p>
            <a:pPr lvl="1"/>
            <a:r>
              <a:rPr lang="en-US" dirty="0"/>
              <a:t>A preempt partition for all </a:t>
            </a:r>
            <a:r>
              <a:rPr lang="en-US" dirty="0" err="1"/>
              <a:t>Omnipath</a:t>
            </a:r>
            <a:r>
              <a:rPr lang="en-US" dirty="0"/>
              <a:t> nodes (preempt).   Any user can take as much as they want, but a job will be killed if its nodes are needed to fulfill a non-preempt request.  Good for work that makes incremental progress and can be restarted. 7 day limit.</a:t>
            </a:r>
          </a:p>
          <a:p>
            <a:pPr lvl="1"/>
            <a:r>
              <a:rPr lang="en-US" dirty="0"/>
              <a:t>A GPU partition (</a:t>
            </a:r>
            <a:r>
              <a:rPr lang="en-US" dirty="0" err="1"/>
              <a:t>gpu</a:t>
            </a:r>
            <a:r>
              <a:rPr lang="en-US" dirty="0"/>
              <a:t>): 2 nodes with two Tesla K40s, five with two Pascals, five with two 16GB Volta. 40 with quad  32GB </a:t>
            </a:r>
            <a:r>
              <a:rPr lang="en-US" dirty="0" err="1"/>
              <a:t>volta</a:t>
            </a:r>
            <a:r>
              <a:rPr lang="en-US" dirty="0"/>
              <a:t> and </a:t>
            </a:r>
            <a:r>
              <a:rPr lang="en-US" dirty="0" err="1"/>
              <a:t>NVLink</a:t>
            </a:r>
            <a:r>
              <a:rPr lang="en-US" dirty="0"/>
              <a:t>, 7 day, 32 GPU limit.</a:t>
            </a:r>
            <a:br>
              <a:rPr lang="en-US" dirty="0"/>
            </a:br>
            <a:r>
              <a:rPr lang="en-US" dirty="0"/>
              <a:t>(Note: </a:t>
            </a:r>
            <a:r>
              <a:rPr lang="en-US" dirty="0">
                <a:latin typeface="Courier" pitchFamily="2" charset="0"/>
              </a:rPr>
              <a:t>--</a:t>
            </a:r>
            <a:r>
              <a:rPr lang="en-US" dirty="0" err="1">
                <a:latin typeface="Courier" pitchFamily="2" charset="0"/>
              </a:rPr>
              <a:t>gres:gpu</a:t>
            </a:r>
            <a:r>
              <a:rPr lang="en-US" dirty="0">
                <a:latin typeface="Courier" pitchFamily="2" charset="0"/>
              </a:rPr>
              <a:t>=2</a:t>
            </a:r>
            <a:r>
              <a:rPr lang="en-US" dirty="0"/>
              <a:t>). These are shared </a:t>
            </a:r>
          </a:p>
          <a:p>
            <a:pPr lvl="1"/>
            <a:r>
              <a:rPr lang="en-US" dirty="0"/>
              <a:t>A partition for large memory machines (mem). Currently 96cores, 3TB of RAM and 192cores and 6TB of RAM</a:t>
            </a:r>
          </a:p>
          <a:p>
            <a:pPr lvl="1"/>
            <a:r>
              <a:rPr lang="en-US" dirty="0"/>
              <a:t>A BNL partition (</a:t>
            </a:r>
            <a:r>
              <a:rPr lang="en-US" dirty="0" err="1"/>
              <a:t>bnl</a:t>
            </a:r>
            <a:r>
              <a:rPr lang="en-US" dirty="0"/>
              <a:t>).  10 nodes per user (400 cores, ~7 TB RAM in aggregate), 10 day time limit.</a:t>
            </a:r>
          </a:p>
          <a:p>
            <a:pPr marL="0" indent="0">
              <a:buNone/>
            </a:pPr>
            <a:r>
              <a:rPr lang="en-US" dirty="0"/>
              <a:t>Need something different? Talk to us!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425" y="1783504"/>
            <a:ext cx="2533650" cy="168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29" y="3555418"/>
            <a:ext cx="2171541" cy="1447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145" y="5262457"/>
            <a:ext cx="2328137" cy="13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5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6056</TotalTime>
  <Words>1591</Words>
  <Application>Microsoft Macintosh PowerPoint</Application>
  <PresentationFormat>Widescreen</PresentationFormat>
  <Paragraphs>156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Courier</vt:lpstr>
      <vt:lpstr>Vapor Trail</vt:lpstr>
      <vt:lpstr>SCC Intro</vt:lpstr>
      <vt:lpstr>Welcome</vt:lpstr>
      <vt:lpstr>Organization</vt:lpstr>
      <vt:lpstr>General ARCHITECTURE</vt:lpstr>
      <vt:lpstr>RESOURCE SCHEDULING</vt:lpstr>
      <vt:lpstr>Computing</vt:lpstr>
      <vt:lpstr>What and where?</vt:lpstr>
      <vt:lpstr>ACCOUNTS</vt:lpstr>
      <vt:lpstr>Computing Resources</vt:lpstr>
      <vt:lpstr>Storage Resources</vt:lpstr>
      <vt:lpstr>FI Configuration</vt:lpstr>
      <vt:lpstr>Connecting</vt:lpstr>
      <vt:lpstr>Moving DATA AROUND</vt:lpstr>
      <vt:lpstr>SOME NOTES</vt:lpstr>
      <vt:lpstr>IF YOU REMEMBER NOTHING ELSE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Flatiron Computing</dc:title>
  <dc:creator>Ian Fisk</dc:creator>
  <cp:lastModifiedBy>Ian Fisk</cp:lastModifiedBy>
  <cp:revision>84</cp:revision>
  <dcterms:created xsi:type="dcterms:W3CDTF">2016-09-06T12:11:14Z</dcterms:created>
  <dcterms:modified xsi:type="dcterms:W3CDTF">2020-07-22T14:47:24Z</dcterms:modified>
</cp:coreProperties>
</file>