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7" r:id="rId2"/>
    <p:sldId id="259" r:id="rId3"/>
    <p:sldId id="298" r:id="rId4"/>
    <p:sldId id="410" r:id="rId5"/>
    <p:sldId id="296" r:id="rId6"/>
    <p:sldId id="489" r:id="rId7"/>
    <p:sldId id="488" r:id="rId8"/>
    <p:sldId id="490" r:id="rId9"/>
    <p:sldId id="492" r:id="rId10"/>
    <p:sldId id="493" r:id="rId11"/>
    <p:sldId id="413" r:id="rId12"/>
    <p:sldId id="422" r:id="rId13"/>
    <p:sldId id="423" r:id="rId14"/>
    <p:sldId id="424" r:id="rId15"/>
    <p:sldId id="425" r:id="rId16"/>
    <p:sldId id="446" r:id="rId17"/>
    <p:sldId id="421" r:id="rId18"/>
    <p:sldId id="495" r:id="rId19"/>
    <p:sldId id="499" r:id="rId20"/>
    <p:sldId id="497" r:id="rId21"/>
    <p:sldId id="498" r:id="rId22"/>
    <p:sldId id="426" r:id="rId23"/>
    <p:sldId id="494" r:id="rId24"/>
    <p:sldId id="428" r:id="rId25"/>
    <p:sldId id="429" r:id="rId26"/>
    <p:sldId id="430" r:id="rId27"/>
    <p:sldId id="434" r:id="rId28"/>
    <p:sldId id="431" r:id="rId29"/>
    <p:sldId id="311" r:id="rId30"/>
    <p:sldId id="314" r:id="rId31"/>
    <p:sldId id="449" r:id="rId32"/>
    <p:sldId id="457" r:id="rId33"/>
    <p:sldId id="458" r:id="rId34"/>
    <p:sldId id="448" r:id="rId35"/>
    <p:sldId id="461" r:id="rId36"/>
    <p:sldId id="460" r:id="rId37"/>
    <p:sldId id="462" r:id="rId38"/>
    <p:sldId id="459" r:id="rId39"/>
    <p:sldId id="463" r:id="rId40"/>
    <p:sldId id="464" r:id="rId41"/>
    <p:sldId id="465" r:id="rId42"/>
    <p:sldId id="450" r:id="rId43"/>
    <p:sldId id="466" r:id="rId44"/>
    <p:sldId id="467" r:id="rId45"/>
    <p:sldId id="468" r:id="rId46"/>
    <p:sldId id="471" r:id="rId47"/>
    <p:sldId id="473" r:id="rId48"/>
    <p:sldId id="474" r:id="rId49"/>
    <p:sldId id="475" r:id="rId50"/>
    <p:sldId id="476" r:id="rId51"/>
    <p:sldId id="477" r:id="rId52"/>
    <p:sldId id="478" r:id="rId53"/>
    <p:sldId id="479" r:id="rId54"/>
    <p:sldId id="447" r:id="rId55"/>
    <p:sldId id="481" r:id="rId56"/>
    <p:sldId id="500" r:id="rId57"/>
    <p:sldId id="501" r:id="rId58"/>
    <p:sldId id="48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AC3"/>
    <a:srgbClr val="FF7E03"/>
    <a:srgbClr val="1B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94"/>
    <p:restoredTop sz="94674"/>
  </p:normalViewPr>
  <p:slideViewPr>
    <p:cSldViewPr snapToGrid="0" snapToObjects="1">
      <p:cViewPr varScale="1">
        <p:scale>
          <a:sx n="91" d="100"/>
          <a:sy n="91" d="100"/>
        </p:scale>
        <p:origin x="208" y="8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895CA-D4A0-8648-B943-CA4954E7BBFF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99366-20FA-8446-A982-6C896A05F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6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4F49F-CBCA-1547-9821-1303575A1A7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9658011-F96B-2449-BE49-9A00029F9D12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B8911C-E607-9F45-8DE9-F1262BAEEA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64E54-F6BF-9C41-81C8-AAC9799C75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7323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05897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52346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55776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18462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53853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48341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4708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15858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73388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4545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F57CF-7AED-4CC0-BCB4-B0417A35E64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D2D00-B07A-4C19-A296-05322032C54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27830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71227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25712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79244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6928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99366-20FA-8446-A982-6C896A05F5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99366-20FA-8446-A982-6C896A05F5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43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2303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7482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3819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14135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E3A3F-2248-4DCE-876E-D98C3D1CF0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0D57-75BA-4171-98EF-9DB9D59FE3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9A858-7B77-4017-9FA7-9409CEDA72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0"/>
            <a:endParaRPr lang="en-US" sz="2640">
              <a:latin typeface="Albany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0141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1E35-46B9-7345-91CB-A568D9DE1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67F11-5780-5541-A739-1FFE57016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A8175-FE70-4247-A9DB-661E4A74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EE456-157A-0E45-9871-C5B64163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B9767-14BC-D643-8055-0BBA0AEF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0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953D4-3DE2-3E44-BAA0-9773D103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A8E0F0-6574-644D-A93F-4807BE199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733D5-AD2A-4E43-9DFD-3E99A20CE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19C6-C5D4-9A4F-B178-C68AEF7B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62134-5F84-B642-B6F6-94233084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532D63-2B3E-5B43-959F-9AC0025EB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2F65F-D476-7D44-9B27-991F4F75A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7BBBC-875F-C74C-AAB4-6987CDAE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89A2A-0F97-4B48-BE25-7D3D9029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C198E-4C03-9344-98B0-525F5663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8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0722-9BE0-6846-A768-F5CD91D68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51B-98CB-7144-83BB-994823105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7E00C-8F15-964C-9F38-CB2A0395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701B2-6755-0F48-9E19-92CA0F96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1563D-D8CD-A745-ABF7-59870C4E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5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D207-8969-9C42-98DD-92B6DD84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8FD79-80FE-DB4B-BB07-DC96BA1E0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4DAC4-50DC-5745-99DE-E0394108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8DC4B-93FA-DD47-8259-5CBF7BDB8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C9E1D-9964-8C44-A16E-00D9512EF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A706-5114-DE4E-B27C-1AB29F45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9A912-9824-734C-A04E-4EEC45035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C7E66-B2C1-4A42-BF7E-2D786A5A2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CE0E9-EAFF-3C4A-B1E7-89ADA5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CE129-89B6-8C47-B360-5C589AD6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7E768-4CFF-324A-AE71-0F7D90EF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CE31-0D8E-D345-83F1-C8CD99FC6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BE493-299D-2E44-94D9-B10B86A4D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B40CB-5F6A-474A-B713-7ED766979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970F6-1036-B04E-9C67-5F42D01E0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0A5F8-A993-1B42-A74A-4429CCC27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06A0EB-65AB-694A-B28F-3047BAB5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5EAA2-ABC1-AB41-8CA1-D243FB34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F7093-F6B4-CC4A-A916-36AC4D6E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1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3DC7D-5D3E-414B-81DA-8C24D4E5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59066-6383-994A-B719-FEC46151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20A70-2BE8-B142-912F-B4897F52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9D41D-797F-784C-834F-97C8030A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6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7B306-64DB-FA47-8D60-B66B9389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30164-AD10-A94B-946E-07EB9254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8BF41-69CE-9840-B68D-B2E2BA84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6956-8BD0-744A-9D5A-6C8BE5D0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0045D-2D34-4249-B1EF-6ACCED5BB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8972F-0BC9-ED4F-A283-339B815A9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4CBA9-F7F4-DC42-BE8E-AA0421390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2C702-ADAB-A24A-A9DB-151CCEE12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23609-9C6B-014D-A157-9744311E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B5A8-12B4-834C-ABF6-E38FF171D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34F3D-5A1E-3747-97FE-7F6BBE07D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85993-F94F-E841-BEAC-C5B936A9C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E0DC7-A268-E145-9E0C-A71990C5C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D9EFD-7CE9-C049-8ED5-61FB4CFF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F8C33-58B9-4B4B-954F-A27396C3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6EC607-9AE7-2B40-8820-9EF6BC85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A3708-5AF4-8B41-BF25-24F8894E1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77751-2EA7-2C4E-BAEA-6C3C7DEF0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58723-BF60-E946-A4F5-3BF3147E3FB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20FBB-1535-734C-B0D3-E72435871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0A78-2FD9-AA42-938A-E3E7EE414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51AA6-85F2-124F-81C0-2D23722ED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3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033-8060-3648-B892-6E4804042C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780" y="476920"/>
            <a:ext cx="12191999" cy="99296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 Field Quantum Monte Carlo Software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B589C-43E8-8D42-B830-D829E91E5FC7}"/>
              </a:ext>
            </a:extLst>
          </p:cNvPr>
          <p:cNvSpPr txBox="1"/>
          <p:nvPr/>
        </p:nvSpPr>
        <p:spPr>
          <a:xfrm>
            <a:off x="-15856" y="1246401"/>
            <a:ext cx="12191998" cy="90435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algn="ctr" hangingPunct="0"/>
            <a:r>
              <a:rPr lang="en-US" b="1" dirty="0">
                <a:solidFill>
                  <a:srgbClr val="000000"/>
                </a:solidFill>
                <a:latin typeface="Comic Sans MS" pitchFamily="66"/>
                <a:ea typeface="WenQuanYi Zen Hei Sharp" pitchFamily="2"/>
                <a:cs typeface="Lohit Devanagari" pitchFamily="2"/>
              </a:rPr>
              <a:t>Hao Shi </a:t>
            </a:r>
          </a:p>
          <a:p>
            <a:pPr algn="ctr" hangingPunct="0"/>
            <a:r>
              <a:rPr lang="en-US" dirty="0">
                <a:latin typeface="Comic Sans MS" pitchFamily="66"/>
                <a:ea typeface="WenQuanYi Zen Hei Sharp" pitchFamily="2"/>
                <a:cs typeface="Lohit Devanagari" pitchFamily="2"/>
              </a:rPr>
              <a:t>Center for Computational Quantum Physics, Flatiron Institute</a:t>
            </a:r>
          </a:p>
          <a:p>
            <a:pPr algn="ctr" hangingPunct="0"/>
            <a:endParaRPr lang="en-US" b="1" dirty="0">
              <a:solidFill>
                <a:srgbClr val="000000"/>
              </a:solidFill>
              <a:latin typeface="Comic Sans MS" pitchFamily="66"/>
              <a:ea typeface="WenQuanYi Zen Hei Sharp" pitchFamily="2"/>
              <a:cs typeface="Lohit Devanagari" pitchFamily="2"/>
            </a:endParaRPr>
          </a:p>
          <a:p>
            <a:pPr algn="ctr" hangingPunct="0"/>
            <a:endParaRPr lang="en-US" sz="1633" dirty="0">
              <a:solidFill>
                <a:srgbClr val="000000"/>
              </a:solidFill>
              <a:latin typeface="Arial" pitchFamily="34"/>
              <a:ea typeface="WenQuanYi Zen Hei Sharp" pitchFamily="2"/>
              <a:cs typeface="Lohit Devanagar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7A40E-0BBD-AE4C-BE54-2E5A776A2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835" y="5479557"/>
            <a:ext cx="1556307" cy="1378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F7DAA8-238F-7844-B14A-572FB307407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96203" y="2425233"/>
            <a:ext cx="2838872" cy="4023456"/>
          </a:xfrm>
          <a:prstGeom prst="rect">
            <a:avLst/>
          </a:prstGeom>
          <a:noFill/>
          <a:ln>
            <a:noFill/>
            <a:tailEnd type="arrow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2786EA-3F35-5A4C-8442-A15DD7447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88" y="4732029"/>
            <a:ext cx="1580204" cy="1580204"/>
          </a:xfrm>
          <a:prstGeom prst="rect">
            <a:avLst/>
          </a:prstGeom>
        </p:spPr>
      </p:pic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1DD545A1-5F7F-7246-8ACE-D694CC27969F}"/>
              </a:ext>
            </a:extLst>
          </p:cNvPr>
          <p:cNvSpPr/>
          <p:nvPr/>
        </p:nvSpPr>
        <p:spPr>
          <a:xfrm>
            <a:off x="4313836" y="4732029"/>
            <a:ext cx="1948849" cy="2743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0066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Lohit Devanagari" pitchFamily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EEBDC-D665-184D-8F57-E0D610746A0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00100" y="3314890"/>
            <a:ext cx="1190159" cy="119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927A28-FF1F-754D-8E6E-0D77C9D37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232" y="2506179"/>
            <a:ext cx="1639462" cy="1845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E10588-076B-554D-B0E5-155DA47D5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47" y="3236063"/>
            <a:ext cx="199737" cy="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ED047-D952-3446-AA98-DB60EE14BA73}"/>
              </a:ext>
            </a:extLst>
          </p:cNvPr>
          <p:cNvSpPr/>
          <p:nvPr/>
        </p:nvSpPr>
        <p:spPr>
          <a:xfrm>
            <a:off x="488309" y="1066616"/>
            <a:ext cx="974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800" dirty="0">
                <a:latin typeface="Comic Sans MS" pitchFamily="66"/>
              </a:rPr>
              <a:t>Two-dimensional Hubbard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5472A-4996-BD4D-8AAD-BD9BF9F05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48" y="1870394"/>
            <a:ext cx="10203070" cy="26391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92E12E-B169-C645-9DB4-5AC9EC4877C6}"/>
              </a:ext>
            </a:extLst>
          </p:cNvPr>
          <p:cNvSpPr/>
          <p:nvPr/>
        </p:nvSpPr>
        <p:spPr>
          <a:xfrm>
            <a:off x="6759498" y="1210746"/>
            <a:ext cx="2978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B00FF"/>
                </a:solidFill>
                <a:latin typeface="Comic Sans MS" pitchFamily="66"/>
              </a:rPr>
              <a:t>Zheng,  et al. Science 358, 1155 (2017</a:t>
            </a:r>
            <a:r>
              <a:rPr lang="en-US" sz="1200" dirty="0">
                <a:solidFill>
                  <a:srgbClr val="1B00FF"/>
                </a:solidFill>
                <a:latin typeface="Lucida Grande" panose="020B0600040502020204" pitchFamily="34" charset="0"/>
              </a:rPr>
              <a:t>)</a:t>
            </a:r>
            <a:endParaRPr lang="en-US" sz="1200" dirty="0">
              <a:solidFill>
                <a:srgbClr val="1B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98C41-1611-FA41-87DE-90C3430F8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7" y="4633882"/>
            <a:ext cx="3644155" cy="22241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9DFD32-8A4A-D64A-8E51-0E3D60EFFBCA}"/>
              </a:ext>
            </a:extLst>
          </p:cNvPr>
          <p:cNvSpPr/>
          <p:nvPr/>
        </p:nvSpPr>
        <p:spPr>
          <a:xfrm>
            <a:off x="5154402" y="5007277"/>
            <a:ext cx="6900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745197469291230494356911837868680437301904950539895570894138096543008433159319972991959556926090918385937076166282815855690581057480884099189741492876890384936348050403644230171761853703705648919833033623419093782459908650896188782451556836418267396783392060334621554740029905806330011649172297640000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8B9D4E-D1B7-8A43-9D6F-6ABFE53D093A}"/>
              </a:ext>
            </a:extLst>
          </p:cNvPr>
          <p:cNvSpPr/>
          <p:nvPr/>
        </p:nvSpPr>
        <p:spPr>
          <a:xfrm>
            <a:off x="5154402" y="4573755"/>
            <a:ext cx="6549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224 up electrons + 224 down electron  on 8x64 a rectangular lattice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B4FAC9-8276-7A47-B2C4-7F4941E09E01}"/>
              </a:ext>
            </a:extLst>
          </p:cNvPr>
          <p:cNvSpPr/>
          <p:nvPr/>
        </p:nvSpPr>
        <p:spPr>
          <a:xfrm>
            <a:off x="7947754" y="6392271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7.45x10^301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D0D1C9-5770-9F4D-BFB9-D9D0E32E638D}"/>
              </a:ext>
            </a:extLst>
          </p:cNvPr>
          <p:cNvSpPr/>
          <p:nvPr/>
        </p:nvSpPr>
        <p:spPr>
          <a:xfrm>
            <a:off x="5154402" y="4509565"/>
            <a:ext cx="2349984" cy="49771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D2A052-3723-934A-B01E-01A6932BD2A5}"/>
              </a:ext>
            </a:extLst>
          </p:cNvPr>
          <p:cNvSpPr/>
          <p:nvPr/>
        </p:nvSpPr>
        <p:spPr>
          <a:xfrm>
            <a:off x="7309598" y="4202392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10^28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5B1F81-2BE7-924D-AF74-EDE346497E12}"/>
              </a:ext>
            </a:extLst>
          </p:cNvPr>
          <p:cNvSpPr/>
          <p:nvPr/>
        </p:nvSpPr>
        <p:spPr>
          <a:xfrm>
            <a:off x="9086264" y="4529244"/>
            <a:ext cx="560292" cy="455177"/>
          </a:xfrm>
          <a:prstGeom prst="ellipse">
            <a:avLst/>
          </a:prstGeom>
          <a:noFill/>
          <a:ln w="41275">
            <a:solidFill>
              <a:srgbClr val="1B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45A1C0-B4AB-5B4A-9080-7AA369A35D0F}"/>
              </a:ext>
            </a:extLst>
          </p:cNvPr>
          <p:cNvSpPr/>
          <p:nvPr/>
        </p:nvSpPr>
        <p:spPr>
          <a:xfrm>
            <a:off x="9926043" y="4264550"/>
            <a:ext cx="84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00FF"/>
                </a:solidFill>
              </a:rPr>
              <a:t>infinite</a:t>
            </a:r>
          </a:p>
        </p:txBody>
      </p:sp>
    </p:spTree>
    <p:extLst>
      <p:ext uri="{BB962C8B-B14F-4D97-AF65-F5344CB8AC3E}">
        <p14:creationId xmlns:p14="http://schemas.microsoft.com/office/powerpoint/2010/main" val="2816553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Oval 158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Oval 159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Oval 160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Oval 161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Freeform 162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Freeform 163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Freeform 164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Freeform 165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Rectangle 166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9" name="Text Placeholder 2"/>
          <p:cNvSpPr txBox="1">
            <a:spLocks/>
          </p:cNvSpPr>
          <p:nvPr/>
        </p:nvSpPr>
        <p:spPr>
          <a:xfrm>
            <a:off x="1652882" y="1168105"/>
            <a:ext cx="8361534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r>
              <a:rPr lang="zh-CN" altLang="en-US" sz="2903" kern="0" dirty="0">
                <a:solidFill>
                  <a:srgbClr val="000000"/>
                </a:solidFill>
              </a:rPr>
              <a:t> 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B3014223-904A-DF44-B948-7ABEAD93B09B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857F44-D4D9-174C-8CA0-E6C78B604A90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0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6" name="Oval 85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7" name="Oval 86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Freeform 89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Rectangle 94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Oval 95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Freeform 99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Rectangle 103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Cross 113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Text Placeholder 2"/>
          <p:cNvSpPr txBox="1">
            <a:spLocks/>
          </p:cNvSpPr>
          <p:nvPr/>
        </p:nvSpPr>
        <p:spPr>
          <a:xfrm>
            <a:off x="1652882" y="1168105"/>
            <a:ext cx="8018830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/>
              <a:t>From</a:t>
            </a:r>
            <a:r>
              <a:rPr lang="en-US" sz="2903" kern="0">
                <a:solidFill>
                  <a:srgbClr val="00B050"/>
                </a:solidFill>
              </a:rPr>
              <a:t> Many-body</a:t>
            </a:r>
            <a:r>
              <a:rPr lang="en-US" sz="2903" kern="0">
                <a:solidFill>
                  <a:srgbClr val="000000"/>
                </a:solidFill>
              </a:rPr>
              <a:t> problem to </a:t>
            </a:r>
            <a:r>
              <a:rPr lang="en-US" sz="2903" kern="0">
                <a:solidFill>
                  <a:srgbClr val="0500FF"/>
                </a:solidFill>
              </a:rPr>
              <a:t>many 1-body</a:t>
            </a:r>
            <a:r>
              <a:rPr lang="en-US" sz="2903" kern="0">
                <a:solidFill>
                  <a:srgbClr val="000000"/>
                </a:solidFill>
              </a:rPr>
              <a:t> problems</a:t>
            </a:r>
            <a:endParaRPr lang="en-US" sz="2903" kern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36" name="Title 5">
            <a:extLst>
              <a:ext uri="{FF2B5EF4-FFF2-40B4-BE49-F238E27FC236}">
                <a16:creationId xmlns:a16="http://schemas.microsoft.com/office/drawing/2014/main" id="{4E4745B4-53C1-F541-8D9A-515D35538E29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75482C-E4E6-AA45-B521-CBBBE86A3903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7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6" name="Oval 85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7" name="Oval 86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Freeform 89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Rectangle 94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Oval 95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Freeform 99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Rectangle 103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Oval 104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Freeform 108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Rectangle 112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4" name="Cross 113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5" name="Cross 114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Text Placeholder 2"/>
          <p:cNvSpPr txBox="1">
            <a:spLocks/>
          </p:cNvSpPr>
          <p:nvPr/>
        </p:nvSpPr>
        <p:spPr>
          <a:xfrm>
            <a:off x="1652882" y="1168105"/>
            <a:ext cx="8095301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</a:t>
            </a:r>
            <a:r>
              <a:rPr lang="en-US" sz="2903" kern="0">
                <a:solidFill>
                  <a:srgbClr val="0500FF"/>
                </a:solidFill>
              </a:rPr>
              <a:t>1-body</a:t>
            </a:r>
            <a:r>
              <a:rPr lang="en-US" sz="2903" kern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47" name="Title 5">
            <a:extLst>
              <a:ext uri="{FF2B5EF4-FFF2-40B4-BE49-F238E27FC236}">
                <a16:creationId xmlns:a16="http://schemas.microsoft.com/office/drawing/2014/main" id="{7F8A94E3-8653-504B-A7C9-55108BF2E58C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53199E-62E0-D04D-9FCB-3755AF02C14B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0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6" name="Oval 85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7" name="Oval 86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Freeform 89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Rectangle 94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Oval 95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Freeform 99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Rectangle 103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Oval 104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Freeform 108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Rectangle 112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4" name="Cross 113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5" name="Cross 114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0" name="Oval 119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Freeform 124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Rectangle 160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Oval 161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Freeform 165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8" name="Freeform 167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Rectangle 169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Oval 170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Freeform 174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Rectangle 178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0" name="Cross 179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1" name="Cross 180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2" name="Cross 181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Text Placeholder 2"/>
          <p:cNvSpPr txBox="1">
            <a:spLocks/>
          </p:cNvSpPr>
          <p:nvPr/>
        </p:nvSpPr>
        <p:spPr>
          <a:xfrm>
            <a:off x="1652882" y="1168105"/>
            <a:ext cx="7965762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/>
              <a:t>From</a:t>
            </a:r>
            <a:r>
              <a:rPr lang="en-US" sz="2903" kern="0">
                <a:solidFill>
                  <a:srgbClr val="00B050"/>
                </a:solidFill>
              </a:rPr>
              <a:t> Many-body</a:t>
            </a:r>
            <a:r>
              <a:rPr lang="en-US" sz="2903" kern="0">
                <a:solidFill>
                  <a:srgbClr val="000000"/>
                </a:solidFill>
              </a:rPr>
              <a:t> problem to </a:t>
            </a:r>
            <a:r>
              <a:rPr lang="en-US" sz="2903" kern="0">
                <a:solidFill>
                  <a:srgbClr val="0500FF"/>
                </a:solidFill>
              </a:rPr>
              <a:t>many 1-body</a:t>
            </a:r>
            <a:r>
              <a:rPr lang="en-US" sz="2903" kern="0">
                <a:solidFill>
                  <a:srgbClr val="000000"/>
                </a:solidFill>
              </a:rPr>
              <a:t> problems</a:t>
            </a:r>
            <a:endParaRPr lang="en-US" sz="2903" kern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77" name="Title 5">
            <a:extLst>
              <a:ext uri="{FF2B5EF4-FFF2-40B4-BE49-F238E27FC236}">
                <a16:creationId xmlns:a16="http://schemas.microsoft.com/office/drawing/2014/main" id="{F07B865F-ADE5-7045-99F8-A119D2F1D327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F711461-8072-4641-BC50-7CDA0E7E7B3D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26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0" name="Oval 49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1" name="Oval 50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2" name="Oval 51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9" name="Freeform 58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0" name="Freeform 59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1" name="Freeform 60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2" name="Freeform 61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5" name="Rectangle 64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7" name="Oval 66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8" name="Oval 67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9" name="Oval 68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0" name="Oval 69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1" name="Freeform 70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2" name="Freeform 71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3" name="Freeform 72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4" name="Freeform 73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5" name="Rectangle 74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6" name="Oval 75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7" name="Oval 76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8" name="Oval 77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9" name="Oval 78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0" name="Freeform 79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1" name="Freeform 80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2" name="Freeform 81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3" name="Freeform 82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4" name="Rectangle 83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94" name="Cross 93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8" name="Cross 117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9" name="Cross 118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8" name="Oval 127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9" name="Oval 128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0" name="Oval 129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1" name="Oval 130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2" name="Freeform 131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3" name="Freeform 132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4" name="Freeform 133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5" name="Freeform 13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6" name="Rectangle 13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7" name="Oval 13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8" name="Oval 13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9" name="Oval 13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0" name="Oval 13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1" name="Freeform 14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2" name="Freeform 14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3" name="Freeform 14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4" name="Freeform 14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5" name="Rectangle 14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6" name="Oval 14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7" name="Oval 14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8" name="Oval 14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9" name="Oval 14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0" name="Freeform 14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1" name="Freeform 15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2" name="Freeform 15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3" name="Freeform 15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4" name="Rectangle 15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55" name="Cross 15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6" name="Cross 15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7" name="Cross 15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7" name="Text Placeholder 2"/>
          <p:cNvSpPr txBox="1">
            <a:spLocks/>
          </p:cNvSpPr>
          <p:nvPr/>
        </p:nvSpPr>
        <p:spPr>
          <a:xfrm>
            <a:off x="1652882" y="1168105"/>
            <a:ext cx="7965762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/>
              <a:t>From</a:t>
            </a:r>
            <a:r>
              <a:rPr lang="en-US" sz="2903" kern="0">
                <a:solidFill>
                  <a:srgbClr val="00B050"/>
                </a:solidFill>
              </a:rPr>
              <a:t> Many-body</a:t>
            </a:r>
            <a:r>
              <a:rPr lang="en-US" sz="2903" kern="0">
                <a:solidFill>
                  <a:srgbClr val="000000"/>
                </a:solidFill>
              </a:rPr>
              <a:t> problem to </a:t>
            </a:r>
            <a:r>
              <a:rPr lang="en-US" sz="2903" kern="0">
                <a:solidFill>
                  <a:srgbClr val="0500FF"/>
                </a:solidFill>
              </a:rPr>
              <a:t>many 1-body</a:t>
            </a:r>
            <a:r>
              <a:rPr lang="en-US" sz="2903" kern="0">
                <a:solidFill>
                  <a:srgbClr val="000000"/>
                </a:solidFill>
              </a:rPr>
              <a:t> problems</a:t>
            </a:r>
            <a:endParaRPr lang="en-US" sz="2903" kern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85" name="Title 5">
            <a:extLst>
              <a:ext uri="{FF2B5EF4-FFF2-40B4-BE49-F238E27FC236}">
                <a16:creationId xmlns:a16="http://schemas.microsoft.com/office/drawing/2014/main" id="{7677B890-F305-A04E-9327-05FB3A9652EA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4AFAEC2-86DA-AD4D-BC2B-C360F57DDB4D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33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0" name="Oval 49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1" name="Oval 50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2" name="Oval 51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9" name="Freeform 58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0" name="Freeform 59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1" name="Freeform 60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2" name="Freeform 61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5" name="Rectangle 64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7" name="Oval 66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8" name="Oval 67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9" name="Oval 68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0" name="Oval 69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1" name="Freeform 70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2" name="Freeform 71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3" name="Freeform 72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4" name="Freeform 73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5" name="Rectangle 74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6" name="Oval 75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7" name="Oval 76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8" name="Oval 77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9" name="Oval 78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0" name="Freeform 79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1" name="Freeform 80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2" name="Freeform 81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3" name="Freeform 82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4" name="Rectangle 83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94" name="Cross 93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8" name="Cross 117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9" name="Cross 118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8" name="Oval 127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9" name="Oval 128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0" name="Oval 129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1" name="Oval 130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2" name="Freeform 131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3" name="Freeform 132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4" name="Freeform 133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5" name="Freeform 13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6" name="Rectangle 13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7" name="Oval 13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8" name="Oval 13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9" name="Oval 13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0" name="Oval 13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1" name="Freeform 14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2" name="Freeform 14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3" name="Freeform 14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4" name="Freeform 14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5" name="Rectangle 14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6" name="Oval 14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7" name="Oval 14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8" name="Oval 14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9" name="Oval 14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0" name="Freeform 14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1" name="Freeform 15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2" name="Freeform 15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3" name="Freeform 15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4" name="Rectangle 15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55" name="Cross 15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6" name="Cross 15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7" name="Cross 15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7" name="Text Placeholder 2"/>
          <p:cNvSpPr txBox="1">
            <a:spLocks/>
          </p:cNvSpPr>
          <p:nvPr/>
        </p:nvSpPr>
        <p:spPr>
          <a:xfrm>
            <a:off x="1652882" y="1168105"/>
            <a:ext cx="7965762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/>
              <a:t>From</a:t>
            </a:r>
            <a:r>
              <a:rPr lang="en-US" sz="2903" kern="0">
                <a:solidFill>
                  <a:srgbClr val="00B050"/>
                </a:solidFill>
              </a:rPr>
              <a:t> Many-body</a:t>
            </a:r>
            <a:r>
              <a:rPr lang="en-US" sz="2903" kern="0">
                <a:solidFill>
                  <a:srgbClr val="000000"/>
                </a:solidFill>
              </a:rPr>
              <a:t> problem to </a:t>
            </a:r>
            <a:r>
              <a:rPr lang="en-US" sz="2903" kern="0">
                <a:solidFill>
                  <a:srgbClr val="0500FF"/>
                </a:solidFill>
              </a:rPr>
              <a:t>many 1-body</a:t>
            </a:r>
            <a:r>
              <a:rPr lang="en-US" sz="2903" kern="0">
                <a:solidFill>
                  <a:srgbClr val="000000"/>
                </a:solidFill>
              </a:rPr>
              <a:t> problems</a:t>
            </a:r>
            <a:endParaRPr lang="en-US" sz="2903" kern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54" y="5484924"/>
            <a:ext cx="1335890" cy="1315952"/>
          </a:xfrm>
          <a:prstGeom prst="rect">
            <a:avLst/>
          </a:prstGeom>
        </p:spPr>
      </p:pic>
      <p:sp>
        <p:nvSpPr>
          <p:cNvPr id="85" name="Title 5">
            <a:extLst>
              <a:ext uri="{FF2B5EF4-FFF2-40B4-BE49-F238E27FC236}">
                <a16:creationId xmlns:a16="http://schemas.microsoft.com/office/drawing/2014/main" id="{8A0E52EE-F908-634E-91B7-D597F0E5E4F3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4E8B0F9-9533-694A-91B5-9F5CF15DDCB6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48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8" name="Freeform 167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1" name="Cross 180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4" name="Text Placeholder 2"/>
          <p:cNvSpPr txBox="1">
            <a:spLocks/>
          </p:cNvSpPr>
          <p:nvPr/>
        </p:nvSpPr>
        <p:spPr>
          <a:xfrm>
            <a:off x="1652882" y="1168105"/>
            <a:ext cx="8095301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5" name="Rectangle 4"/>
          <p:cNvSpPr/>
          <p:nvPr/>
        </p:nvSpPr>
        <p:spPr>
          <a:xfrm>
            <a:off x="5468176" y="6373445"/>
            <a:ext cx="1385379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/>
              <a:t> Markov chain</a:t>
            </a:r>
          </a:p>
        </p:txBody>
      </p:sp>
      <p:sp>
        <p:nvSpPr>
          <p:cNvPr id="82" name="Title 5">
            <a:extLst>
              <a:ext uri="{FF2B5EF4-FFF2-40B4-BE49-F238E27FC236}">
                <a16:creationId xmlns:a16="http://schemas.microsoft.com/office/drawing/2014/main" id="{455DA02C-53C4-4F49-9FC6-91A454E2FFF5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002C6DC-695D-E042-A46A-2B977D6062E9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6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8" name="Freeform 167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1" name="Cross 180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4" name="Text Placeholder 2"/>
          <p:cNvSpPr txBox="1">
            <a:spLocks/>
          </p:cNvSpPr>
          <p:nvPr/>
        </p:nvSpPr>
        <p:spPr>
          <a:xfrm>
            <a:off x="1652882" y="1168105"/>
            <a:ext cx="8095301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5" name="Rectangle 4"/>
          <p:cNvSpPr/>
          <p:nvPr/>
        </p:nvSpPr>
        <p:spPr>
          <a:xfrm>
            <a:off x="5468176" y="6373445"/>
            <a:ext cx="1385379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/>
              <a:t> Markov chain</a:t>
            </a:r>
          </a:p>
        </p:txBody>
      </p:sp>
      <p:sp>
        <p:nvSpPr>
          <p:cNvPr id="82" name="Title 5">
            <a:extLst>
              <a:ext uri="{FF2B5EF4-FFF2-40B4-BE49-F238E27FC236}">
                <a16:creationId xmlns:a16="http://schemas.microsoft.com/office/drawing/2014/main" id="{455DA02C-53C4-4F49-9FC6-91A454E2FFF5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005B435-F0E3-FB41-8E12-B2CDF8974F64}"/>
              </a:ext>
            </a:extLst>
          </p:cNvPr>
          <p:cNvSpPr/>
          <p:nvPr/>
        </p:nvSpPr>
        <p:spPr>
          <a:xfrm>
            <a:off x="4176313" y="2024659"/>
            <a:ext cx="1552596" cy="1459381"/>
          </a:xfrm>
          <a:prstGeom prst="ellipse">
            <a:avLst/>
          </a:prstGeom>
          <a:noFill/>
          <a:ln w="41275">
            <a:solidFill>
              <a:srgbClr val="1B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384E070-7D6A-BB47-9EE6-516251C84134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90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8" name="Freeform 167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1" name="Cross 180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4" name="Text Placeholder 2"/>
          <p:cNvSpPr txBox="1">
            <a:spLocks/>
          </p:cNvSpPr>
          <p:nvPr/>
        </p:nvSpPr>
        <p:spPr>
          <a:xfrm>
            <a:off x="1652882" y="1168105"/>
            <a:ext cx="8095301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5" name="Rectangle 4"/>
          <p:cNvSpPr/>
          <p:nvPr/>
        </p:nvSpPr>
        <p:spPr>
          <a:xfrm>
            <a:off x="5468176" y="6373445"/>
            <a:ext cx="1385379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/>
              <a:t> Markov chain</a:t>
            </a:r>
          </a:p>
        </p:txBody>
      </p:sp>
      <p:sp>
        <p:nvSpPr>
          <p:cNvPr id="82" name="Title 5">
            <a:extLst>
              <a:ext uri="{FF2B5EF4-FFF2-40B4-BE49-F238E27FC236}">
                <a16:creationId xmlns:a16="http://schemas.microsoft.com/office/drawing/2014/main" id="{455DA02C-53C4-4F49-9FC6-91A454E2FFF5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005B435-F0E3-FB41-8E12-B2CDF8974F64}"/>
              </a:ext>
            </a:extLst>
          </p:cNvPr>
          <p:cNvSpPr/>
          <p:nvPr/>
        </p:nvSpPr>
        <p:spPr>
          <a:xfrm>
            <a:off x="4176313" y="2024659"/>
            <a:ext cx="1552596" cy="1459381"/>
          </a:xfrm>
          <a:prstGeom prst="ellipse">
            <a:avLst/>
          </a:prstGeom>
          <a:noFill/>
          <a:ln w="41275">
            <a:solidFill>
              <a:srgbClr val="1B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77726D-AFE5-C846-9A0B-D879085DFF0C}"/>
              </a:ext>
            </a:extLst>
          </p:cNvPr>
          <p:cNvCxnSpPr>
            <a:cxnSpLocks/>
          </p:cNvCxnSpPr>
          <p:nvPr/>
        </p:nvCxnSpPr>
        <p:spPr>
          <a:xfrm>
            <a:off x="5368591" y="3383475"/>
            <a:ext cx="1396947" cy="2086766"/>
          </a:xfrm>
          <a:prstGeom prst="straightConnector1">
            <a:avLst/>
          </a:prstGeom>
          <a:ln w="47625">
            <a:solidFill>
              <a:srgbClr val="1B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F5888E5-16FD-5041-ADFE-18BF6E47C6F5}"/>
              </a:ext>
            </a:extLst>
          </p:cNvPr>
          <p:cNvSpPr/>
          <p:nvPr/>
        </p:nvSpPr>
        <p:spPr>
          <a:xfrm>
            <a:off x="5914004" y="5596089"/>
            <a:ext cx="1931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B00FF"/>
                </a:solidFill>
              </a:rPr>
              <a:t>walker</a:t>
            </a:r>
          </a:p>
          <a:p>
            <a:r>
              <a:rPr lang="en-US" dirty="0">
                <a:solidFill>
                  <a:srgbClr val="1B00FF"/>
                </a:solidFill>
              </a:rPr>
              <a:t>store as a matrix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B534357-84A6-4F4C-909E-D6D1F96DA288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50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523520" y="477694"/>
            <a:ext cx="9144393" cy="996940"/>
          </a:xfrm>
        </p:spPr>
        <p:txBody>
          <a:bodyPr>
            <a:spAutoFit/>
          </a:bodyPr>
          <a:lstStyle/>
          <a:p>
            <a:pPr lvl="0"/>
            <a:r>
              <a:rPr lang="en-US" sz="3266" dirty="0">
                <a:solidFill>
                  <a:srgbClr val="000000"/>
                </a:solidFill>
              </a:rPr>
              <a:t>Strongly Correlated Quantum Many-body Systems</a:t>
            </a:r>
            <a:br>
              <a:rPr lang="en-US" sz="3266" dirty="0">
                <a:solidFill>
                  <a:srgbClr val="000000"/>
                </a:solidFill>
              </a:rPr>
            </a:br>
            <a:endParaRPr lang="en-US" sz="3266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523520" y="1175381"/>
            <a:ext cx="9144720" cy="6007540"/>
          </a:xfrm>
        </p:spPr>
        <p:txBody>
          <a:bodyPr/>
          <a:lstStyle/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sz="1996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21" y="1175382"/>
            <a:ext cx="9144960" cy="57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54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8" name="Freeform 167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1" name="Cross 180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4" name="Text Placeholder 2"/>
          <p:cNvSpPr txBox="1">
            <a:spLocks/>
          </p:cNvSpPr>
          <p:nvPr/>
        </p:nvSpPr>
        <p:spPr>
          <a:xfrm>
            <a:off x="1652882" y="1168105"/>
            <a:ext cx="8095301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5" name="Rectangle 4"/>
          <p:cNvSpPr/>
          <p:nvPr/>
        </p:nvSpPr>
        <p:spPr>
          <a:xfrm>
            <a:off x="5468176" y="6373445"/>
            <a:ext cx="1385379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/>
              <a:t> Markov chain</a:t>
            </a:r>
          </a:p>
        </p:txBody>
      </p:sp>
      <p:sp>
        <p:nvSpPr>
          <p:cNvPr id="82" name="Title 5">
            <a:extLst>
              <a:ext uri="{FF2B5EF4-FFF2-40B4-BE49-F238E27FC236}">
                <a16:creationId xmlns:a16="http://schemas.microsoft.com/office/drawing/2014/main" id="{455DA02C-53C4-4F49-9FC6-91A454E2FFF5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005B435-F0E3-FB41-8E12-B2CDF8974F64}"/>
              </a:ext>
            </a:extLst>
          </p:cNvPr>
          <p:cNvSpPr/>
          <p:nvPr/>
        </p:nvSpPr>
        <p:spPr>
          <a:xfrm>
            <a:off x="4176313" y="2024659"/>
            <a:ext cx="1552596" cy="1459381"/>
          </a:xfrm>
          <a:prstGeom prst="ellipse">
            <a:avLst/>
          </a:prstGeom>
          <a:noFill/>
          <a:ln w="41275">
            <a:solidFill>
              <a:srgbClr val="1B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77726D-AFE5-C846-9A0B-D879085DFF0C}"/>
              </a:ext>
            </a:extLst>
          </p:cNvPr>
          <p:cNvCxnSpPr>
            <a:cxnSpLocks/>
          </p:cNvCxnSpPr>
          <p:nvPr/>
        </p:nvCxnSpPr>
        <p:spPr>
          <a:xfrm>
            <a:off x="5368591" y="3383475"/>
            <a:ext cx="1396947" cy="2086766"/>
          </a:xfrm>
          <a:prstGeom prst="straightConnector1">
            <a:avLst/>
          </a:prstGeom>
          <a:ln w="47625">
            <a:solidFill>
              <a:srgbClr val="1B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F5888E5-16FD-5041-ADFE-18BF6E47C6F5}"/>
              </a:ext>
            </a:extLst>
          </p:cNvPr>
          <p:cNvSpPr/>
          <p:nvPr/>
        </p:nvSpPr>
        <p:spPr>
          <a:xfrm>
            <a:off x="5914004" y="5596089"/>
            <a:ext cx="1931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B00FF"/>
                </a:solidFill>
              </a:rPr>
              <a:t>walker</a:t>
            </a:r>
          </a:p>
          <a:p>
            <a:r>
              <a:rPr lang="en-US" dirty="0">
                <a:solidFill>
                  <a:srgbClr val="1B00FF"/>
                </a:solidFill>
              </a:rPr>
              <a:t>store as a matrix</a:t>
            </a:r>
          </a:p>
        </p:txBody>
      </p:sp>
      <p:sp>
        <p:nvSpPr>
          <p:cNvPr id="2" name="Curved Down Arrow 1">
            <a:extLst>
              <a:ext uri="{FF2B5EF4-FFF2-40B4-BE49-F238E27FC236}">
                <a16:creationId xmlns:a16="http://schemas.microsoft.com/office/drawing/2014/main" id="{CD8B2192-D99A-F14D-951E-A025867F1A76}"/>
              </a:ext>
            </a:extLst>
          </p:cNvPr>
          <p:cNvSpPr/>
          <p:nvPr/>
        </p:nvSpPr>
        <p:spPr>
          <a:xfrm>
            <a:off x="7291356" y="1707311"/>
            <a:ext cx="1758627" cy="42415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4D7DA2E-86FF-5A4D-9CD8-2693B0974757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57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8" name="Freeform 167"/>
          <p:cNvSpPr/>
          <p:nvPr/>
        </p:nvSpPr>
        <p:spPr>
          <a:xfrm rot="2468293">
            <a:off x="6632605" y="2198721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43690" y="285843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1" name="Cross 180"/>
          <p:cNvSpPr/>
          <p:nvPr/>
        </p:nvSpPr>
        <p:spPr>
          <a:xfrm>
            <a:off x="5849674" y="249279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4" name="Text Placeholder 2"/>
          <p:cNvSpPr txBox="1">
            <a:spLocks/>
          </p:cNvSpPr>
          <p:nvPr/>
        </p:nvSpPr>
        <p:spPr>
          <a:xfrm>
            <a:off x="1652882" y="1168105"/>
            <a:ext cx="8095301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5" name="Rectangle 4"/>
          <p:cNvSpPr/>
          <p:nvPr/>
        </p:nvSpPr>
        <p:spPr>
          <a:xfrm>
            <a:off x="5468176" y="6373445"/>
            <a:ext cx="1385379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/>
              <a:t> Markov chain</a:t>
            </a:r>
          </a:p>
        </p:txBody>
      </p:sp>
      <p:sp>
        <p:nvSpPr>
          <p:cNvPr id="82" name="Title 5">
            <a:extLst>
              <a:ext uri="{FF2B5EF4-FFF2-40B4-BE49-F238E27FC236}">
                <a16:creationId xmlns:a16="http://schemas.microsoft.com/office/drawing/2014/main" id="{455DA02C-53C4-4F49-9FC6-91A454E2FFF5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005B435-F0E3-FB41-8E12-B2CDF8974F64}"/>
              </a:ext>
            </a:extLst>
          </p:cNvPr>
          <p:cNvSpPr/>
          <p:nvPr/>
        </p:nvSpPr>
        <p:spPr>
          <a:xfrm>
            <a:off x="4176313" y="2024659"/>
            <a:ext cx="1552596" cy="1459381"/>
          </a:xfrm>
          <a:prstGeom prst="ellipse">
            <a:avLst/>
          </a:prstGeom>
          <a:noFill/>
          <a:ln w="41275">
            <a:solidFill>
              <a:srgbClr val="1B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77726D-AFE5-C846-9A0B-D879085DFF0C}"/>
              </a:ext>
            </a:extLst>
          </p:cNvPr>
          <p:cNvCxnSpPr>
            <a:cxnSpLocks/>
          </p:cNvCxnSpPr>
          <p:nvPr/>
        </p:nvCxnSpPr>
        <p:spPr>
          <a:xfrm>
            <a:off x="5368591" y="3383475"/>
            <a:ext cx="1396947" cy="2086766"/>
          </a:xfrm>
          <a:prstGeom prst="straightConnector1">
            <a:avLst/>
          </a:prstGeom>
          <a:ln w="47625">
            <a:solidFill>
              <a:srgbClr val="1B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F5888E5-16FD-5041-ADFE-18BF6E47C6F5}"/>
              </a:ext>
            </a:extLst>
          </p:cNvPr>
          <p:cNvSpPr/>
          <p:nvPr/>
        </p:nvSpPr>
        <p:spPr>
          <a:xfrm>
            <a:off x="5914004" y="5596089"/>
            <a:ext cx="1931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B00FF"/>
                </a:solidFill>
              </a:rPr>
              <a:t>walker</a:t>
            </a:r>
          </a:p>
          <a:p>
            <a:r>
              <a:rPr lang="en-US" dirty="0">
                <a:solidFill>
                  <a:srgbClr val="1B00FF"/>
                </a:solidFill>
              </a:rPr>
              <a:t>store as a matrix</a:t>
            </a:r>
          </a:p>
        </p:txBody>
      </p:sp>
      <p:sp>
        <p:nvSpPr>
          <p:cNvPr id="2" name="Curved Down Arrow 1">
            <a:extLst>
              <a:ext uri="{FF2B5EF4-FFF2-40B4-BE49-F238E27FC236}">
                <a16:creationId xmlns:a16="http://schemas.microsoft.com/office/drawing/2014/main" id="{CD8B2192-D99A-F14D-951E-A025867F1A76}"/>
              </a:ext>
            </a:extLst>
          </p:cNvPr>
          <p:cNvSpPr/>
          <p:nvPr/>
        </p:nvSpPr>
        <p:spPr>
          <a:xfrm>
            <a:off x="7291356" y="1707311"/>
            <a:ext cx="1758627" cy="42415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ECCE9A6-797E-7744-81E4-DC3B8432F6A6}"/>
              </a:ext>
            </a:extLst>
          </p:cNvPr>
          <p:cNvCxnSpPr>
            <a:cxnSpLocks/>
          </p:cNvCxnSpPr>
          <p:nvPr/>
        </p:nvCxnSpPr>
        <p:spPr>
          <a:xfrm>
            <a:off x="8064481" y="1832409"/>
            <a:ext cx="1749712" cy="364508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F8A022F-E6BE-3C42-A940-623EC48AB45E}"/>
              </a:ext>
            </a:extLst>
          </p:cNvPr>
          <p:cNvSpPr/>
          <p:nvPr/>
        </p:nvSpPr>
        <p:spPr>
          <a:xfrm>
            <a:off x="8435041" y="5678163"/>
            <a:ext cx="28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propagation</a:t>
            </a:r>
          </a:p>
          <a:p>
            <a:r>
              <a:rPr lang="en-US" dirty="0">
                <a:solidFill>
                  <a:srgbClr val="FF0000"/>
                </a:solidFill>
              </a:rPr>
              <a:t>matrix matrix multiplication 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F8E3B7C-8D96-EF47-9BC5-9AFFD8485DCE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18979" y="284566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1" name="Cross 180"/>
          <p:cNvSpPr/>
          <p:nvPr/>
        </p:nvSpPr>
        <p:spPr>
          <a:xfrm>
            <a:off x="5850521" y="249876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" name="Straight Connector 4"/>
          <p:cNvCxnSpPr/>
          <p:nvPr/>
        </p:nvCxnSpPr>
        <p:spPr>
          <a:xfrm>
            <a:off x="5838498" y="2671765"/>
            <a:ext cx="387269" cy="26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389793" y="0"/>
            <a:ext cx="184731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33" dirty="0"/>
          </a:p>
        </p:txBody>
      </p:sp>
      <p:sp>
        <p:nvSpPr>
          <p:cNvPr id="168" name="Freeform 167"/>
          <p:cNvSpPr/>
          <p:nvPr/>
        </p:nvSpPr>
        <p:spPr>
          <a:xfrm rot="2468293">
            <a:off x="6668917" y="2167372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4" name="Text Placeholder 2"/>
          <p:cNvSpPr txBox="1">
            <a:spLocks/>
          </p:cNvSpPr>
          <p:nvPr/>
        </p:nvSpPr>
        <p:spPr>
          <a:xfrm>
            <a:off x="1652882" y="1168105"/>
            <a:ext cx="7965762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83" name="Title 5">
            <a:extLst>
              <a:ext uri="{FF2B5EF4-FFF2-40B4-BE49-F238E27FC236}">
                <a16:creationId xmlns:a16="http://schemas.microsoft.com/office/drawing/2014/main" id="{A3864598-C0D1-5F44-8309-4CBB9D6C791C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2F3AE2B-A8A2-5A49-A855-309D89B7C039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9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347 C -0.01067 0.00648 -0.02252 0.00925 -0.03073 -0.00487 C -0.03893 -0.01899 -0.04531 -0.0669 -0.0483 -0.0801 C -0.0513 -0.09375 -0.04882 -0.08542 -0.04882 -0.0851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-44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116 C 0.01406 0.00602 0.02695 0.01111 0.03502 0.0257 C 0.0431 0.04028 0.04726 0.07685 0.04987 0.08773 C 0.05247 0.09792 0.05104 0.08773 0.05104 0.087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6" grpId="0" animBg="1"/>
      <p:bldP spid="1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18979" y="284566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1" name="Cross 180"/>
          <p:cNvSpPr/>
          <p:nvPr/>
        </p:nvSpPr>
        <p:spPr>
          <a:xfrm>
            <a:off x="5850521" y="2498760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" name="Straight Connector 4"/>
          <p:cNvCxnSpPr/>
          <p:nvPr/>
        </p:nvCxnSpPr>
        <p:spPr>
          <a:xfrm>
            <a:off x="5838498" y="2671765"/>
            <a:ext cx="387269" cy="26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389793" y="0"/>
            <a:ext cx="184731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33" dirty="0"/>
          </a:p>
        </p:txBody>
      </p:sp>
      <p:sp>
        <p:nvSpPr>
          <p:cNvPr id="168" name="Freeform 167"/>
          <p:cNvSpPr/>
          <p:nvPr/>
        </p:nvSpPr>
        <p:spPr>
          <a:xfrm rot="2468293">
            <a:off x="6668917" y="2167372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4" name="Text Placeholder 2"/>
          <p:cNvSpPr txBox="1">
            <a:spLocks/>
          </p:cNvSpPr>
          <p:nvPr/>
        </p:nvSpPr>
        <p:spPr>
          <a:xfrm>
            <a:off x="1652882" y="1168105"/>
            <a:ext cx="7965762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83" name="Title 5">
            <a:extLst>
              <a:ext uri="{FF2B5EF4-FFF2-40B4-BE49-F238E27FC236}">
                <a16:creationId xmlns:a16="http://schemas.microsoft.com/office/drawing/2014/main" id="{A3864598-C0D1-5F44-8309-4CBB9D6C791C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53B774C-30E5-4E45-A88E-5846AFF7098C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347 C -0.01067 0.00648 -0.02252 0.00925 -0.03073 -0.00487 C -0.03893 -0.01899 -0.04531 -0.0669 -0.0483 -0.0801 C -0.0513 -0.09375 -0.04882 -0.08542 -0.04882 -0.0851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-44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116 C 0.01406 0.00602 0.02695 0.01111 0.03502 0.0257 C 0.0431 0.04028 0.04726 0.07685 0.04987 0.08773 C 0.05247 0.09792 0.05104 0.08773 0.05104 0.087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6" grpId="0" animBg="1"/>
      <p:bldP spid="1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18979" y="284566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" name="Straight Connector 4"/>
          <p:cNvCxnSpPr/>
          <p:nvPr/>
        </p:nvCxnSpPr>
        <p:spPr>
          <a:xfrm>
            <a:off x="5838498" y="2671765"/>
            <a:ext cx="387269" cy="26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389793" y="0"/>
            <a:ext cx="184731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33" dirty="0"/>
          </a:p>
        </p:txBody>
      </p:sp>
      <p:sp>
        <p:nvSpPr>
          <p:cNvPr id="168" name="Freeform 167"/>
          <p:cNvSpPr/>
          <p:nvPr/>
        </p:nvSpPr>
        <p:spPr>
          <a:xfrm rot="2468293">
            <a:off x="6668917" y="2167372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2" name="Text Placeholder 2"/>
          <p:cNvSpPr txBox="1">
            <a:spLocks/>
          </p:cNvSpPr>
          <p:nvPr/>
        </p:nvSpPr>
        <p:spPr>
          <a:xfrm>
            <a:off x="1652882" y="1168105"/>
            <a:ext cx="8024713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</a:t>
            </a:r>
            <a:r>
              <a:rPr lang="en-US" sz="2903" kern="0">
                <a:solidFill>
                  <a:srgbClr val="0500FF"/>
                </a:solidFill>
              </a:rPr>
              <a:t>1-body</a:t>
            </a:r>
            <a:r>
              <a:rPr lang="en-US" sz="2903" kern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8753" y="6229131"/>
            <a:ext cx="2356087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Negative probability</a:t>
            </a:r>
            <a:endParaRPr lang="en-US" sz="1633" dirty="0"/>
          </a:p>
        </p:txBody>
      </p:sp>
      <p:sp>
        <p:nvSpPr>
          <p:cNvPr id="84" name="Rectangle 83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83" name="Title 5">
            <a:extLst>
              <a:ext uri="{FF2B5EF4-FFF2-40B4-BE49-F238E27FC236}">
                <a16:creationId xmlns:a16="http://schemas.microsoft.com/office/drawing/2014/main" id="{C9505664-30C8-C74B-AE4A-99A0FC18E6FF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FDD46B0-C297-7E47-8489-57DD8872EFB4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20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18979" y="284566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" name="Straight Connector 4"/>
          <p:cNvCxnSpPr/>
          <p:nvPr/>
        </p:nvCxnSpPr>
        <p:spPr>
          <a:xfrm>
            <a:off x="5838498" y="2671765"/>
            <a:ext cx="387269" cy="26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389793" y="0"/>
            <a:ext cx="184731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33" dirty="0"/>
          </a:p>
        </p:txBody>
      </p:sp>
      <p:sp>
        <p:nvSpPr>
          <p:cNvPr id="168" name="Freeform 167"/>
          <p:cNvSpPr/>
          <p:nvPr/>
        </p:nvSpPr>
        <p:spPr>
          <a:xfrm rot="2468293">
            <a:off x="6668917" y="2167372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2" name="Text Placeholder 2"/>
          <p:cNvSpPr txBox="1">
            <a:spLocks/>
          </p:cNvSpPr>
          <p:nvPr/>
        </p:nvSpPr>
        <p:spPr>
          <a:xfrm>
            <a:off x="1652882" y="1168105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8753" y="6229131"/>
            <a:ext cx="2356087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Negative probability</a:t>
            </a:r>
            <a:endParaRPr lang="en-US" sz="1633" dirty="0"/>
          </a:p>
        </p:txBody>
      </p:sp>
      <p:sp>
        <p:nvSpPr>
          <p:cNvPr id="6" name="Rectangle 5"/>
          <p:cNvSpPr/>
          <p:nvPr/>
        </p:nvSpPr>
        <p:spPr>
          <a:xfrm>
            <a:off x="6833509" y="6215838"/>
            <a:ext cx="1388522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kern="0" dirty="0">
                <a:solidFill>
                  <a:srgbClr val="FF0000"/>
                </a:solidFill>
                <a:latin typeface="Thorndale" pitchFamily="18"/>
                <a:cs typeface="Tahoma" pitchFamily="2"/>
              </a:rPr>
              <a:t>Sign</a:t>
            </a:r>
            <a:r>
              <a:rPr lang="en-US" sz="1633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 problem!</a:t>
            </a:r>
            <a:endParaRPr lang="en-US" sz="1633" dirty="0"/>
          </a:p>
        </p:txBody>
      </p:sp>
      <p:sp>
        <p:nvSpPr>
          <p:cNvPr id="85" name="Rectangle 84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84" name="Title 5">
            <a:extLst>
              <a:ext uri="{FF2B5EF4-FFF2-40B4-BE49-F238E27FC236}">
                <a16:creationId xmlns:a16="http://schemas.microsoft.com/office/drawing/2014/main" id="{A59AD6B9-B951-1347-8237-FAB76820434C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D035A7A-68CC-5140-8D56-657B16981397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52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12" y="5309676"/>
            <a:ext cx="1335890" cy="131595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18979" y="284566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" name="Straight Connector 4"/>
          <p:cNvCxnSpPr/>
          <p:nvPr/>
        </p:nvCxnSpPr>
        <p:spPr>
          <a:xfrm>
            <a:off x="5838498" y="2671765"/>
            <a:ext cx="387269" cy="26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389793" y="0"/>
            <a:ext cx="184731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33" dirty="0"/>
          </a:p>
        </p:txBody>
      </p:sp>
      <p:sp>
        <p:nvSpPr>
          <p:cNvPr id="168" name="Freeform 167"/>
          <p:cNvSpPr/>
          <p:nvPr/>
        </p:nvSpPr>
        <p:spPr>
          <a:xfrm rot="2468293">
            <a:off x="6668917" y="2167372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2" name="Text Placeholder 2"/>
          <p:cNvSpPr txBox="1">
            <a:spLocks/>
          </p:cNvSpPr>
          <p:nvPr/>
        </p:nvSpPr>
        <p:spPr>
          <a:xfrm>
            <a:off x="1652882" y="1168105"/>
            <a:ext cx="824852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2741" y="6221425"/>
            <a:ext cx="4399754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 dirty="0">
                <a:latin typeface="Thorndale" pitchFamily="18"/>
                <a:cs typeface="Tahoma" pitchFamily="2"/>
              </a:rPr>
              <a:t>Define a gauge to control </a:t>
            </a:r>
            <a:r>
              <a:rPr lang="en-US" sz="1633" kern="0" dirty="0">
                <a:solidFill>
                  <a:srgbClr val="FF0000"/>
                </a:solidFill>
                <a:latin typeface="Thorndale" pitchFamily="18"/>
                <a:cs typeface="Tahoma" pitchFamily="2"/>
              </a:rPr>
              <a:t>sign</a:t>
            </a:r>
            <a:r>
              <a:rPr lang="en-US" sz="1633" kern="0" dirty="0">
                <a:latin typeface="Thorndale" pitchFamily="18"/>
                <a:cs typeface="Tahoma" pitchFamily="2"/>
              </a:rPr>
              <a:t> problem!</a:t>
            </a:r>
            <a:endParaRPr lang="en-US" sz="1633" dirty="0"/>
          </a:p>
        </p:txBody>
      </p:sp>
      <p:sp>
        <p:nvSpPr>
          <p:cNvPr id="7" name="Rectangle 6"/>
          <p:cNvSpPr/>
          <p:nvPr/>
        </p:nvSpPr>
        <p:spPr>
          <a:xfrm>
            <a:off x="8682173" y="5944351"/>
            <a:ext cx="1702857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 dirty="0">
                <a:latin typeface="Thorndale" pitchFamily="18"/>
                <a:cs typeface="Tahoma" pitchFamily="2"/>
              </a:rPr>
              <a:t>Prevent exchange</a:t>
            </a:r>
            <a:endParaRPr lang="en-US" sz="1633" dirty="0"/>
          </a:p>
        </p:txBody>
      </p:sp>
      <p:sp>
        <p:nvSpPr>
          <p:cNvPr id="94" name="Rectangle 93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118" name="Rectangle 117"/>
          <p:cNvSpPr/>
          <p:nvPr/>
        </p:nvSpPr>
        <p:spPr>
          <a:xfrm>
            <a:off x="8366241" y="6512683"/>
            <a:ext cx="239890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 dirty="0">
                <a:latin typeface="Thorndale" pitchFamily="18"/>
                <a:cs typeface="Tahoma" pitchFamily="2"/>
              </a:rPr>
              <a:t>Use true many-body state</a:t>
            </a:r>
          </a:p>
        </p:txBody>
      </p:sp>
      <p:sp>
        <p:nvSpPr>
          <p:cNvPr id="120" name="Title 5">
            <a:extLst>
              <a:ext uri="{FF2B5EF4-FFF2-40B4-BE49-F238E27FC236}">
                <a16:creationId xmlns:a16="http://schemas.microsoft.com/office/drawing/2014/main" id="{426F0EF8-1634-424B-ADA7-01906FDDAE05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6D3539A-BB67-704C-B8C5-88516B956D12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50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701" y="22265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Oval 9"/>
          <p:cNvSpPr/>
          <p:nvPr/>
        </p:nvSpPr>
        <p:spPr>
          <a:xfrm>
            <a:off x="2554546" y="287839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Oval 12"/>
          <p:cNvSpPr/>
          <p:nvPr/>
        </p:nvSpPr>
        <p:spPr>
          <a:xfrm>
            <a:off x="3414960" y="22589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Oval 13"/>
          <p:cNvSpPr/>
          <p:nvPr/>
        </p:nvSpPr>
        <p:spPr>
          <a:xfrm>
            <a:off x="3346319" y="29754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1617" y="2420719"/>
            <a:ext cx="239743" cy="4576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20258" y="2424644"/>
            <a:ext cx="723133" cy="4821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0" idx="6"/>
            <a:endCxn id="14" idx="2"/>
          </p:cNvCxnSpPr>
          <p:nvPr/>
        </p:nvCxnSpPr>
        <p:spPr>
          <a:xfrm>
            <a:off x="2748690" y="2975466"/>
            <a:ext cx="597628" cy="970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5"/>
            <a:endCxn id="14" idx="1"/>
          </p:cNvCxnSpPr>
          <p:nvPr/>
        </p:nvCxnSpPr>
        <p:spPr>
          <a:xfrm>
            <a:off x="2989414" y="2392287"/>
            <a:ext cx="385336" cy="61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3" idx="4"/>
          </p:cNvCxnSpPr>
          <p:nvPr/>
        </p:nvCxnSpPr>
        <p:spPr>
          <a:xfrm flipV="1">
            <a:off x="3494144" y="2453076"/>
            <a:ext cx="17888" cy="570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  <a:endCxn id="13" idx="2"/>
          </p:cNvCxnSpPr>
          <p:nvPr/>
        </p:nvCxnSpPr>
        <p:spPr>
          <a:xfrm>
            <a:off x="3017846" y="2323648"/>
            <a:ext cx="397113" cy="323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00127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6" name="Notched Right Arrow 65"/>
          <p:cNvSpPr/>
          <p:nvPr/>
        </p:nvSpPr>
        <p:spPr>
          <a:xfrm>
            <a:off x="3853828" y="2589557"/>
            <a:ext cx="354945" cy="2170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3" name="Oval 122"/>
          <p:cNvSpPr/>
          <p:nvPr/>
        </p:nvSpPr>
        <p:spPr>
          <a:xfrm>
            <a:off x="4446194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6" name="Oval 125"/>
          <p:cNvSpPr/>
          <p:nvPr/>
        </p:nvSpPr>
        <p:spPr>
          <a:xfrm>
            <a:off x="4693025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7" name="Oval 126"/>
          <p:cNvSpPr/>
          <p:nvPr/>
        </p:nvSpPr>
        <p:spPr>
          <a:xfrm>
            <a:off x="4953393" y="5700793"/>
            <a:ext cx="106203" cy="117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4" y="4148900"/>
            <a:ext cx="1809792" cy="2037691"/>
          </a:xfrm>
          <a:prstGeom prst="rect">
            <a:avLst/>
          </a:prstGeom>
        </p:spPr>
      </p:pic>
      <p:sp>
        <p:nvSpPr>
          <p:cNvPr id="87" name="Oval 86"/>
          <p:cNvSpPr/>
          <p:nvPr/>
        </p:nvSpPr>
        <p:spPr>
          <a:xfrm>
            <a:off x="4524365" y="412982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8" name="Oval 87"/>
          <p:cNvSpPr/>
          <p:nvPr/>
        </p:nvSpPr>
        <p:spPr>
          <a:xfrm>
            <a:off x="4550302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9" name="Oval 88"/>
          <p:cNvSpPr/>
          <p:nvPr/>
        </p:nvSpPr>
        <p:spPr>
          <a:xfrm>
            <a:off x="5118281" y="413713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0" name="Oval 89"/>
          <p:cNvSpPr/>
          <p:nvPr/>
        </p:nvSpPr>
        <p:spPr>
          <a:xfrm>
            <a:off x="5109074" y="473548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Freeform 90"/>
          <p:cNvSpPr/>
          <p:nvPr/>
        </p:nvSpPr>
        <p:spPr>
          <a:xfrm>
            <a:off x="4466957" y="4700646"/>
            <a:ext cx="332271" cy="2407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2" name="Freeform 91"/>
          <p:cNvSpPr/>
          <p:nvPr/>
        </p:nvSpPr>
        <p:spPr>
          <a:xfrm rot="3969479">
            <a:off x="4354347" y="4066711"/>
            <a:ext cx="585379" cy="4539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3" name="Freeform 92"/>
          <p:cNvSpPr/>
          <p:nvPr/>
        </p:nvSpPr>
        <p:spPr>
          <a:xfrm rot="3111027">
            <a:off x="5027390" y="4146063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5" name="Freeform 94"/>
          <p:cNvSpPr/>
          <p:nvPr/>
        </p:nvSpPr>
        <p:spPr>
          <a:xfrm rot="17292606">
            <a:off x="4914610" y="4732953"/>
            <a:ext cx="583072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6" name="Rectangle 95"/>
          <p:cNvSpPr/>
          <p:nvPr/>
        </p:nvSpPr>
        <p:spPr>
          <a:xfrm>
            <a:off x="4315073" y="398171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7" name="Oval 96"/>
          <p:cNvSpPr/>
          <p:nvPr/>
        </p:nvSpPr>
        <p:spPr>
          <a:xfrm>
            <a:off x="6739381" y="413276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8" name="Oval 97"/>
          <p:cNvSpPr/>
          <p:nvPr/>
        </p:nvSpPr>
        <p:spPr>
          <a:xfrm>
            <a:off x="6765318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Oval 98"/>
          <p:cNvSpPr/>
          <p:nvPr/>
        </p:nvSpPr>
        <p:spPr>
          <a:xfrm>
            <a:off x="7333297" y="414007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Oval 99"/>
          <p:cNvSpPr/>
          <p:nvPr/>
        </p:nvSpPr>
        <p:spPr>
          <a:xfrm>
            <a:off x="7324090" y="4738424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1" name="Freeform 100"/>
          <p:cNvSpPr/>
          <p:nvPr/>
        </p:nvSpPr>
        <p:spPr>
          <a:xfrm>
            <a:off x="6697222" y="4665476"/>
            <a:ext cx="415864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2" name="Freeform 101"/>
          <p:cNvSpPr/>
          <p:nvPr/>
        </p:nvSpPr>
        <p:spPr>
          <a:xfrm rot="2468293">
            <a:off x="6527794" y="4148970"/>
            <a:ext cx="776709" cy="36915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3" name="Freeform 102"/>
          <p:cNvSpPr/>
          <p:nvPr/>
        </p:nvSpPr>
        <p:spPr>
          <a:xfrm>
            <a:off x="7178016" y="4109185"/>
            <a:ext cx="434468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4" name="Freeform 103"/>
          <p:cNvSpPr/>
          <p:nvPr/>
        </p:nvSpPr>
        <p:spPr>
          <a:xfrm rot="18122120">
            <a:off x="7262294" y="4736963"/>
            <a:ext cx="343971" cy="25304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5" name="Rectangle 104"/>
          <p:cNvSpPr/>
          <p:nvPr/>
        </p:nvSpPr>
        <p:spPr>
          <a:xfrm>
            <a:off x="6530089" y="3984658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6" name="Oval 105"/>
          <p:cNvSpPr/>
          <p:nvPr/>
        </p:nvSpPr>
        <p:spPr>
          <a:xfrm>
            <a:off x="8748485" y="414158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7" name="Oval 106"/>
          <p:cNvSpPr/>
          <p:nvPr/>
        </p:nvSpPr>
        <p:spPr>
          <a:xfrm>
            <a:off x="8774422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8" name="Oval 107"/>
          <p:cNvSpPr/>
          <p:nvPr/>
        </p:nvSpPr>
        <p:spPr>
          <a:xfrm>
            <a:off x="9342401" y="414890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9" name="Oval 108"/>
          <p:cNvSpPr/>
          <p:nvPr/>
        </p:nvSpPr>
        <p:spPr>
          <a:xfrm>
            <a:off x="9333194" y="4747249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0" name="Freeform 109"/>
          <p:cNvSpPr/>
          <p:nvPr/>
        </p:nvSpPr>
        <p:spPr>
          <a:xfrm rot="19983261">
            <a:off x="8685647" y="4669505"/>
            <a:ext cx="482654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1" name="Freeform 110"/>
          <p:cNvSpPr/>
          <p:nvPr/>
        </p:nvSpPr>
        <p:spPr>
          <a:xfrm rot="13434447">
            <a:off x="8691076" y="4033407"/>
            <a:ext cx="382645" cy="352494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2" name="Freeform 111"/>
          <p:cNvSpPr/>
          <p:nvPr/>
        </p:nvSpPr>
        <p:spPr>
          <a:xfrm>
            <a:off x="9253307" y="4109185"/>
            <a:ext cx="338860" cy="5015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3" name="Freeform 112"/>
          <p:cNvSpPr/>
          <p:nvPr/>
        </p:nvSpPr>
        <p:spPr>
          <a:xfrm>
            <a:off x="9282728" y="4692165"/>
            <a:ext cx="335916" cy="32141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4" name="Rectangle 113"/>
          <p:cNvSpPr/>
          <p:nvPr/>
        </p:nvSpPr>
        <p:spPr>
          <a:xfrm>
            <a:off x="8539193" y="3993483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15" name="Cross 114"/>
          <p:cNvSpPr/>
          <p:nvPr/>
        </p:nvSpPr>
        <p:spPr>
          <a:xfrm>
            <a:off x="5852618" y="4343044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6" name="Cross 115"/>
          <p:cNvSpPr/>
          <p:nvPr/>
        </p:nvSpPr>
        <p:spPr>
          <a:xfrm>
            <a:off x="7980021" y="4316356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7" name="Cross 116"/>
          <p:cNvSpPr/>
          <p:nvPr/>
        </p:nvSpPr>
        <p:spPr>
          <a:xfrm>
            <a:off x="9989589" y="4331275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1" name="Oval 120"/>
          <p:cNvSpPr/>
          <p:nvPr/>
        </p:nvSpPr>
        <p:spPr>
          <a:xfrm>
            <a:off x="4521421" y="227956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2" name="Oval 121"/>
          <p:cNvSpPr/>
          <p:nvPr/>
        </p:nvSpPr>
        <p:spPr>
          <a:xfrm>
            <a:off x="4547359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4" name="Oval 123"/>
          <p:cNvSpPr/>
          <p:nvPr/>
        </p:nvSpPr>
        <p:spPr>
          <a:xfrm>
            <a:off x="5115337" y="2286877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5" name="Oval 124"/>
          <p:cNvSpPr/>
          <p:nvPr/>
        </p:nvSpPr>
        <p:spPr>
          <a:xfrm>
            <a:off x="5106130" y="288522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8" name="Freeform 157"/>
          <p:cNvSpPr/>
          <p:nvPr/>
        </p:nvSpPr>
        <p:spPr>
          <a:xfrm>
            <a:off x="4480485" y="2665735"/>
            <a:ext cx="382645" cy="59060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9" name="Freeform 158"/>
          <p:cNvSpPr/>
          <p:nvPr/>
        </p:nvSpPr>
        <p:spPr>
          <a:xfrm rot="3969479">
            <a:off x="4450707" y="2166275"/>
            <a:ext cx="341148" cy="44123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0" name="Freeform 159"/>
          <p:cNvSpPr/>
          <p:nvPr/>
        </p:nvSpPr>
        <p:spPr>
          <a:xfrm>
            <a:off x="5030062" y="2266244"/>
            <a:ext cx="389382" cy="214778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1" name="Freeform 160"/>
          <p:cNvSpPr/>
          <p:nvPr/>
        </p:nvSpPr>
        <p:spPr>
          <a:xfrm rot="17292606">
            <a:off x="5008362" y="2872175"/>
            <a:ext cx="382645" cy="214757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2" name="Rectangle 161"/>
          <p:cNvSpPr/>
          <p:nvPr/>
        </p:nvSpPr>
        <p:spPr>
          <a:xfrm>
            <a:off x="4312130" y="2131461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3" name="Oval 162"/>
          <p:cNvSpPr/>
          <p:nvPr/>
        </p:nvSpPr>
        <p:spPr>
          <a:xfrm>
            <a:off x="6736437" y="228251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4" name="Oval 163"/>
          <p:cNvSpPr/>
          <p:nvPr/>
        </p:nvSpPr>
        <p:spPr>
          <a:xfrm>
            <a:off x="6762375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5" name="Oval 164"/>
          <p:cNvSpPr/>
          <p:nvPr/>
        </p:nvSpPr>
        <p:spPr>
          <a:xfrm>
            <a:off x="7330353" y="2289821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6" name="Oval 165"/>
          <p:cNvSpPr/>
          <p:nvPr/>
        </p:nvSpPr>
        <p:spPr>
          <a:xfrm>
            <a:off x="7321146" y="2888170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7" name="Freeform 166"/>
          <p:cNvSpPr/>
          <p:nvPr/>
        </p:nvSpPr>
        <p:spPr>
          <a:xfrm>
            <a:off x="6736437" y="2800323"/>
            <a:ext cx="229768" cy="36395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9" name="Freeform 168"/>
          <p:cNvSpPr/>
          <p:nvPr/>
        </p:nvSpPr>
        <p:spPr>
          <a:xfrm>
            <a:off x="7291356" y="2258931"/>
            <a:ext cx="318183" cy="233859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0" name="Freeform 169"/>
          <p:cNvSpPr/>
          <p:nvPr/>
        </p:nvSpPr>
        <p:spPr>
          <a:xfrm rot="18122120">
            <a:off x="7218979" y="2845667"/>
            <a:ext cx="382645" cy="268573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1" name="Rectangle 170"/>
          <p:cNvSpPr/>
          <p:nvPr/>
        </p:nvSpPr>
        <p:spPr>
          <a:xfrm>
            <a:off x="6527146" y="2134404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2" name="Oval 171"/>
          <p:cNvSpPr/>
          <p:nvPr/>
        </p:nvSpPr>
        <p:spPr>
          <a:xfrm>
            <a:off x="8745541" y="229133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3" name="Oval 172"/>
          <p:cNvSpPr/>
          <p:nvPr/>
        </p:nvSpPr>
        <p:spPr>
          <a:xfrm>
            <a:off x="8771478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4" name="Oval 173"/>
          <p:cNvSpPr/>
          <p:nvPr/>
        </p:nvSpPr>
        <p:spPr>
          <a:xfrm>
            <a:off x="9339457" y="2298646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5" name="Oval 174"/>
          <p:cNvSpPr/>
          <p:nvPr/>
        </p:nvSpPr>
        <p:spPr>
          <a:xfrm>
            <a:off x="9330250" y="2896995"/>
            <a:ext cx="194145" cy="19414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6" name="Freeform 175"/>
          <p:cNvSpPr/>
          <p:nvPr/>
        </p:nvSpPr>
        <p:spPr>
          <a:xfrm rot="19983261">
            <a:off x="8612500" y="2839020"/>
            <a:ext cx="547287" cy="37277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7" name="Freeform 176"/>
          <p:cNvSpPr/>
          <p:nvPr/>
        </p:nvSpPr>
        <p:spPr>
          <a:xfrm rot="10800000">
            <a:off x="8667338" y="2279565"/>
            <a:ext cx="382645" cy="241902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8" name="Freeform 177"/>
          <p:cNvSpPr/>
          <p:nvPr/>
        </p:nvSpPr>
        <p:spPr>
          <a:xfrm>
            <a:off x="9288446" y="2269248"/>
            <a:ext cx="288394" cy="262536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79" name="Freeform 178"/>
          <p:cNvSpPr/>
          <p:nvPr/>
        </p:nvSpPr>
        <p:spPr>
          <a:xfrm>
            <a:off x="9279784" y="2878394"/>
            <a:ext cx="285908" cy="285880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0" name="Rectangle 179"/>
          <p:cNvSpPr/>
          <p:nvPr/>
        </p:nvSpPr>
        <p:spPr>
          <a:xfrm>
            <a:off x="8536249" y="2143229"/>
            <a:ext cx="1211933" cy="1161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182" name="Cross 181"/>
          <p:cNvSpPr/>
          <p:nvPr/>
        </p:nvSpPr>
        <p:spPr>
          <a:xfrm>
            <a:off x="7977077" y="246610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3" name="Cross 182"/>
          <p:cNvSpPr/>
          <p:nvPr/>
        </p:nvSpPr>
        <p:spPr>
          <a:xfrm>
            <a:off x="9986645" y="2481022"/>
            <a:ext cx="350165" cy="349121"/>
          </a:xfrm>
          <a:prstGeom prst="plus">
            <a:avLst>
              <a:gd name="adj" fmla="val 3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" name="Straight Connector 4"/>
          <p:cNvCxnSpPr/>
          <p:nvPr/>
        </p:nvCxnSpPr>
        <p:spPr>
          <a:xfrm>
            <a:off x="5838498" y="2671765"/>
            <a:ext cx="387269" cy="26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389793" y="0"/>
            <a:ext cx="184731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33" dirty="0"/>
          </a:p>
        </p:txBody>
      </p:sp>
      <p:sp>
        <p:nvSpPr>
          <p:cNvPr id="168" name="Freeform 167"/>
          <p:cNvSpPr/>
          <p:nvPr/>
        </p:nvSpPr>
        <p:spPr>
          <a:xfrm rot="2468293">
            <a:off x="6668917" y="2167372"/>
            <a:ext cx="343218" cy="452641"/>
          </a:xfrm>
          <a:custGeom>
            <a:avLst/>
            <a:gdLst>
              <a:gd name="connsiteX0" fmla="*/ 104025 w 421795"/>
              <a:gd name="connsiteY0" fmla="*/ 0 h 486383"/>
              <a:gd name="connsiteX1" fmla="*/ 104025 w 421795"/>
              <a:gd name="connsiteY1" fmla="*/ 0 h 486383"/>
              <a:gd name="connsiteX2" fmla="*/ 58629 w 421795"/>
              <a:gd name="connsiteY2" fmla="*/ 32426 h 486383"/>
              <a:gd name="connsiteX3" fmla="*/ 39174 w 421795"/>
              <a:gd name="connsiteY3" fmla="*/ 38911 h 486383"/>
              <a:gd name="connsiteX4" fmla="*/ 26203 w 421795"/>
              <a:gd name="connsiteY4" fmla="*/ 64851 h 486383"/>
              <a:gd name="connsiteX5" fmla="*/ 13233 w 421795"/>
              <a:gd name="connsiteY5" fmla="*/ 110247 h 486383"/>
              <a:gd name="connsiteX6" fmla="*/ 19718 w 421795"/>
              <a:gd name="connsiteY6" fmla="*/ 129702 h 486383"/>
              <a:gd name="connsiteX7" fmla="*/ 39174 w 421795"/>
              <a:gd name="connsiteY7" fmla="*/ 142672 h 486383"/>
              <a:gd name="connsiteX8" fmla="*/ 78084 w 421795"/>
              <a:gd name="connsiteY8" fmla="*/ 168613 h 486383"/>
              <a:gd name="connsiteX9" fmla="*/ 45659 w 421795"/>
              <a:gd name="connsiteY9" fmla="*/ 194553 h 486383"/>
              <a:gd name="connsiteX10" fmla="*/ 19718 w 421795"/>
              <a:gd name="connsiteY10" fmla="*/ 207523 h 486383"/>
              <a:gd name="connsiteX11" fmla="*/ 6748 w 421795"/>
              <a:gd name="connsiteY11" fmla="*/ 226979 h 486383"/>
              <a:gd name="connsiteX12" fmla="*/ 19718 w 421795"/>
              <a:gd name="connsiteY12" fmla="*/ 265889 h 486383"/>
              <a:gd name="connsiteX13" fmla="*/ 32688 w 421795"/>
              <a:gd name="connsiteY13" fmla="*/ 278860 h 486383"/>
              <a:gd name="connsiteX14" fmla="*/ 6748 w 421795"/>
              <a:gd name="connsiteY14" fmla="*/ 311285 h 486383"/>
              <a:gd name="connsiteX15" fmla="*/ 13233 w 421795"/>
              <a:gd name="connsiteY15" fmla="*/ 363166 h 486383"/>
              <a:gd name="connsiteX16" fmla="*/ 45659 w 421795"/>
              <a:gd name="connsiteY16" fmla="*/ 395592 h 486383"/>
              <a:gd name="connsiteX17" fmla="*/ 78084 w 421795"/>
              <a:gd name="connsiteY17" fmla="*/ 453957 h 486383"/>
              <a:gd name="connsiteX18" fmla="*/ 136450 w 421795"/>
              <a:gd name="connsiteY18" fmla="*/ 466928 h 486383"/>
              <a:gd name="connsiteX19" fmla="*/ 162391 w 421795"/>
              <a:gd name="connsiteY19" fmla="*/ 473413 h 486383"/>
              <a:gd name="connsiteX20" fmla="*/ 227242 w 421795"/>
              <a:gd name="connsiteY20" fmla="*/ 486383 h 486383"/>
              <a:gd name="connsiteX21" fmla="*/ 272637 w 421795"/>
              <a:gd name="connsiteY21" fmla="*/ 460443 h 486383"/>
              <a:gd name="connsiteX22" fmla="*/ 292093 w 421795"/>
              <a:gd name="connsiteY22" fmla="*/ 453957 h 486383"/>
              <a:gd name="connsiteX23" fmla="*/ 311548 w 421795"/>
              <a:gd name="connsiteY23" fmla="*/ 440987 h 486383"/>
              <a:gd name="connsiteX24" fmla="*/ 337488 w 421795"/>
              <a:gd name="connsiteY24" fmla="*/ 402077 h 486383"/>
              <a:gd name="connsiteX25" fmla="*/ 350459 w 421795"/>
              <a:gd name="connsiteY25" fmla="*/ 382621 h 486383"/>
              <a:gd name="connsiteX26" fmla="*/ 356944 w 421795"/>
              <a:gd name="connsiteY26" fmla="*/ 363166 h 486383"/>
              <a:gd name="connsiteX27" fmla="*/ 389369 w 421795"/>
              <a:gd name="connsiteY27" fmla="*/ 330740 h 486383"/>
              <a:gd name="connsiteX28" fmla="*/ 395854 w 421795"/>
              <a:gd name="connsiteY28" fmla="*/ 311285 h 486383"/>
              <a:gd name="connsiteX29" fmla="*/ 382884 w 421795"/>
              <a:gd name="connsiteY29" fmla="*/ 246434 h 486383"/>
              <a:gd name="connsiteX30" fmla="*/ 402339 w 421795"/>
              <a:gd name="connsiteY30" fmla="*/ 188068 h 486383"/>
              <a:gd name="connsiteX31" fmla="*/ 408825 w 421795"/>
              <a:gd name="connsiteY31" fmla="*/ 168613 h 486383"/>
              <a:gd name="connsiteX32" fmla="*/ 421795 w 421795"/>
              <a:gd name="connsiteY32" fmla="*/ 142672 h 486383"/>
              <a:gd name="connsiteX33" fmla="*/ 363429 w 421795"/>
              <a:gd name="connsiteY33" fmla="*/ 77821 h 486383"/>
              <a:gd name="connsiteX34" fmla="*/ 343974 w 421795"/>
              <a:gd name="connsiteY34" fmla="*/ 58366 h 486383"/>
              <a:gd name="connsiteX35" fmla="*/ 298578 w 421795"/>
              <a:gd name="connsiteY35" fmla="*/ 38911 h 486383"/>
              <a:gd name="connsiteX36" fmla="*/ 279122 w 421795"/>
              <a:gd name="connsiteY36" fmla="*/ 19455 h 486383"/>
              <a:gd name="connsiteX37" fmla="*/ 207786 w 421795"/>
              <a:gd name="connsiteY37" fmla="*/ 6485 h 486383"/>
              <a:gd name="connsiteX38" fmla="*/ 149420 w 421795"/>
              <a:gd name="connsiteY38" fmla="*/ 0 h 486383"/>
              <a:gd name="connsiteX39" fmla="*/ 104025 w 421795"/>
              <a:gd name="connsiteY39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1795" h="486383">
                <a:moveTo>
                  <a:pt x="104025" y="0"/>
                </a:moveTo>
                <a:lnTo>
                  <a:pt x="104025" y="0"/>
                </a:lnTo>
                <a:cubicBezTo>
                  <a:pt x="88893" y="10809"/>
                  <a:pt x="74575" y="22858"/>
                  <a:pt x="58629" y="32426"/>
                </a:cubicBezTo>
                <a:cubicBezTo>
                  <a:pt x="52767" y="35943"/>
                  <a:pt x="44008" y="34077"/>
                  <a:pt x="39174" y="38911"/>
                </a:cubicBezTo>
                <a:cubicBezTo>
                  <a:pt x="32338" y="45747"/>
                  <a:pt x="30011" y="55965"/>
                  <a:pt x="26203" y="64851"/>
                </a:cubicBezTo>
                <a:cubicBezTo>
                  <a:pt x="20621" y="77875"/>
                  <a:pt x="16523" y="97085"/>
                  <a:pt x="13233" y="110247"/>
                </a:cubicBezTo>
                <a:cubicBezTo>
                  <a:pt x="15395" y="116732"/>
                  <a:pt x="15448" y="124364"/>
                  <a:pt x="19718" y="129702"/>
                </a:cubicBezTo>
                <a:cubicBezTo>
                  <a:pt x="24587" y="135788"/>
                  <a:pt x="33186" y="137682"/>
                  <a:pt x="39174" y="142672"/>
                </a:cubicBezTo>
                <a:cubicBezTo>
                  <a:pt x="71561" y="169661"/>
                  <a:pt x="43892" y="157216"/>
                  <a:pt x="78084" y="168613"/>
                </a:cubicBezTo>
                <a:cubicBezTo>
                  <a:pt x="67276" y="177260"/>
                  <a:pt x="57176" y="186875"/>
                  <a:pt x="45659" y="194553"/>
                </a:cubicBezTo>
                <a:cubicBezTo>
                  <a:pt x="37615" y="199916"/>
                  <a:pt x="27145" y="201334"/>
                  <a:pt x="19718" y="207523"/>
                </a:cubicBezTo>
                <a:cubicBezTo>
                  <a:pt x="13730" y="212513"/>
                  <a:pt x="11071" y="220494"/>
                  <a:pt x="6748" y="226979"/>
                </a:cubicBezTo>
                <a:cubicBezTo>
                  <a:pt x="11071" y="239949"/>
                  <a:pt x="13604" y="253661"/>
                  <a:pt x="19718" y="265889"/>
                </a:cubicBezTo>
                <a:cubicBezTo>
                  <a:pt x="22452" y="271358"/>
                  <a:pt x="31489" y="272864"/>
                  <a:pt x="32688" y="278860"/>
                </a:cubicBezTo>
                <a:cubicBezTo>
                  <a:pt x="36373" y="297286"/>
                  <a:pt x="17485" y="304127"/>
                  <a:pt x="6748" y="311285"/>
                </a:cubicBezTo>
                <a:cubicBezTo>
                  <a:pt x="304" y="343508"/>
                  <a:pt x="-6961" y="340087"/>
                  <a:pt x="13233" y="363166"/>
                </a:cubicBezTo>
                <a:cubicBezTo>
                  <a:pt x="23299" y="374670"/>
                  <a:pt x="45659" y="395592"/>
                  <a:pt x="45659" y="395592"/>
                </a:cubicBezTo>
                <a:cubicBezTo>
                  <a:pt x="51369" y="412723"/>
                  <a:pt x="61360" y="448381"/>
                  <a:pt x="78084" y="453957"/>
                </a:cubicBezTo>
                <a:cubicBezTo>
                  <a:pt x="115944" y="466579"/>
                  <a:pt x="79388" y="455516"/>
                  <a:pt x="136450" y="466928"/>
                </a:cubicBezTo>
                <a:cubicBezTo>
                  <a:pt x="145190" y="468676"/>
                  <a:pt x="153651" y="471665"/>
                  <a:pt x="162391" y="473413"/>
                </a:cubicBezTo>
                <a:cubicBezTo>
                  <a:pt x="241895" y="489314"/>
                  <a:pt x="166987" y="471320"/>
                  <a:pt x="227242" y="486383"/>
                </a:cubicBezTo>
                <a:cubicBezTo>
                  <a:pt x="282104" y="472668"/>
                  <a:pt x="226275" y="491352"/>
                  <a:pt x="272637" y="460443"/>
                </a:cubicBezTo>
                <a:cubicBezTo>
                  <a:pt x="278325" y="456651"/>
                  <a:pt x="285979" y="457014"/>
                  <a:pt x="292093" y="453957"/>
                </a:cubicBezTo>
                <a:cubicBezTo>
                  <a:pt x="299064" y="450471"/>
                  <a:pt x="305063" y="445310"/>
                  <a:pt x="311548" y="440987"/>
                </a:cubicBezTo>
                <a:lnTo>
                  <a:pt x="337488" y="402077"/>
                </a:lnTo>
                <a:lnTo>
                  <a:pt x="350459" y="382621"/>
                </a:lnTo>
                <a:cubicBezTo>
                  <a:pt x="352621" y="376136"/>
                  <a:pt x="352843" y="368635"/>
                  <a:pt x="356944" y="363166"/>
                </a:cubicBezTo>
                <a:cubicBezTo>
                  <a:pt x="366115" y="350937"/>
                  <a:pt x="389369" y="330740"/>
                  <a:pt x="389369" y="330740"/>
                </a:cubicBezTo>
                <a:cubicBezTo>
                  <a:pt x="391531" y="324255"/>
                  <a:pt x="395854" y="318121"/>
                  <a:pt x="395854" y="311285"/>
                </a:cubicBezTo>
                <a:cubicBezTo>
                  <a:pt x="395854" y="281477"/>
                  <a:pt x="390870" y="270393"/>
                  <a:pt x="382884" y="246434"/>
                </a:cubicBezTo>
                <a:lnTo>
                  <a:pt x="402339" y="188068"/>
                </a:lnTo>
                <a:cubicBezTo>
                  <a:pt x="404501" y="181583"/>
                  <a:pt x="405768" y="174727"/>
                  <a:pt x="408825" y="168613"/>
                </a:cubicBezTo>
                <a:lnTo>
                  <a:pt x="421795" y="142672"/>
                </a:lnTo>
                <a:cubicBezTo>
                  <a:pt x="356253" y="109902"/>
                  <a:pt x="446037" y="160429"/>
                  <a:pt x="363429" y="77821"/>
                </a:cubicBezTo>
                <a:cubicBezTo>
                  <a:pt x="356944" y="71336"/>
                  <a:pt x="351437" y="63697"/>
                  <a:pt x="343974" y="58366"/>
                </a:cubicBezTo>
                <a:cubicBezTo>
                  <a:pt x="329951" y="48350"/>
                  <a:pt x="314454" y="44203"/>
                  <a:pt x="298578" y="38911"/>
                </a:cubicBezTo>
                <a:cubicBezTo>
                  <a:pt x="292093" y="32426"/>
                  <a:pt x="286753" y="24543"/>
                  <a:pt x="279122" y="19455"/>
                </a:cubicBezTo>
                <a:cubicBezTo>
                  <a:pt x="265292" y="10235"/>
                  <a:pt x="209955" y="6740"/>
                  <a:pt x="207786" y="6485"/>
                </a:cubicBezTo>
                <a:lnTo>
                  <a:pt x="149420" y="0"/>
                </a:lnTo>
                <a:lnTo>
                  <a:pt x="104025" y="0"/>
                </a:lnTo>
                <a:close/>
              </a:path>
            </a:pathLst>
          </a:custGeom>
          <a:solidFill>
            <a:srgbClr val="C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2" name="Text Placeholder 2"/>
          <p:cNvSpPr txBox="1">
            <a:spLocks/>
          </p:cNvSpPr>
          <p:nvPr/>
        </p:nvSpPr>
        <p:spPr>
          <a:xfrm>
            <a:off x="1652882" y="1168105"/>
            <a:ext cx="824852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>
                <a:solidFill>
                  <a:srgbClr val="0500FF"/>
                </a:solidFill>
              </a:rPr>
              <a:t>many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2741" y="6221425"/>
            <a:ext cx="4399754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 dirty="0">
                <a:latin typeface="Thorndale" pitchFamily="18"/>
                <a:cs typeface="Tahoma" pitchFamily="2"/>
              </a:rPr>
              <a:t>Define a gauge to control </a:t>
            </a:r>
            <a:r>
              <a:rPr lang="en-US" sz="1633" kern="0" dirty="0">
                <a:solidFill>
                  <a:srgbClr val="FF0000"/>
                </a:solidFill>
                <a:latin typeface="Thorndale" pitchFamily="18"/>
                <a:cs typeface="Tahoma" pitchFamily="2"/>
              </a:rPr>
              <a:t>sign</a:t>
            </a:r>
            <a:r>
              <a:rPr lang="en-US" sz="1633" kern="0" dirty="0">
                <a:latin typeface="Thorndale" pitchFamily="18"/>
                <a:cs typeface="Tahoma" pitchFamily="2"/>
              </a:rPr>
              <a:t> problem!</a:t>
            </a:r>
            <a:endParaRPr lang="en-US" sz="1633" dirty="0"/>
          </a:p>
        </p:txBody>
      </p:sp>
      <p:sp>
        <p:nvSpPr>
          <p:cNvPr id="7" name="Rectangle 6"/>
          <p:cNvSpPr/>
          <p:nvPr/>
        </p:nvSpPr>
        <p:spPr>
          <a:xfrm>
            <a:off x="8198552" y="5781287"/>
            <a:ext cx="1702857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 dirty="0">
                <a:latin typeface="Thorndale" pitchFamily="18"/>
                <a:cs typeface="Tahoma" pitchFamily="2"/>
              </a:rPr>
              <a:t>Prevent exchange</a:t>
            </a:r>
            <a:endParaRPr lang="en-US" sz="1633" dirty="0"/>
          </a:p>
        </p:txBody>
      </p:sp>
      <p:sp>
        <p:nvSpPr>
          <p:cNvPr id="84" name="Rectangle 83"/>
          <p:cNvSpPr/>
          <p:nvPr/>
        </p:nvSpPr>
        <p:spPr>
          <a:xfrm>
            <a:off x="8204804" y="6523492"/>
            <a:ext cx="1702857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 dirty="0">
                <a:latin typeface="Thorndale" pitchFamily="18"/>
                <a:cs typeface="Tahoma" pitchFamily="2"/>
              </a:rPr>
              <a:t>Systematic error</a:t>
            </a:r>
          </a:p>
        </p:txBody>
      </p:sp>
      <p:sp>
        <p:nvSpPr>
          <p:cNvPr id="85" name="Rectangle 84"/>
          <p:cNvSpPr/>
          <p:nvPr/>
        </p:nvSpPr>
        <p:spPr>
          <a:xfrm>
            <a:off x="8216082" y="6165366"/>
            <a:ext cx="149908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kern="0">
                <a:latin typeface="Thorndale" pitchFamily="18"/>
                <a:cs typeface="Tahoma" pitchFamily="2"/>
              </a:rPr>
              <a:t>Use a trial state</a:t>
            </a:r>
            <a:endParaRPr lang="en-US" sz="1633" kern="0" dirty="0">
              <a:latin typeface="Thorndale" pitchFamily="18"/>
              <a:cs typeface="Tahoma" pitchFamily="2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312130" y="1707311"/>
            <a:ext cx="256778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kern="0" dirty="0">
                <a:solidFill>
                  <a:srgbClr val="000000"/>
                </a:solidFill>
              </a:rPr>
              <a:t>1-body problem couple with auxiliary field</a:t>
            </a:r>
            <a:endParaRPr lang="en-US" sz="1089" dirty="0"/>
          </a:p>
        </p:txBody>
      </p:sp>
      <p:sp>
        <p:nvSpPr>
          <p:cNvPr id="118" name="Title 5">
            <a:extLst>
              <a:ext uri="{FF2B5EF4-FFF2-40B4-BE49-F238E27FC236}">
                <a16:creationId xmlns:a16="http://schemas.microsoft.com/office/drawing/2014/main" id="{EDBE4330-FD90-4647-9FBA-24DF9F35E40F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E66C8E1-1BAC-F642-B562-42FA6B2472CB}"/>
              </a:ext>
            </a:extLst>
          </p:cNvPr>
          <p:cNvSpPr/>
          <p:nvPr/>
        </p:nvSpPr>
        <p:spPr>
          <a:xfrm>
            <a:off x="9503230" y="165261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Developed in our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15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Placeholder 2"/>
          <p:cNvSpPr txBox="1">
            <a:spLocks/>
          </p:cNvSpPr>
          <p:nvPr/>
        </p:nvSpPr>
        <p:spPr>
          <a:xfrm>
            <a:off x="1765342" y="1079027"/>
            <a:ext cx="8660096" cy="2903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From</a:t>
            </a:r>
            <a:r>
              <a:rPr lang="en-US" sz="2903" kern="0" dirty="0">
                <a:solidFill>
                  <a:srgbClr val="00B050"/>
                </a:solidFill>
              </a:rPr>
              <a:t> Many-body</a:t>
            </a:r>
            <a:r>
              <a:rPr lang="en-US" sz="2903" kern="0" dirty="0">
                <a:solidFill>
                  <a:srgbClr val="000000"/>
                </a:solidFill>
              </a:rPr>
              <a:t> problem to </a:t>
            </a:r>
            <a:r>
              <a:rPr lang="en-US" sz="2903" kern="0" dirty="0"/>
              <a:t>many</a:t>
            </a:r>
            <a:r>
              <a:rPr lang="en-US" sz="2903" kern="0" dirty="0">
                <a:solidFill>
                  <a:srgbClr val="0500FF"/>
                </a:solidFill>
              </a:rPr>
              <a:t> 1-body</a:t>
            </a:r>
            <a:r>
              <a:rPr lang="en-US" sz="2903" kern="0" dirty="0">
                <a:solidFill>
                  <a:srgbClr val="000000"/>
                </a:solidFill>
              </a:rPr>
              <a:t> problems</a:t>
            </a: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r>
              <a:rPr lang="en-US" sz="254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Random walker in </a:t>
            </a:r>
            <a:r>
              <a:rPr lang="en-US" sz="2540" kern="0" dirty="0">
                <a:solidFill>
                  <a:srgbClr val="0500FF"/>
                </a:solidFill>
                <a:latin typeface="Thorndale" pitchFamily="18"/>
                <a:cs typeface="Tahoma" pitchFamily="2"/>
              </a:rPr>
              <a:t>1-body</a:t>
            </a:r>
            <a:r>
              <a:rPr lang="en-US" sz="254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 space</a:t>
            </a: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endParaRPr lang="en-US" sz="2540" kern="0" dirty="0">
              <a:solidFill>
                <a:srgbClr val="000000"/>
              </a:solidFill>
              <a:latin typeface="Thorndale" pitchFamily="18"/>
              <a:cs typeface="Tahoma" pitchFamily="2"/>
            </a:endParaRP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r>
              <a:rPr lang="en-US" sz="254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Polynomial Scaling</a:t>
            </a: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endParaRPr lang="en-US" sz="2540" kern="0" dirty="0">
              <a:solidFill>
                <a:srgbClr val="000000"/>
              </a:solidFill>
              <a:latin typeface="Thorndale" pitchFamily="18"/>
              <a:cs typeface="Tahoma" pitchFamily="2"/>
            </a:endParaRP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r>
              <a:rPr lang="en-US" sz="254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Highly </a:t>
            </a:r>
            <a:r>
              <a:rPr lang="en-US" sz="2540" kern="0" dirty="0">
                <a:solidFill>
                  <a:schemeClr val="accent5"/>
                </a:solidFill>
                <a:latin typeface="Thorndale" pitchFamily="18"/>
                <a:cs typeface="Tahoma" pitchFamily="2"/>
              </a:rPr>
              <a:t>accurate</a:t>
            </a:r>
            <a:r>
              <a:rPr lang="en-US" sz="254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 simulation for fermion</a:t>
            </a: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endParaRPr lang="en-US" sz="2540" kern="0" dirty="0">
              <a:solidFill>
                <a:srgbClr val="000000"/>
              </a:solidFill>
              <a:latin typeface="Thorndale" pitchFamily="18"/>
              <a:cs typeface="Tahoma" pitchFamily="2"/>
            </a:endParaRP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r>
              <a:rPr lang="en-US" sz="254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Perfect parallelization</a:t>
            </a: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endParaRPr lang="en-US" sz="2540" kern="0" dirty="0">
              <a:solidFill>
                <a:srgbClr val="000000"/>
              </a:solidFill>
              <a:latin typeface="Thorndale" pitchFamily="18"/>
              <a:cs typeface="Tahoma" pitchFamily="2"/>
            </a:endParaRPr>
          </a:p>
          <a:p>
            <a:pPr lvl="2">
              <a:buClr>
                <a:srgbClr val="000000"/>
              </a:buClr>
              <a:buSzPct val="45000"/>
              <a:buFont typeface="Wingdings" charset="2"/>
              <a:buChar char="§"/>
            </a:pPr>
            <a:r>
              <a:rPr lang="en-US" sz="1814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Supercomputer</a:t>
            </a:r>
          </a:p>
          <a:p>
            <a:pPr lvl="2">
              <a:buClr>
                <a:srgbClr val="000000"/>
              </a:buClr>
              <a:buSzPct val="45000"/>
              <a:buFont typeface="Wingdings" charset="2"/>
              <a:buChar char="§"/>
            </a:pPr>
            <a:endParaRPr lang="en-US" sz="1814" kern="0" dirty="0">
              <a:solidFill>
                <a:srgbClr val="000000"/>
              </a:solidFill>
              <a:latin typeface="Thorndale" pitchFamily="18"/>
              <a:cs typeface="Tahoma" pitchFamily="2"/>
            </a:endParaRPr>
          </a:p>
          <a:p>
            <a:pPr lvl="2">
              <a:buClr>
                <a:srgbClr val="000000"/>
              </a:buClr>
              <a:buSzPct val="45000"/>
              <a:buFont typeface="Wingdings" charset="2"/>
              <a:buChar char="§"/>
            </a:pPr>
            <a:r>
              <a:rPr lang="en-US" sz="1814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Graphics processing unit</a:t>
            </a:r>
          </a:p>
          <a:p>
            <a:pPr lvl="2">
              <a:buClr>
                <a:srgbClr val="000000"/>
              </a:buClr>
              <a:buSzPct val="45000"/>
              <a:buFont typeface="Wingdings" charset="2"/>
              <a:buChar char="§"/>
            </a:pPr>
            <a:endParaRPr lang="en-US" sz="1814" kern="0" dirty="0">
              <a:solidFill>
                <a:srgbClr val="000000"/>
              </a:solidFill>
              <a:latin typeface="Thorndale" pitchFamily="18"/>
              <a:cs typeface="Tahoma" pitchFamily="2"/>
            </a:endParaRPr>
          </a:p>
          <a:p>
            <a:pPr lvl="2">
              <a:buClr>
                <a:srgbClr val="000000"/>
              </a:buClr>
              <a:buSzPct val="45000"/>
              <a:buFont typeface="Wingdings" charset="2"/>
              <a:buChar char="§"/>
            </a:pPr>
            <a:r>
              <a:rPr lang="en-US" sz="1814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Cloud computing</a:t>
            </a:r>
          </a:p>
          <a:p>
            <a:pPr lvl="2">
              <a:buClr>
                <a:srgbClr val="000000"/>
              </a:buClr>
              <a:buSzPct val="45000"/>
              <a:buFont typeface="Wingdings" charset="2"/>
              <a:buChar char="§"/>
            </a:pPr>
            <a:endParaRPr lang="en-US" sz="1814" kern="0" dirty="0">
              <a:solidFill>
                <a:srgbClr val="000000"/>
              </a:solidFill>
              <a:latin typeface="Thorndale" pitchFamily="18"/>
              <a:cs typeface="Tahoma" pitchFamily="2"/>
            </a:endParaRP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endParaRPr lang="en-US" sz="2177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51" y="2272167"/>
            <a:ext cx="2254724" cy="2032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43" y="4627650"/>
            <a:ext cx="2273942" cy="1672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8" y="4627650"/>
            <a:ext cx="2336851" cy="167278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DD9A6694-D04A-0C41-8519-4E2D482C210F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</p:spTree>
    <p:extLst>
      <p:ext uri="{BB962C8B-B14F-4D97-AF65-F5344CB8AC3E}">
        <p14:creationId xmlns:p14="http://schemas.microsoft.com/office/powerpoint/2010/main" val="2058638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D2E995-8053-F44C-86EF-8188E14CBBA2}"/>
              </a:ext>
            </a:extLst>
          </p:cNvPr>
          <p:cNvSpPr/>
          <p:nvPr/>
        </p:nvSpPr>
        <p:spPr>
          <a:xfrm>
            <a:off x="8358287" y="6375461"/>
            <a:ext cx="359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hshi</a:t>
            </a:r>
            <a:r>
              <a:rPr lang="en-US" dirty="0"/>
              <a:t>/AFQMCLAB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51887-7D5A-0B40-B477-53571A21DFD5}"/>
              </a:ext>
            </a:extLst>
          </p:cNvPr>
          <p:cNvSpPr/>
          <p:nvPr/>
        </p:nvSpPr>
        <p:spPr>
          <a:xfrm>
            <a:off x="271687" y="6375461"/>
            <a:ext cx="2679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92E"/>
                </a:solidFill>
                <a:latin typeface="-apple-system"/>
              </a:rPr>
              <a:t>dev version in </a:t>
            </a:r>
            <a:r>
              <a:rPr lang="en-US" dirty="0" err="1">
                <a:solidFill>
                  <a:srgbClr val="24292E"/>
                </a:solidFill>
                <a:latin typeface="-apple-system"/>
              </a:rPr>
              <a:t>BitBucket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9BA53-1BC0-0945-A20E-8A8BAEA7F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87" y="1842655"/>
            <a:ext cx="5602589" cy="3846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D9446-D00A-9645-B9DA-DC6E7EB59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03" y="1440873"/>
            <a:ext cx="5144361" cy="47240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4F1695-A996-3B47-B16B-079C0117EFCF}"/>
              </a:ext>
            </a:extLst>
          </p:cNvPr>
          <p:cNvSpPr/>
          <p:nvPr/>
        </p:nvSpPr>
        <p:spPr>
          <a:xfrm>
            <a:off x="4673156" y="6375461"/>
            <a:ext cx="2402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92E"/>
                </a:solidFill>
                <a:latin typeface="-apple-system"/>
              </a:rPr>
              <a:t>90% </a:t>
            </a:r>
            <a:r>
              <a:rPr lang="en-US" dirty="0" err="1">
                <a:solidFill>
                  <a:srgbClr val="24292E"/>
                </a:solidFill>
                <a:latin typeface="-apple-system"/>
              </a:rPr>
              <a:t>c++</a:t>
            </a:r>
            <a:r>
              <a:rPr lang="zh-CN" altLang="en-US" dirty="0">
                <a:solidFill>
                  <a:srgbClr val="24292E"/>
                </a:solidFill>
                <a:latin typeface="-apple-system"/>
              </a:rPr>
              <a:t>  </a:t>
            </a:r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 10%</a:t>
            </a:r>
            <a:r>
              <a:rPr lang="zh-CN" altLang="en-US" dirty="0">
                <a:solidFill>
                  <a:srgbClr val="24292E"/>
                </a:solidFill>
                <a:latin typeface="-apple-system"/>
              </a:rPr>
              <a:t> </a:t>
            </a:r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71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ED047-D952-3446-AA98-DB60EE14BA73}"/>
              </a:ext>
            </a:extLst>
          </p:cNvPr>
          <p:cNvSpPr/>
          <p:nvPr/>
        </p:nvSpPr>
        <p:spPr>
          <a:xfrm>
            <a:off x="488309" y="1066616"/>
            <a:ext cx="974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800" dirty="0">
                <a:latin typeface="Comic Sans MS" pitchFamily="66"/>
              </a:rPr>
              <a:t>Fermi gas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1E531E-59CF-6F4E-A037-6B908C1E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2252" y="2189100"/>
            <a:ext cx="8229600" cy="31402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22CB10-6F4F-8643-ABC4-CDD7FF1FE6A1}"/>
              </a:ext>
            </a:extLst>
          </p:cNvPr>
          <p:cNvSpPr txBox="1"/>
          <p:nvPr/>
        </p:nvSpPr>
        <p:spPr>
          <a:xfrm>
            <a:off x="2561212" y="5957221"/>
            <a:ext cx="306576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Experiment realized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6DF4E-56F6-924C-915D-A6FD33C9D5E1}"/>
              </a:ext>
            </a:extLst>
          </p:cNvPr>
          <p:cNvSpPr txBox="1"/>
          <p:nvPr/>
        </p:nvSpPr>
        <p:spPr>
          <a:xfrm>
            <a:off x="6228172" y="5959381"/>
            <a:ext cx="3108959" cy="399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801900"/>
                </a:solidFill>
                <a:latin typeface="Liberation Sans" pitchFamily="18"/>
                <a:ea typeface="Tahoma" pitchFamily="2"/>
                <a:cs typeface="Lohit Devanagari" pitchFamily="2"/>
              </a:rPr>
              <a:t>Exact</a:t>
            </a: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 results are required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A10D8-FE50-C847-B1B5-8B320422F061}"/>
              </a:ext>
            </a:extLst>
          </p:cNvPr>
          <p:cNvSpPr/>
          <p:nvPr/>
        </p:nvSpPr>
        <p:spPr>
          <a:xfrm>
            <a:off x="10839849" y="6461100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/>
              </a:rPr>
              <a:t>ab-initio</a:t>
            </a:r>
          </a:p>
        </p:txBody>
      </p:sp>
    </p:spTree>
    <p:extLst>
      <p:ext uri="{BB962C8B-B14F-4D97-AF65-F5344CB8AC3E}">
        <p14:creationId xmlns:p14="http://schemas.microsoft.com/office/powerpoint/2010/main" val="1155388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D2E995-8053-F44C-86EF-8188E14CBBA2}"/>
              </a:ext>
            </a:extLst>
          </p:cNvPr>
          <p:cNvSpPr/>
          <p:nvPr/>
        </p:nvSpPr>
        <p:spPr>
          <a:xfrm>
            <a:off x="8358287" y="6375461"/>
            <a:ext cx="359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hshi</a:t>
            </a:r>
            <a:r>
              <a:rPr lang="en-US" dirty="0"/>
              <a:t>/AFQMCLAB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51887-7D5A-0B40-B477-53571A21DFD5}"/>
              </a:ext>
            </a:extLst>
          </p:cNvPr>
          <p:cNvSpPr/>
          <p:nvPr/>
        </p:nvSpPr>
        <p:spPr>
          <a:xfrm>
            <a:off x="271687" y="6375461"/>
            <a:ext cx="2679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92E"/>
                </a:solidFill>
                <a:latin typeface="-apple-system"/>
              </a:rPr>
              <a:t>dev version in </a:t>
            </a:r>
            <a:r>
              <a:rPr lang="en-US" dirty="0" err="1">
                <a:solidFill>
                  <a:srgbClr val="24292E"/>
                </a:solidFill>
                <a:latin typeface="-apple-system"/>
              </a:rPr>
              <a:t>BitBucket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20517-1D71-C645-BB40-E68DBE69B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3971"/>
            <a:ext cx="6689071" cy="34934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4BC80F-FE07-F044-85F5-E5FDB742A551}"/>
              </a:ext>
            </a:extLst>
          </p:cNvPr>
          <p:cNvSpPr/>
          <p:nvPr/>
        </p:nvSpPr>
        <p:spPr>
          <a:xfrm>
            <a:off x="4673156" y="6375461"/>
            <a:ext cx="2402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92E"/>
                </a:solidFill>
                <a:latin typeface="-apple-system"/>
              </a:rPr>
              <a:t>90% </a:t>
            </a:r>
            <a:r>
              <a:rPr lang="en-US" dirty="0" err="1">
                <a:solidFill>
                  <a:srgbClr val="24292E"/>
                </a:solidFill>
                <a:latin typeface="-apple-system"/>
              </a:rPr>
              <a:t>c++</a:t>
            </a:r>
            <a:r>
              <a:rPr lang="zh-CN" altLang="en-US" dirty="0">
                <a:solidFill>
                  <a:srgbClr val="24292E"/>
                </a:solidFill>
                <a:latin typeface="-apple-system"/>
              </a:rPr>
              <a:t>  </a:t>
            </a:r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 10%</a:t>
            </a:r>
            <a:r>
              <a:rPr lang="zh-CN" altLang="en-US" dirty="0">
                <a:solidFill>
                  <a:srgbClr val="24292E"/>
                </a:solidFill>
                <a:latin typeface="-apple-system"/>
              </a:rPr>
              <a:t> </a:t>
            </a:r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python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506E6-164D-5640-B19A-FD8605D7D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44" y="4359000"/>
            <a:ext cx="3347362" cy="1704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C21BF-567F-FD4E-8474-F7F085E59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574" y="1372648"/>
            <a:ext cx="5263748" cy="274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96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53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C88259E-8240-5848-880E-AAAD058CE654}"/>
              </a:ext>
            </a:extLst>
          </p:cNvPr>
          <p:cNvSpPr/>
          <p:nvPr/>
        </p:nvSpPr>
        <p:spPr>
          <a:xfrm>
            <a:off x="110836" y="1648691"/>
            <a:ext cx="1697986" cy="1665422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48351-6812-D044-B21E-38130D7AF266}"/>
              </a:ext>
            </a:extLst>
          </p:cNvPr>
          <p:cNvSpPr/>
          <p:nvPr/>
        </p:nvSpPr>
        <p:spPr>
          <a:xfrm>
            <a:off x="98429" y="3337239"/>
            <a:ext cx="1710393" cy="1712465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E9F23-3F67-0042-9399-71C4097A8414}"/>
              </a:ext>
            </a:extLst>
          </p:cNvPr>
          <p:cNvSpPr/>
          <p:nvPr/>
        </p:nvSpPr>
        <p:spPr>
          <a:xfrm>
            <a:off x="89293" y="5049705"/>
            <a:ext cx="1719529" cy="1808296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33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45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2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42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ECF8F2E5-D1EC-004F-AA2A-6F3B48E58A51}"/>
              </a:ext>
            </a:extLst>
          </p:cNvPr>
          <p:cNvSpPr/>
          <p:nvPr/>
        </p:nvSpPr>
        <p:spPr>
          <a:xfrm>
            <a:off x="5764592" y="1606792"/>
            <a:ext cx="1697986" cy="1665422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4FC324B-865D-B341-B25C-82DAEDDE10E0}"/>
              </a:ext>
            </a:extLst>
          </p:cNvPr>
          <p:cNvSpPr/>
          <p:nvPr/>
        </p:nvSpPr>
        <p:spPr>
          <a:xfrm>
            <a:off x="5752185" y="3295340"/>
            <a:ext cx="1710393" cy="1712465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59701E0-F8CA-2940-ADF9-CE7EA027298A}"/>
              </a:ext>
            </a:extLst>
          </p:cNvPr>
          <p:cNvSpPr/>
          <p:nvPr/>
        </p:nvSpPr>
        <p:spPr>
          <a:xfrm>
            <a:off x="5743049" y="5007806"/>
            <a:ext cx="1719529" cy="1808296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26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03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1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C8E84-8851-DD41-9CFD-99A86D1E7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505" y="3304832"/>
            <a:ext cx="2093299" cy="26220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BB80B9-83E6-3145-B70F-B323F1A2335A}"/>
              </a:ext>
            </a:extLst>
          </p:cNvPr>
          <p:cNvCxnSpPr>
            <a:cxnSpLocks/>
          </p:cNvCxnSpPr>
          <p:nvPr/>
        </p:nvCxnSpPr>
        <p:spPr>
          <a:xfrm>
            <a:off x="7103420" y="3001225"/>
            <a:ext cx="2483790" cy="953133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50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ED047-D952-3446-AA98-DB60EE14BA73}"/>
              </a:ext>
            </a:extLst>
          </p:cNvPr>
          <p:cNvSpPr/>
          <p:nvPr/>
        </p:nvSpPr>
        <p:spPr>
          <a:xfrm>
            <a:off x="488309" y="1066616"/>
            <a:ext cx="974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800" dirty="0">
                <a:latin typeface="Comic Sans MS" pitchFamily="66"/>
              </a:rPr>
              <a:t>Quantum Chemistry 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2CB10-6F4F-8643-ABC4-CDD7FF1FE6A1}"/>
              </a:ext>
            </a:extLst>
          </p:cNvPr>
          <p:cNvSpPr txBox="1"/>
          <p:nvPr/>
        </p:nvSpPr>
        <p:spPr>
          <a:xfrm>
            <a:off x="488309" y="5959381"/>
            <a:ext cx="306576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Predict molecular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6DF4E-56F6-924C-915D-A6FD33C9D5E1}"/>
              </a:ext>
            </a:extLst>
          </p:cNvPr>
          <p:cNvSpPr txBox="1"/>
          <p:nvPr/>
        </p:nvSpPr>
        <p:spPr>
          <a:xfrm>
            <a:off x="5005547" y="5959381"/>
            <a:ext cx="3108959" cy="399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Compare with experiments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7840C8-B178-A14B-8418-EE8DFB31F852}"/>
              </a:ext>
            </a:extLst>
          </p:cNvPr>
          <p:cNvSpPr txBox="1"/>
          <p:nvPr/>
        </p:nvSpPr>
        <p:spPr>
          <a:xfrm>
            <a:off x="9126240" y="5986021"/>
            <a:ext cx="306576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Transition metal complexes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7A6C3-A15E-5A46-8CB9-467643D2C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60" y="2345128"/>
            <a:ext cx="4206925" cy="2453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43074-83D4-A04C-8953-FD2F2453E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76" y="2345128"/>
            <a:ext cx="3952188" cy="26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51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063D75-695F-3F48-B83D-46F232A20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814" y="2512894"/>
            <a:ext cx="623306" cy="7807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7ADFDBC-3DCB-5F43-8D1A-6109F0ED2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28" y="2803060"/>
            <a:ext cx="828459" cy="3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00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EFC02B-2660-3A41-8886-838DFE16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859" y="3555816"/>
            <a:ext cx="838916" cy="6548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5BDA70-6AB7-7142-ABE6-B0B73ADF3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082" y="3690874"/>
            <a:ext cx="828459" cy="3228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AF8A23-B1C2-A243-BFB7-BD5DFCFB9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219" y="3690880"/>
            <a:ext cx="828459" cy="3228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1C6C59D-894A-4847-AC09-2487B5181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928" y="3662702"/>
            <a:ext cx="878658" cy="3792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C7EB1FE-E3B5-1148-8F39-FC3B8D7DA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814" y="2512894"/>
            <a:ext cx="623306" cy="7807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57E948-DE11-B44E-81BF-E06464F7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28" y="2803060"/>
            <a:ext cx="828459" cy="3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17815A-AE5C-F44E-8A15-C220C7C16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830" y="5611332"/>
            <a:ext cx="668864" cy="9253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062E001-D147-704E-BC9A-85B7BA80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5" y="5338904"/>
            <a:ext cx="838916" cy="6548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E1CFCA-B6A9-5A47-AE2E-DC496A27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5" y="6190387"/>
            <a:ext cx="838916" cy="6548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CD5B338-B6EA-7648-8A42-D9C5939DC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14" y="5477204"/>
            <a:ext cx="828459" cy="3228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FE1C07-4193-684D-BE15-685B74BEB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14" y="6334324"/>
            <a:ext cx="828459" cy="3228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CCA0AB8-3AB0-0D49-BE04-9AAD18852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068" y="5449026"/>
            <a:ext cx="878658" cy="379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29278C-5963-8048-9072-4A46627BA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020" y="6306146"/>
            <a:ext cx="878658" cy="379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EFC02B-2660-3A41-8886-838DFE16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859" y="3555816"/>
            <a:ext cx="838916" cy="6548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5BDA70-6AB7-7142-ABE6-B0B73ADF3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082" y="3690874"/>
            <a:ext cx="828459" cy="3228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AF8A23-B1C2-A243-BFB7-BD5DFCFB9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219" y="3690880"/>
            <a:ext cx="828459" cy="3228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1C6C59D-894A-4847-AC09-2487B5181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928" y="3662702"/>
            <a:ext cx="878658" cy="3792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C7EB1FE-E3B5-1148-8F39-FC3B8D7DA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814" y="2512894"/>
            <a:ext cx="623306" cy="7807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57E948-DE11-B44E-81BF-E06464F7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28" y="2803060"/>
            <a:ext cx="828459" cy="3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16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17815A-AE5C-F44E-8A15-C220C7C16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830" y="5611332"/>
            <a:ext cx="668864" cy="9253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062E001-D147-704E-BC9A-85B7BA80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5" y="5338904"/>
            <a:ext cx="838916" cy="6548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E1CFCA-B6A9-5A47-AE2E-DC496A27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5" y="6190387"/>
            <a:ext cx="838916" cy="6548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CD5B338-B6EA-7648-8A42-D9C5939DC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14" y="5477204"/>
            <a:ext cx="828459" cy="3228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FE1C07-4193-684D-BE15-685B74BEB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14" y="6334324"/>
            <a:ext cx="828459" cy="3228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CCA0AB8-3AB0-0D49-BE04-9AAD18852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068" y="5449026"/>
            <a:ext cx="878658" cy="379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29278C-5963-8048-9072-4A46627BA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020" y="6306146"/>
            <a:ext cx="878658" cy="379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EFC02B-2660-3A41-8886-838DFE16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859" y="3555816"/>
            <a:ext cx="838916" cy="6548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5BDA70-6AB7-7142-ABE6-B0B73ADF3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082" y="3690874"/>
            <a:ext cx="828459" cy="3228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AF8A23-B1C2-A243-BFB7-BD5DFCFB9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219" y="3690880"/>
            <a:ext cx="828459" cy="3228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1C6C59D-894A-4847-AC09-2487B5181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928" y="3662702"/>
            <a:ext cx="878658" cy="3792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C7EB1FE-E3B5-1148-8F39-FC3B8D7DA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814" y="2512894"/>
            <a:ext cx="623306" cy="7807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57E948-DE11-B44E-81BF-E06464F7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28" y="2803060"/>
            <a:ext cx="828459" cy="322855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7522862" y="1648690"/>
            <a:ext cx="1697986" cy="1665422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7ED609F-90AD-314C-BAFC-2FE724875D5D}"/>
              </a:ext>
            </a:extLst>
          </p:cNvPr>
          <p:cNvSpPr/>
          <p:nvPr/>
        </p:nvSpPr>
        <p:spPr>
          <a:xfrm>
            <a:off x="7510455" y="3337238"/>
            <a:ext cx="1710393" cy="1712465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F7635CA-4E79-2446-AA35-1285BAFFA605}"/>
              </a:ext>
            </a:extLst>
          </p:cNvPr>
          <p:cNvSpPr/>
          <p:nvPr/>
        </p:nvSpPr>
        <p:spPr>
          <a:xfrm>
            <a:off x="7501319" y="5049704"/>
            <a:ext cx="1719529" cy="1808296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10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17815A-AE5C-F44E-8A15-C220C7C16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830" y="5611332"/>
            <a:ext cx="668864" cy="9253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062E001-D147-704E-BC9A-85B7BA80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5" y="5338904"/>
            <a:ext cx="838916" cy="6548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E1CFCA-B6A9-5A47-AE2E-DC496A27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5" y="6190387"/>
            <a:ext cx="838916" cy="6548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CD5B338-B6EA-7648-8A42-D9C5939DC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14" y="5477204"/>
            <a:ext cx="828459" cy="3228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FE1C07-4193-684D-BE15-685B74BEB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14" y="6334324"/>
            <a:ext cx="828459" cy="3228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CCA0AB8-3AB0-0D49-BE04-9AAD18852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068" y="5449026"/>
            <a:ext cx="878658" cy="379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29278C-5963-8048-9072-4A46627BA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020" y="6306146"/>
            <a:ext cx="878658" cy="379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EFC02B-2660-3A41-8886-838DFE16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859" y="3555816"/>
            <a:ext cx="838916" cy="6548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5BDA70-6AB7-7142-ABE6-B0B73ADF3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082" y="3690874"/>
            <a:ext cx="828459" cy="3228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AF8A23-B1C2-A243-BFB7-BD5DFCFB9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219" y="3690880"/>
            <a:ext cx="828459" cy="3228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1C6C59D-894A-4847-AC09-2487B5181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928" y="3662702"/>
            <a:ext cx="878658" cy="3792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C7EB1FE-E3B5-1148-8F39-FC3B8D7DA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814" y="2512894"/>
            <a:ext cx="623306" cy="7807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57E948-DE11-B44E-81BF-E06464F7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28" y="2803060"/>
            <a:ext cx="828459" cy="322855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7522862" y="1648690"/>
            <a:ext cx="1697986" cy="1665422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7ED609F-90AD-314C-BAFC-2FE724875D5D}"/>
              </a:ext>
            </a:extLst>
          </p:cNvPr>
          <p:cNvSpPr/>
          <p:nvPr/>
        </p:nvSpPr>
        <p:spPr>
          <a:xfrm>
            <a:off x="7510455" y="3337238"/>
            <a:ext cx="1710393" cy="1712465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F7635CA-4E79-2446-AA35-1285BAFFA605}"/>
              </a:ext>
            </a:extLst>
          </p:cNvPr>
          <p:cNvSpPr/>
          <p:nvPr/>
        </p:nvSpPr>
        <p:spPr>
          <a:xfrm>
            <a:off x="7501319" y="5049704"/>
            <a:ext cx="1719529" cy="1808296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rved Left Arrow 66">
            <a:extLst>
              <a:ext uri="{FF2B5EF4-FFF2-40B4-BE49-F238E27FC236}">
                <a16:creationId xmlns:a16="http://schemas.microsoft.com/office/drawing/2014/main" id="{34BA7852-335A-F847-BB7B-7C9FAB2097FA}"/>
              </a:ext>
            </a:extLst>
          </p:cNvPr>
          <p:cNvSpPr/>
          <p:nvPr/>
        </p:nvSpPr>
        <p:spPr>
          <a:xfrm rot="10246995" flipH="1">
            <a:off x="8689730" y="2087052"/>
            <a:ext cx="2287830" cy="3596589"/>
          </a:xfrm>
          <a:prstGeom prst="curvedLeftArrow">
            <a:avLst/>
          </a:prstGeom>
          <a:solidFill>
            <a:srgbClr val="00B0F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24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7915C504-C62C-D649-B357-CF6137B86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91" y="4222340"/>
            <a:ext cx="211044" cy="15007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4454A22-17ED-FB4E-9DAA-5EDD66C0F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28" y="5926852"/>
            <a:ext cx="828459" cy="32285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FA6771B-54D0-8244-9BAC-EE441E732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173" y="2593987"/>
            <a:ext cx="838916" cy="654896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FE1C07-4193-684D-BE15-685B74BE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531" y="5926852"/>
            <a:ext cx="828459" cy="3228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29278C-5963-8048-9072-4A46627BA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507" y="5932398"/>
            <a:ext cx="878658" cy="379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5BDA70-6AB7-7142-ABE6-B0B73ADF3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082" y="3690874"/>
            <a:ext cx="828459" cy="3228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AF8A23-B1C2-A243-BFB7-BD5DFCFB9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219" y="3690880"/>
            <a:ext cx="828459" cy="3228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1C6C59D-894A-4847-AC09-2487B5181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928" y="3662702"/>
            <a:ext cx="878658" cy="3792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57E948-DE11-B44E-81BF-E06464F79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28" y="2803060"/>
            <a:ext cx="828459" cy="322855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7522862" y="1648690"/>
            <a:ext cx="1697986" cy="1665422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7ED609F-90AD-314C-BAFC-2FE724875D5D}"/>
              </a:ext>
            </a:extLst>
          </p:cNvPr>
          <p:cNvSpPr/>
          <p:nvPr/>
        </p:nvSpPr>
        <p:spPr>
          <a:xfrm>
            <a:off x="7510455" y="3337238"/>
            <a:ext cx="1710393" cy="1712465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F7635CA-4E79-2446-AA35-1285BAFFA605}"/>
              </a:ext>
            </a:extLst>
          </p:cNvPr>
          <p:cNvSpPr/>
          <p:nvPr/>
        </p:nvSpPr>
        <p:spPr>
          <a:xfrm>
            <a:off x="7501319" y="5049704"/>
            <a:ext cx="1719529" cy="1808296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6DF8806-83AE-1B43-8D56-A0A2C5C92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536" y="5760831"/>
            <a:ext cx="838916" cy="6548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0023C41-C5B3-3740-8842-5E019F5DC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855" y="3557898"/>
            <a:ext cx="838916" cy="6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339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1EFF-A84D-5848-B023-DB0126B0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1784607"/>
            <a:ext cx="838916" cy="65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631BA-D0FA-9D4E-9624-A9CE7029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2636090"/>
            <a:ext cx="838916" cy="65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5B1C-D1CC-874A-BDEF-5ED1C9D7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3487573"/>
            <a:ext cx="838916" cy="65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BC46E-230F-4E4A-B426-737A5F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" y="5676807"/>
            <a:ext cx="838916" cy="65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024F4-DBB7-564E-9E85-B40F5D8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1" y="4165595"/>
            <a:ext cx="211044" cy="150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76DFF-11A9-4748-95AA-AEB5F48B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1798458"/>
            <a:ext cx="838916" cy="654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F8A22-2765-7B44-BBD2-BB60C2BE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2649941"/>
            <a:ext cx="838916" cy="65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345FE-339B-8046-A33F-2245FDBA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04" y="3501424"/>
            <a:ext cx="838916" cy="654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B0CEA-CE9B-D94D-B045-6B3EFE4C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68" y="5703329"/>
            <a:ext cx="838916" cy="654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D14B4-E825-B24D-8B74-E7F06D42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75" y="4179446"/>
            <a:ext cx="211044" cy="1500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251EF-5AC6-714E-A755-33A0CA0B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1798453"/>
            <a:ext cx="838916" cy="654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AAA3-6B4A-1A46-81A5-FD2A85B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2649936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9CED5-4B8E-DB4A-934E-45EF6780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35" y="3501419"/>
            <a:ext cx="838916" cy="654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0C1122-72D6-E449-9DCE-16E68A02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30" y="5760831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3C9F8-442C-154F-BD21-C6A32AD8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06" y="4179441"/>
            <a:ext cx="211044" cy="1500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3C1E8-9F30-5D42-AA00-33B2AE2C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35" y="1945212"/>
            <a:ext cx="828459" cy="322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ED63-1DB6-0B49-9FE9-D273709A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2815956"/>
            <a:ext cx="828459" cy="322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9D93A-578E-7647-A95B-4CE19FC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80" y="3673076"/>
            <a:ext cx="828459" cy="32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952833-5A37-8D4D-85F2-E44C42F7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51" y="5884401"/>
            <a:ext cx="828459" cy="322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37D3AA-E311-0146-AA1D-7C6F71B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8" y="1917497"/>
            <a:ext cx="828459" cy="3228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EC131B-0ADD-4F44-B24E-40AD2E4B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2788241"/>
            <a:ext cx="828459" cy="322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BD6FD-5DDC-FF4C-A011-2CB09BE5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03" y="3645361"/>
            <a:ext cx="828459" cy="3228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F27-D1A8-4E4B-85AE-09905675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13" y="5912578"/>
            <a:ext cx="828459" cy="322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DEBFF-9409-C447-A479-D26DD42A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71" y="1903639"/>
            <a:ext cx="828459" cy="322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3AD1B-580C-9943-BB25-AB59172D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2774383"/>
            <a:ext cx="828459" cy="3228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8B91A2-E724-EB41-9BCC-2C36B186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16" y="3631503"/>
            <a:ext cx="828459" cy="32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BFB6B9-A4C9-954A-81A4-C4A8414F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43" y="5926852"/>
            <a:ext cx="828459" cy="322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A8EBD2-D7FB-9442-B0ED-4883303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50" y="1850868"/>
            <a:ext cx="878658" cy="379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5FC4EC-DAC4-7C41-9BB0-6F268A9F0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97" y="2755504"/>
            <a:ext cx="878658" cy="379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6B1D9A-2FB8-654F-B924-7ACF6FE0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3637976"/>
            <a:ext cx="878658" cy="37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415B70-2082-8542-BA17-DA7B8999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11" y="5884401"/>
            <a:ext cx="878658" cy="379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780BAD-3614-5447-B8CA-DA19988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2" y="4204759"/>
            <a:ext cx="211044" cy="1500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A7CC1F-A0B2-854D-BB92-BDAEF724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9" y="1782438"/>
            <a:ext cx="838916" cy="6548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519E45-8278-ED4A-BAB4-DDE84949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32" y="1917496"/>
            <a:ext cx="828459" cy="3228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17815A-AE5C-F44E-8A15-C220C7C16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830" y="5611332"/>
            <a:ext cx="668864" cy="9253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062E001-D147-704E-BC9A-85B7BA80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5" y="5338904"/>
            <a:ext cx="838916" cy="6548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E1CFCA-B6A9-5A47-AE2E-DC496A27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5" y="6190387"/>
            <a:ext cx="838916" cy="6548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CD5B338-B6EA-7648-8A42-D9C5939DC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14" y="5477204"/>
            <a:ext cx="828459" cy="3228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FE1C07-4193-684D-BE15-685B74BEB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14" y="6334324"/>
            <a:ext cx="828459" cy="3228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CCA0AB8-3AB0-0D49-BE04-9AAD18852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068" y="5449026"/>
            <a:ext cx="878658" cy="379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29278C-5963-8048-9072-4A46627BA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020" y="6306146"/>
            <a:ext cx="878658" cy="379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CC8F97-D3A4-1A4D-8828-779736E0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69" y="1917502"/>
            <a:ext cx="828459" cy="3228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F730E9-76A5-8D4B-92BF-E010E0DE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078" y="1889324"/>
            <a:ext cx="878658" cy="3792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EFC02B-2660-3A41-8886-838DFE16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859" y="3555816"/>
            <a:ext cx="838916" cy="6548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5BDA70-6AB7-7142-ABE6-B0B73ADF3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082" y="3690874"/>
            <a:ext cx="828459" cy="3228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AF8A23-B1C2-A243-BFB7-BD5DFCFB9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219" y="3690880"/>
            <a:ext cx="828459" cy="3228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1C6C59D-894A-4847-AC09-2487B5181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928" y="3662702"/>
            <a:ext cx="878658" cy="3792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C7EB1FE-E3B5-1148-8F39-FC3B8D7DA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814" y="2512894"/>
            <a:ext cx="623306" cy="7807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57E948-DE11-B44E-81BF-E06464F7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28" y="2803060"/>
            <a:ext cx="828459" cy="322855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7522862" y="1648690"/>
            <a:ext cx="1697986" cy="1665422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7ED609F-90AD-314C-BAFC-2FE724875D5D}"/>
              </a:ext>
            </a:extLst>
          </p:cNvPr>
          <p:cNvSpPr/>
          <p:nvPr/>
        </p:nvSpPr>
        <p:spPr>
          <a:xfrm>
            <a:off x="7510455" y="3337238"/>
            <a:ext cx="1710393" cy="1712465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F7635CA-4E79-2446-AA35-1285BAFFA605}"/>
              </a:ext>
            </a:extLst>
          </p:cNvPr>
          <p:cNvSpPr/>
          <p:nvPr/>
        </p:nvSpPr>
        <p:spPr>
          <a:xfrm>
            <a:off x="7501319" y="5049704"/>
            <a:ext cx="1719529" cy="1808296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rved Left Arrow 66">
            <a:extLst>
              <a:ext uri="{FF2B5EF4-FFF2-40B4-BE49-F238E27FC236}">
                <a16:creationId xmlns:a16="http://schemas.microsoft.com/office/drawing/2014/main" id="{34BA7852-335A-F847-BB7B-7C9FAB2097FA}"/>
              </a:ext>
            </a:extLst>
          </p:cNvPr>
          <p:cNvSpPr/>
          <p:nvPr/>
        </p:nvSpPr>
        <p:spPr>
          <a:xfrm rot="10246995" flipH="1">
            <a:off x="8689730" y="2087052"/>
            <a:ext cx="2287830" cy="3596589"/>
          </a:xfrm>
          <a:prstGeom prst="curvedLeftArrow">
            <a:avLst/>
          </a:prstGeom>
          <a:solidFill>
            <a:srgbClr val="00B0F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9DF482-E76C-C043-A8A4-6107D18D6240}"/>
              </a:ext>
            </a:extLst>
          </p:cNvPr>
          <p:cNvSpPr/>
          <p:nvPr/>
        </p:nvSpPr>
        <p:spPr>
          <a:xfrm>
            <a:off x="10116407" y="1210857"/>
            <a:ext cx="1997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Population Control</a:t>
            </a:r>
          </a:p>
        </p:txBody>
      </p:sp>
    </p:spTree>
    <p:extLst>
      <p:ext uri="{BB962C8B-B14F-4D97-AF65-F5344CB8AC3E}">
        <p14:creationId xmlns:p14="http://schemas.microsoft.com/office/powerpoint/2010/main" val="3103714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1690097" y="2382980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9DF482-E76C-C043-A8A4-6107D18D6240}"/>
              </a:ext>
            </a:extLst>
          </p:cNvPr>
          <p:cNvSpPr/>
          <p:nvPr/>
        </p:nvSpPr>
        <p:spPr>
          <a:xfrm>
            <a:off x="6605039" y="1337923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Send inside the node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08649F7-6D7A-EA49-8761-F407FBF6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31" y="2854117"/>
            <a:ext cx="838916" cy="65489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A8DF6E5-B440-CE46-8F16-4DE8DDB94B86}"/>
              </a:ext>
            </a:extLst>
          </p:cNvPr>
          <p:cNvSpPr/>
          <p:nvPr/>
        </p:nvSpPr>
        <p:spPr>
          <a:xfrm>
            <a:off x="7915651" y="2479962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B5D227E-606E-774E-9C8F-564FC42B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693" y="3412213"/>
            <a:ext cx="838916" cy="6548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8940EA-956A-6242-932C-D0C4C42F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44" y="5246074"/>
            <a:ext cx="838916" cy="6548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755A084-E6DD-024E-8145-FADD9633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84" y="4064260"/>
            <a:ext cx="838916" cy="65489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554FE3E-22B6-3441-AD23-A81076419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303" y="4391708"/>
            <a:ext cx="623306" cy="78074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D60902-41FE-CC4D-9226-5FDD377FB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611" y="2732729"/>
            <a:ext cx="623306" cy="7807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1D096C-2972-7B42-8353-F91ED96F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05" y="3735840"/>
            <a:ext cx="623306" cy="78074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9456CF5-F8A0-BD4E-BB0F-061B414E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598" y="4006186"/>
            <a:ext cx="838916" cy="65489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C5B363-432A-6C49-806B-1F082A6D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153" y="4889851"/>
            <a:ext cx="838916" cy="65489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76AC949-9276-6F45-B48C-20580B79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114" y="4876206"/>
            <a:ext cx="838916" cy="65489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4383AD-3108-D249-8788-6F5F945C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56" y="2768966"/>
            <a:ext cx="838916" cy="6548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EF698ED-AACA-3D45-A65E-04D09A3B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020" y="2965320"/>
            <a:ext cx="838916" cy="65489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C076B63-0338-744B-8463-745FC628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42" y="3822586"/>
            <a:ext cx="838916" cy="65489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48792EE-441C-5F48-BB8D-AFC63F10A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236" y="3671669"/>
            <a:ext cx="838916" cy="654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087B10-EA56-1946-A6A1-0EFAD3BB2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770" y="3602022"/>
            <a:ext cx="1232944" cy="11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1653 0.21319 L 0.11653 0.2134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1690097" y="2382980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08649F7-6D7A-EA49-8761-F407FBF6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31" y="2854117"/>
            <a:ext cx="838916" cy="65489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A8DF6E5-B440-CE46-8F16-4DE8DDB94B86}"/>
              </a:ext>
            </a:extLst>
          </p:cNvPr>
          <p:cNvSpPr/>
          <p:nvPr/>
        </p:nvSpPr>
        <p:spPr>
          <a:xfrm>
            <a:off x="7915651" y="2479962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B5D227E-606E-774E-9C8F-564FC42B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693" y="3412213"/>
            <a:ext cx="838916" cy="6548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8940EA-956A-6242-932C-D0C4C42F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44" y="5246074"/>
            <a:ext cx="838916" cy="6548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755A084-E6DD-024E-8145-FADD9633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84" y="4064260"/>
            <a:ext cx="838916" cy="65489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554FE3E-22B6-3441-AD23-A81076419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303" y="4391708"/>
            <a:ext cx="623306" cy="78074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D60902-41FE-CC4D-9226-5FDD377FB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611" y="2732729"/>
            <a:ext cx="623306" cy="7807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1D096C-2972-7B42-8353-F91ED96F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05" y="3735840"/>
            <a:ext cx="623306" cy="78074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9456CF5-F8A0-BD4E-BB0F-061B414E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598" y="4006186"/>
            <a:ext cx="838916" cy="65489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C5B363-432A-6C49-806B-1F082A6D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153" y="4889851"/>
            <a:ext cx="838916" cy="65489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76AC949-9276-6F45-B48C-20580B79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114" y="4876206"/>
            <a:ext cx="838916" cy="65489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4383AD-3108-D249-8788-6F5F945C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56" y="2768966"/>
            <a:ext cx="838916" cy="6548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EF698ED-AACA-3D45-A65E-04D09A3B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020" y="2965320"/>
            <a:ext cx="838916" cy="65489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C076B63-0338-744B-8463-745FC628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42" y="3822586"/>
            <a:ext cx="838916" cy="65489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48792EE-441C-5F48-BB8D-AFC63F10A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236" y="3671669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9518F2-10B0-DB45-B332-50207477B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69676"/>
            <a:ext cx="1222741" cy="12088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04DE855-0B48-2749-B28E-1ADF165ABF0B}"/>
              </a:ext>
            </a:extLst>
          </p:cNvPr>
          <p:cNvSpPr/>
          <p:nvPr/>
        </p:nvSpPr>
        <p:spPr>
          <a:xfrm>
            <a:off x="6605039" y="1337923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Send inside the node</a:t>
            </a:r>
          </a:p>
        </p:txBody>
      </p:sp>
    </p:spTree>
    <p:extLst>
      <p:ext uri="{BB962C8B-B14F-4D97-AF65-F5344CB8AC3E}">
        <p14:creationId xmlns:p14="http://schemas.microsoft.com/office/powerpoint/2010/main" val="132525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49414 -0.02685 L 0.49414 -0.0263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1690097" y="2382980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9DF482-E76C-C043-A8A4-6107D18D6240}"/>
              </a:ext>
            </a:extLst>
          </p:cNvPr>
          <p:cNvSpPr/>
          <p:nvPr/>
        </p:nvSpPr>
        <p:spPr>
          <a:xfrm>
            <a:off x="6605039" y="1337923"/>
            <a:ext cx="221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Send one to the node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08649F7-6D7A-EA49-8761-F407FBF6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31" y="2854117"/>
            <a:ext cx="838916" cy="65489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A8DF6E5-B440-CE46-8F16-4DE8DDB94B86}"/>
              </a:ext>
            </a:extLst>
          </p:cNvPr>
          <p:cNvSpPr/>
          <p:nvPr/>
        </p:nvSpPr>
        <p:spPr>
          <a:xfrm>
            <a:off x="7915651" y="2479962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B5D227E-606E-774E-9C8F-564FC42B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693" y="3412213"/>
            <a:ext cx="838916" cy="6548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8940EA-956A-6242-932C-D0C4C42F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44" y="5246074"/>
            <a:ext cx="838916" cy="6548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755A084-E6DD-024E-8145-FADD9633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84" y="4064260"/>
            <a:ext cx="838916" cy="6548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D60902-41FE-CC4D-9226-5FDD377FB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611" y="2732729"/>
            <a:ext cx="623306" cy="7807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1D096C-2972-7B42-8353-F91ED96F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05" y="3735840"/>
            <a:ext cx="623306" cy="78074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9456CF5-F8A0-BD4E-BB0F-061B414E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598" y="4006186"/>
            <a:ext cx="838916" cy="65489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C5B363-432A-6C49-806B-1F082A6D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153" y="4889851"/>
            <a:ext cx="838916" cy="65489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76AC949-9276-6F45-B48C-20580B79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114" y="4876206"/>
            <a:ext cx="838916" cy="65489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4383AD-3108-D249-8788-6F5F945C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56" y="2768966"/>
            <a:ext cx="838916" cy="6548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EF698ED-AACA-3D45-A65E-04D09A3B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020" y="2965320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119D7C-ED15-584E-A442-CF970D4A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123" y="4333634"/>
            <a:ext cx="838916" cy="6548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36FDB2-D0C6-C143-AD89-B6F3744D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25" y="3076139"/>
            <a:ext cx="838916" cy="6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5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348 L 0.47891 -0.03774 L 0.47891 -0.03774 L 0.47891 -0.03774 " pathEditMode="relative" ptsTypes="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ED047-D952-3446-AA98-DB60EE14BA73}"/>
              </a:ext>
            </a:extLst>
          </p:cNvPr>
          <p:cNvSpPr/>
          <p:nvPr/>
        </p:nvSpPr>
        <p:spPr>
          <a:xfrm>
            <a:off x="488309" y="1066616"/>
            <a:ext cx="974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800" dirty="0">
                <a:latin typeface="Comic Sans MS" pitchFamily="66"/>
              </a:rPr>
              <a:t>High Tc Superconductors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9AFC33-07B2-B941-BE6A-1D6D4CA81CB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87728" y="1815286"/>
            <a:ext cx="3072239" cy="4354200"/>
          </a:xfrm>
          <a:prstGeom prst="rect">
            <a:avLst/>
          </a:prstGeom>
          <a:noFill/>
          <a:ln>
            <a:noFill/>
            <a:tailEnd type="arrow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96297-BCB3-4B44-B28B-27BA5DD3303F}"/>
              </a:ext>
            </a:extLst>
          </p:cNvPr>
          <p:cNvSpPr txBox="1"/>
          <p:nvPr/>
        </p:nvSpPr>
        <p:spPr>
          <a:xfrm>
            <a:off x="2560288" y="6299446"/>
            <a:ext cx="222480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 err="1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YbaCuO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 (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wikipedia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96667-CFFF-EE42-A43C-206555A705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31568" y="2149006"/>
            <a:ext cx="4297680" cy="3958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4E4BA1-9E56-EE43-9EE0-61C39B6A28AF}"/>
              </a:ext>
            </a:extLst>
          </p:cNvPr>
          <p:cNvSpPr txBox="1"/>
          <p:nvPr/>
        </p:nvSpPr>
        <p:spPr>
          <a:xfrm>
            <a:off x="7420288" y="6299446"/>
            <a:ext cx="1737359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Tahoma" pitchFamily="2"/>
                <a:cs typeface="Lohit Devanagari" pitchFamily="2"/>
              </a:rPr>
              <a:t>Phase diagram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307DB-099C-A549-ACDB-A03D244C1936}"/>
              </a:ext>
            </a:extLst>
          </p:cNvPr>
          <p:cNvSpPr/>
          <p:nvPr/>
        </p:nvSpPr>
        <p:spPr>
          <a:xfrm>
            <a:off x="10839849" y="6461100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/>
              </a:rPr>
              <a:t>ab-initio</a:t>
            </a:r>
          </a:p>
        </p:txBody>
      </p:sp>
    </p:spTree>
    <p:extLst>
      <p:ext uri="{BB962C8B-B14F-4D97-AF65-F5344CB8AC3E}">
        <p14:creationId xmlns:p14="http://schemas.microsoft.com/office/powerpoint/2010/main" val="2361138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1690097" y="2382980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9DF482-E76C-C043-A8A4-6107D18D6240}"/>
              </a:ext>
            </a:extLst>
          </p:cNvPr>
          <p:cNvSpPr/>
          <p:nvPr/>
        </p:nvSpPr>
        <p:spPr>
          <a:xfrm>
            <a:off x="6605039" y="1337923"/>
            <a:ext cx="221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Send one to the node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08649F7-6D7A-EA49-8761-F407FBF6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31" y="2854117"/>
            <a:ext cx="838916" cy="65489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A8DF6E5-B440-CE46-8F16-4DE8DDB94B86}"/>
              </a:ext>
            </a:extLst>
          </p:cNvPr>
          <p:cNvSpPr/>
          <p:nvPr/>
        </p:nvSpPr>
        <p:spPr>
          <a:xfrm>
            <a:off x="7915651" y="2479962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B5D227E-606E-774E-9C8F-564FC42B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693" y="3412213"/>
            <a:ext cx="838916" cy="6548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8940EA-956A-6242-932C-D0C4C42F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44" y="5246074"/>
            <a:ext cx="838916" cy="6548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755A084-E6DD-024E-8145-FADD9633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84" y="4064260"/>
            <a:ext cx="838916" cy="6548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D60902-41FE-CC4D-9226-5FDD377FB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611" y="2732729"/>
            <a:ext cx="623306" cy="7807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1D096C-2972-7B42-8353-F91ED96F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05" y="3735840"/>
            <a:ext cx="623306" cy="78074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9456CF5-F8A0-BD4E-BB0F-061B414E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598" y="4006186"/>
            <a:ext cx="838916" cy="65489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C5B363-432A-6C49-806B-1F082A6D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153" y="4889851"/>
            <a:ext cx="838916" cy="65489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76AC949-9276-6F45-B48C-20580B79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114" y="4876206"/>
            <a:ext cx="838916" cy="65489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4383AD-3108-D249-8788-6F5F945C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56" y="2768966"/>
            <a:ext cx="838916" cy="6548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EF698ED-AACA-3D45-A65E-04D09A3B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806" y="2811564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119D7C-ED15-584E-A442-CF970D4A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123" y="4333634"/>
            <a:ext cx="838916" cy="6548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36FDB2-D0C6-C143-AD89-B6F3744D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973" y="2894309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08DB56-21FB-2247-BDDF-E02821FA4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770" y="3602022"/>
            <a:ext cx="1232944" cy="11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0.0037 L -0.0737 0.13194 " pathEditMode="relative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1690097" y="2382980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9DF482-E76C-C043-A8A4-6107D18D6240}"/>
              </a:ext>
            </a:extLst>
          </p:cNvPr>
          <p:cNvSpPr/>
          <p:nvPr/>
        </p:nvSpPr>
        <p:spPr>
          <a:xfrm>
            <a:off x="6605039" y="1337923"/>
            <a:ext cx="221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Send one to the node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08649F7-6D7A-EA49-8761-F407FBF6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31" y="2854117"/>
            <a:ext cx="838916" cy="65489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A8DF6E5-B440-CE46-8F16-4DE8DDB94B86}"/>
              </a:ext>
            </a:extLst>
          </p:cNvPr>
          <p:cNvSpPr/>
          <p:nvPr/>
        </p:nvSpPr>
        <p:spPr>
          <a:xfrm>
            <a:off x="7915651" y="2479962"/>
            <a:ext cx="3824011" cy="4073237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B5D227E-606E-774E-9C8F-564FC42B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693" y="3412213"/>
            <a:ext cx="838916" cy="6548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8940EA-956A-6242-932C-D0C4C42F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44" y="5246074"/>
            <a:ext cx="838916" cy="6548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755A084-E6DD-024E-8145-FADD9633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84" y="4064260"/>
            <a:ext cx="838916" cy="6548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D60902-41FE-CC4D-9226-5FDD377FB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611" y="2732729"/>
            <a:ext cx="623306" cy="7807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1D096C-2972-7B42-8353-F91ED96F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05" y="3735840"/>
            <a:ext cx="623306" cy="78074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9456CF5-F8A0-BD4E-BB0F-061B414E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598" y="4006186"/>
            <a:ext cx="838916" cy="65489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C5B363-432A-6C49-806B-1F082A6D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153" y="4889851"/>
            <a:ext cx="838916" cy="65489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76AC949-9276-6F45-B48C-20580B79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114" y="4876206"/>
            <a:ext cx="838916" cy="65489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4383AD-3108-D249-8788-6F5F945C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56" y="2768966"/>
            <a:ext cx="838916" cy="6548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EF698ED-AACA-3D45-A65E-04D09A3B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020" y="2965320"/>
            <a:ext cx="838916" cy="654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119D7C-ED15-584E-A442-CF970D4A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123" y="4333634"/>
            <a:ext cx="838916" cy="6548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36FDB2-D0C6-C143-AD89-B6F3744D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25" y="3076139"/>
            <a:ext cx="838916" cy="65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C8AE2C-0510-824D-9CA5-E7687775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69676"/>
            <a:ext cx="1222741" cy="12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348 L 0.47891 -0.03774 L 0.47891 -0.03774 L 0.47891 -0.03774 " pathEditMode="relative" ptsTypes="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1736 L 0.43632 0.12801 " pathEditMode="relative" ptsTypes="AA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193806" y="2297016"/>
            <a:ext cx="3075867" cy="3369494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9DF482-E76C-C043-A8A4-6107D18D6240}"/>
              </a:ext>
            </a:extLst>
          </p:cNvPr>
          <p:cNvSpPr/>
          <p:nvPr/>
        </p:nvSpPr>
        <p:spPr>
          <a:xfrm>
            <a:off x="6605039" y="1337923"/>
            <a:ext cx="206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Send to nearby core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B5D227E-606E-774E-9C8F-564FC42B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92" y="2854117"/>
            <a:ext cx="730782" cy="57048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1D096C-2972-7B42-8353-F91ED96F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276" y="2615245"/>
            <a:ext cx="623306" cy="780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9274C-4CD9-8E43-BCDA-9691EB869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65" y="3613672"/>
            <a:ext cx="730782" cy="5704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2AC1B1-546F-7646-885B-8EB63F7A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92" y="3006517"/>
            <a:ext cx="730782" cy="5704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049605-9B39-3540-9F3E-326ABFEE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43" y="4646817"/>
            <a:ext cx="730782" cy="5704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57BE9C-3255-774D-B756-5A53A1CE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79" y="4361576"/>
            <a:ext cx="730782" cy="5704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0CC988-0CE1-B54C-B3E9-0B2CB922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81" y="3223772"/>
            <a:ext cx="730782" cy="57048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A143057-A9DD-EF4B-B6A6-046B913B07F9}"/>
              </a:ext>
            </a:extLst>
          </p:cNvPr>
          <p:cNvSpPr/>
          <p:nvPr/>
        </p:nvSpPr>
        <p:spPr>
          <a:xfrm>
            <a:off x="3736101" y="2347287"/>
            <a:ext cx="3075867" cy="3369494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CCD79A-8799-E04F-9252-0A5593F14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66" y="3794254"/>
            <a:ext cx="730782" cy="5704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D57E946-924F-404E-B33A-3F0ED050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538" y="4697088"/>
            <a:ext cx="730782" cy="5704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F76C03-42FC-3F4A-818A-6BEB49E2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753" y="4231339"/>
            <a:ext cx="730782" cy="570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0883A4-45A7-5F4A-A2EA-05E6E4B3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974" y="3106913"/>
            <a:ext cx="730782" cy="570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9C91DBA-E30B-A641-A8B4-CF43BF796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022" y="3508543"/>
            <a:ext cx="623306" cy="78074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D285BE3-DA9A-3049-82B1-771D6888EF2F}"/>
              </a:ext>
            </a:extLst>
          </p:cNvPr>
          <p:cNvSpPr/>
          <p:nvPr/>
        </p:nvSpPr>
        <p:spPr>
          <a:xfrm>
            <a:off x="9022204" y="2347287"/>
            <a:ext cx="3075867" cy="3369494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029405-5E4B-5849-9AC1-A357D9221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908" y="2739813"/>
            <a:ext cx="730782" cy="57048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45DC3FC-9094-4F4B-B506-839D4500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631" y="4885187"/>
            <a:ext cx="730782" cy="5704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29A0CC-7178-534F-B061-7A215CB5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793" y="4617530"/>
            <a:ext cx="730782" cy="5704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7B63382-C414-3148-9FB7-DC74EA40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793" y="3596087"/>
            <a:ext cx="730782" cy="5704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A7F7520-6D5B-284D-844A-3E10BD0F1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785" y="3631876"/>
            <a:ext cx="878658" cy="37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D18053A-E8B6-E741-992B-6DAA08EC3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13" y="5666510"/>
            <a:ext cx="1232944" cy="11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4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05 -0.02199 L 0.28216 -0.03866 " pathEditMode="relative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E0CC988-0CE1-B54C-B3E9-0B2CB922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81" y="3223772"/>
            <a:ext cx="730782" cy="570482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56FCDDD6-D741-CC44-9881-B7DDC57A8DFF}"/>
              </a:ext>
            </a:extLst>
          </p:cNvPr>
          <p:cNvSpPr/>
          <p:nvPr/>
        </p:nvSpPr>
        <p:spPr>
          <a:xfrm>
            <a:off x="193806" y="2297016"/>
            <a:ext cx="3075867" cy="3369494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57BE9C-3255-774D-B756-5A53A1CE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79" y="4361576"/>
            <a:ext cx="730782" cy="57048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1D096C-2972-7B42-8353-F91ED96F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276" y="2615245"/>
            <a:ext cx="623306" cy="78074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A143057-A9DD-EF4B-B6A6-046B913B07F9}"/>
              </a:ext>
            </a:extLst>
          </p:cNvPr>
          <p:cNvSpPr/>
          <p:nvPr/>
        </p:nvSpPr>
        <p:spPr>
          <a:xfrm>
            <a:off x="3736101" y="2347287"/>
            <a:ext cx="3075867" cy="3369494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CCD79A-8799-E04F-9252-0A5593F14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66" y="3794254"/>
            <a:ext cx="730782" cy="5704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D57E946-924F-404E-B33A-3F0ED050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538" y="4697088"/>
            <a:ext cx="730782" cy="5704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F76C03-42FC-3F4A-818A-6BEB49E2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753" y="4231339"/>
            <a:ext cx="730782" cy="570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0883A4-45A7-5F4A-A2EA-05E6E4B3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974" y="3106913"/>
            <a:ext cx="730782" cy="5704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A7F7520-6D5B-284D-844A-3E10BD0F1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785" y="3631876"/>
            <a:ext cx="878658" cy="3792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9C91DBA-E30B-A641-A8B4-CF43BF796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022" y="3508543"/>
            <a:ext cx="623306" cy="78074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random walker 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B5D227E-606E-774E-9C8F-564FC42B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92" y="2854117"/>
            <a:ext cx="730782" cy="570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9274C-4CD9-8E43-BCDA-9691EB869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65" y="3613672"/>
            <a:ext cx="730782" cy="5704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2AC1B1-546F-7646-885B-8EB63F7A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92" y="3006517"/>
            <a:ext cx="730782" cy="5704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049605-9B39-3540-9F3E-326ABFEE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43" y="4646817"/>
            <a:ext cx="730782" cy="57048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D285BE3-DA9A-3049-82B1-771D6888EF2F}"/>
              </a:ext>
            </a:extLst>
          </p:cNvPr>
          <p:cNvSpPr/>
          <p:nvPr/>
        </p:nvSpPr>
        <p:spPr>
          <a:xfrm>
            <a:off x="9022204" y="2347287"/>
            <a:ext cx="3075867" cy="3369494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029405-5E4B-5849-9AC1-A357D9221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908" y="2739813"/>
            <a:ext cx="730782" cy="57048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45DC3FC-9094-4F4B-B506-839D4500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631" y="4885187"/>
            <a:ext cx="730782" cy="5704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29A0CC-7178-534F-B061-7A215CB5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793" y="4617530"/>
            <a:ext cx="730782" cy="5704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7B63382-C414-3148-9FB7-DC74EA40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793" y="3596087"/>
            <a:ext cx="730782" cy="5704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FD9BF4-EC0E-7A45-B39C-3B1824E32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358" y="5571171"/>
            <a:ext cx="1222741" cy="1208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11C623-BAEB-5849-B642-A933729AF720}"/>
              </a:ext>
            </a:extLst>
          </p:cNvPr>
          <p:cNvSpPr txBox="1"/>
          <p:nvPr/>
        </p:nvSpPr>
        <p:spPr>
          <a:xfrm>
            <a:off x="6139543" y="64530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E361A6-56B0-5D41-9C9F-A92515399241}"/>
              </a:ext>
            </a:extLst>
          </p:cNvPr>
          <p:cNvSpPr/>
          <p:nvPr/>
        </p:nvSpPr>
        <p:spPr>
          <a:xfrm>
            <a:off x="6605039" y="1337923"/>
            <a:ext cx="206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Send to nearby core</a:t>
            </a:r>
          </a:p>
        </p:txBody>
      </p:sp>
    </p:spTree>
    <p:extLst>
      <p:ext uri="{BB962C8B-B14F-4D97-AF65-F5344CB8AC3E}">
        <p14:creationId xmlns:p14="http://schemas.microsoft.com/office/powerpoint/2010/main" val="26157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05 -0.02199 L 0.68971 0.0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7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/>
              <a:t>Massive parallelization: speed up</a:t>
            </a:r>
          </a:p>
          <a:p>
            <a:pPr>
              <a:buClr>
                <a:srgbClr val="000000"/>
              </a:buClr>
              <a:buSzPct val="45000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3A0B1-E6B7-2D46-9C16-0F1D9ECB5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982" y="1848710"/>
            <a:ext cx="6183500" cy="50092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B927AE-16D8-4944-9FA1-200F9E7C1B20}"/>
              </a:ext>
            </a:extLst>
          </p:cNvPr>
          <p:cNvSpPr/>
          <p:nvPr/>
        </p:nvSpPr>
        <p:spPr>
          <a:xfrm>
            <a:off x="2568982" y="2886788"/>
            <a:ext cx="424041" cy="108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09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>
                <a:solidFill>
                  <a:sysClr val="windowText" lastClr="000000"/>
                </a:solidFill>
              </a:rPr>
              <a:t>Applications: 2D Fermi gaps BCS-BEC crossover</a:t>
            </a: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927AE-16D8-4944-9FA1-200F9E7C1B20}"/>
              </a:ext>
            </a:extLst>
          </p:cNvPr>
          <p:cNvSpPr/>
          <p:nvPr/>
        </p:nvSpPr>
        <p:spPr>
          <a:xfrm>
            <a:off x="2308648" y="2900855"/>
            <a:ext cx="424041" cy="108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19139-B4E9-9548-9822-D610C312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08" y="1969499"/>
            <a:ext cx="7041623" cy="46212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4887A-8844-7243-8953-77BC5454D363}"/>
              </a:ext>
            </a:extLst>
          </p:cNvPr>
          <p:cNvSpPr/>
          <p:nvPr/>
        </p:nvSpPr>
        <p:spPr>
          <a:xfrm>
            <a:off x="8439113" y="6406296"/>
            <a:ext cx="375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Enss</a:t>
            </a:r>
            <a:r>
              <a:rPr lang="en-US" dirty="0"/>
              <a:t> , et  al. PRL 116, 045303 (2016)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90287-1061-0F4F-B44C-010B7D961299}"/>
              </a:ext>
            </a:extLst>
          </p:cNvPr>
          <p:cNvSpPr/>
          <p:nvPr/>
        </p:nvSpPr>
        <p:spPr>
          <a:xfrm>
            <a:off x="75551" y="6406296"/>
            <a:ext cx="531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Exact results - disagreement is due to experiment!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4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>
                <a:solidFill>
                  <a:sysClr val="windowText" lastClr="000000"/>
                </a:solidFill>
              </a:rPr>
              <a:t>Applications: 2D Fermi gaps BCS-BEC crossover</a:t>
            </a: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927AE-16D8-4944-9FA1-200F9E7C1B20}"/>
              </a:ext>
            </a:extLst>
          </p:cNvPr>
          <p:cNvSpPr/>
          <p:nvPr/>
        </p:nvSpPr>
        <p:spPr>
          <a:xfrm>
            <a:off x="2308648" y="2900855"/>
            <a:ext cx="424041" cy="108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19139-B4E9-9548-9822-D610C312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08" y="1969499"/>
            <a:ext cx="7041623" cy="46212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4887A-8844-7243-8953-77BC5454D363}"/>
              </a:ext>
            </a:extLst>
          </p:cNvPr>
          <p:cNvSpPr/>
          <p:nvPr/>
        </p:nvSpPr>
        <p:spPr>
          <a:xfrm>
            <a:off x="8439113" y="6406296"/>
            <a:ext cx="375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Enss</a:t>
            </a:r>
            <a:r>
              <a:rPr lang="en-US" dirty="0"/>
              <a:t> , et  al. PRL 116, 045303 (2016)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C48694-47DA-9C49-8F9C-94AC4337F140}"/>
              </a:ext>
            </a:extLst>
          </p:cNvPr>
          <p:cNvCxnSpPr/>
          <p:nvPr/>
        </p:nvCxnSpPr>
        <p:spPr>
          <a:xfrm flipV="1">
            <a:off x="7070865" y="2837728"/>
            <a:ext cx="2400300" cy="900113"/>
          </a:xfrm>
          <a:prstGeom prst="straightConnector1">
            <a:avLst/>
          </a:prstGeom>
          <a:ln w="38100">
            <a:solidFill>
              <a:srgbClr val="FF7E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AA80602-57A9-0042-BC9B-5E694E05FDB5}"/>
              </a:ext>
            </a:extLst>
          </p:cNvPr>
          <p:cNvSpPr/>
          <p:nvPr/>
        </p:nvSpPr>
        <p:spPr>
          <a:xfrm>
            <a:off x="9691388" y="2604619"/>
            <a:ext cx="6607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7E03"/>
                </a:solidFill>
              </a:rPr>
              <a:t>QMC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2D39E-B1D5-B54D-B676-174AD0436C8F}"/>
              </a:ext>
            </a:extLst>
          </p:cNvPr>
          <p:cNvSpPr/>
          <p:nvPr/>
        </p:nvSpPr>
        <p:spPr>
          <a:xfrm>
            <a:off x="75551" y="6406296"/>
            <a:ext cx="531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Exact results - disagreement is due to experiment!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257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484749"/>
            <a:ext cx="121920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6F05B5-70BC-7241-80EF-1CC403F5FBF1}"/>
              </a:ext>
            </a:extLst>
          </p:cNvPr>
          <p:cNvSpPr txBox="1">
            <a:spLocks/>
          </p:cNvSpPr>
          <p:nvPr/>
        </p:nvSpPr>
        <p:spPr>
          <a:xfrm>
            <a:off x="440531" y="1260572"/>
            <a:ext cx="8030597" cy="524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903" kern="0" dirty="0">
                <a:solidFill>
                  <a:sysClr val="windowText" lastClr="000000"/>
                </a:solidFill>
              </a:rPr>
              <a:t>Applications: 2D Fermi gaps BCS-BEC crossover</a:t>
            </a: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927AE-16D8-4944-9FA1-200F9E7C1B20}"/>
              </a:ext>
            </a:extLst>
          </p:cNvPr>
          <p:cNvSpPr/>
          <p:nvPr/>
        </p:nvSpPr>
        <p:spPr>
          <a:xfrm>
            <a:off x="2308648" y="2900855"/>
            <a:ext cx="424041" cy="108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19139-B4E9-9548-9822-D610C312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08" y="1969499"/>
            <a:ext cx="7041623" cy="46212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4887A-8844-7243-8953-77BC5454D363}"/>
              </a:ext>
            </a:extLst>
          </p:cNvPr>
          <p:cNvSpPr/>
          <p:nvPr/>
        </p:nvSpPr>
        <p:spPr>
          <a:xfrm>
            <a:off x="8439113" y="6406296"/>
            <a:ext cx="375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Enss</a:t>
            </a:r>
            <a:r>
              <a:rPr lang="en-US" dirty="0"/>
              <a:t> , et  al. PRL 116, 045303 (2016)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C48694-47DA-9C49-8F9C-94AC4337F140}"/>
              </a:ext>
            </a:extLst>
          </p:cNvPr>
          <p:cNvCxnSpPr/>
          <p:nvPr/>
        </p:nvCxnSpPr>
        <p:spPr>
          <a:xfrm flipV="1">
            <a:off x="7070865" y="2837728"/>
            <a:ext cx="2400300" cy="900113"/>
          </a:xfrm>
          <a:prstGeom prst="straightConnector1">
            <a:avLst/>
          </a:prstGeom>
          <a:ln w="38100">
            <a:solidFill>
              <a:srgbClr val="FF7E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AA80602-57A9-0042-BC9B-5E694E05FDB5}"/>
              </a:ext>
            </a:extLst>
          </p:cNvPr>
          <p:cNvSpPr/>
          <p:nvPr/>
        </p:nvSpPr>
        <p:spPr>
          <a:xfrm>
            <a:off x="9691388" y="2604619"/>
            <a:ext cx="6607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7E03"/>
                </a:solidFill>
              </a:rPr>
              <a:t>QMC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5A2D96-69BF-594C-8EAA-F32D1DF343F9}"/>
              </a:ext>
            </a:extLst>
          </p:cNvPr>
          <p:cNvCxnSpPr>
            <a:cxnSpLocks/>
          </p:cNvCxnSpPr>
          <p:nvPr/>
        </p:nvCxnSpPr>
        <p:spPr>
          <a:xfrm flipV="1">
            <a:off x="6910598" y="4240067"/>
            <a:ext cx="2439673" cy="397888"/>
          </a:xfrm>
          <a:prstGeom prst="straightConnector1">
            <a:avLst/>
          </a:prstGeom>
          <a:ln w="38100">
            <a:solidFill>
              <a:srgbClr val="595A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D1ED777-B67E-C34B-A191-28C5CA967FA7}"/>
              </a:ext>
            </a:extLst>
          </p:cNvPr>
          <p:cNvSpPr/>
          <p:nvPr/>
        </p:nvSpPr>
        <p:spPr>
          <a:xfrm>
            <a:off x="9691388" y="4095451"/>
            <a:ext cx="126297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95AC3"/>
                </a:solidFill>
              </a:rPr>
              <a:t>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162634-3B0C-194F-9243-D53561554479}"/>
              </a:ext>
            </a:extLst>
          </p:cNvPr>
          <p:cNvSpPr/>
          <p:nvPr/>
        </p:nvSpPr>
        <p:spPr>
          <a:xfrm>
            <a:off x="75551" y="6406296"/>
            <a:ext cx="531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Exact results - disagreement is due to experiment!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943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Placeholder 2"/>
          <p:cNvSpPr txBox="1">
            <a:spLocks/>
          </p:cNvSpPr>
          <p:nvPr/>
        </p:nvSpPr>
        <p:spPr>
          <a:xfrm>
            <a:off x="0" y="1125142"/>
            <a:ext cx="12004765" cy="375596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>
                <a:ln>
                  <a:noFill/>
                </a:ln>
                <a:latin typeface="Thorndale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Further work/Challenges</a:t>
            </a:r>
          </a:p>
          <a:p>
            <a:pPr lvl="1"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en-US" sz="32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Find better trial wave functions to control sign problem (gauge) </a:t>
            </a:r>
          </a:p>
          <a:p>
            <a:pPr lvl="1"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en-US" sz="32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Support </a:t>
            </a:r>
            <a:r>
              <a:rPr lang="en-US" sz="3200" kern="0" dirty="0">
                <a:solidFill>
                  <a:srgbClr val="1B00FF"/>
                </a:solidFill>
                <a:latin typeface="Thorndale" pitchFamily="18"/>
                <a:cs typeface="Tahoma" pitchFamily="2"/>
              </a:rPr>
              <a:t>GPU</a:t>
            </a:r>
            <a:r>
              <a:rPr lang="en-US" sz="32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 to further speed up the code </a:t>
            </a:r>
          </a:p>
          <a:p>
            <a:pPr lvl="1"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en-US" sz="32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Improve scaling of the code</a:t>
            </a:r>
          </a:p>
          <a:p>
            <a:pPr lvl="1"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en-US" sz="32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Support finite-temperature calculations</a:t>
            </a:r>
          </a:p>
          <a:p>
            <a:pPr lvl="1"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en-US" sz="32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Support </a:t>
            </a:r>
            <a:r>
              <a:rPr lang="en-US" sz="3200" kern="0" dirty="0">
                <a:solidFill>
                  <a:srgbClr val="FF0000"/>
                </a:solidFill>
                <a:latin typeface="Thorndale" pitchFamily="18"/>
                <a:cs typeface="Tahoma" pitchFamily="2"/>
              </a:rPr>
              <a:t>plane wave</a:t>
            </a:r>
            <a:r>
              <a:rPr lang="en-US" sz="32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 calculations for real materials (</a:t>
            </a:r>
            <a:r>
              <a:rPr lang="en-US" sz="3200" kern="0" dirty="0">
                <a:solidFill>
                  <a:srgbClr val="00B050"/>
                </a:solidFill>
                <a:latin typeface="Thorndale" pitchFamily="18"/>
                <a:cs typeface="Tahoma" pitchFamily="2"/>
              </a:rPr>
              <a:t>FFT</a:t>
            </a:r>
            <a:r>
              <a:rPr lang="en-US" sz="32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)</a:t>
            </a:r>
          </a:p>
          <a:p>
            <a:pPr marL="457200" lvl="1" indent="0">
              <a:buClr>
                <a:srgbClr val="000000"/>
              </a:buClr>
              <a:buSzPct val="45000"/>
              <a:buNone/>
            </a:pPr>
            <a:r>
              <a:rPr lang="en-US" sz="4000" kern="0" dirty="0">
                <a:solidFill>
                  <a:srgbClr val="000000"/>
                </a:solidFill>
                <a:latin typeface="Thorndale" pitchFamily="18"/>
                <a:cs typeface="Tahoma" pitchFamily="2"/>
              </a:rPr>
              <a:t>…</a:t>
            </a:r>
          </a:p>
          <a:p>
            <a:pPr lvl="2">
              <a:buClr>
                <a:srgbClr val="000000"/>
              </a:buClr>
              <a:buSzPct val="45000"/>
              <a:buFont typeface="Wingdings" charset="2"/>
              <a:buChar char="§"/>
            </a:pPr>
            <a:endParaRPr lang="en-US" sz="1814" kern="0" dirty="0">
              <a:solidFill>
                <a:srgbClr val="000000"/>
              </a:solidFill>
              <a:latin typeface="Thorndale" pitchFamily="18"/>
              <a:cs typeface="Tahoma" pitchFamily="2"/>
            </a:endParaRPr>
          </a:p>
          <a:p>
            <a:pPr lvl="1">
              <a:buClr>
                <a:srgbClr val="000000"/>
              </a:buClr>
              <a:buSzPct val="45000"/>
              <a:buFont typeface="Wingdings" charset="2"/>
              <a:buChar char="Ø"/>
            </a:pPr>
            <a:endParaRPr lang="en-US" sz="2177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2903" kern="0" dirty="0">
              <a:solidFill>
                <a:sysClr val="windowText" lastClr="000000"/>
              </a:solidFill>
            </a:endParaRPr>
          </a:p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endParaRPr lang="en-US" sz="1996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  <a:p>
            <a:endParaRPr lang="en-US" sz="2903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41" y="4706172"/>
            <a:ext cx="2254724" cy="2032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8" y="5046360"/>
            <a:ext cx="2273942" cy="1672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510" y="5046360"/>
            <a:ext cx="2336851" cy="167278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DD9A6694-D04A-0C41-8519-4E2D482C210F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library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</p:spTree>
    <p:extLst>
      <p:ext uri="{BB962C8B-B14F-4D97-AF65-F5344CB8AC3E}">
        <p14:creationId xmlns:p14="http://schemas.microsoft.com/office/powerpoint/2010/main" val="114203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ED047-D952-3446-AA98-DB60EE14BA73}"/>
              </a:ext>
            </a:extLst>
          </p:cNvPr>
          <p:cNvSpPr/>
          <p:nvPr/>
        </p:nvSpPr>
        <p:spPr>
          <a:xfrm>
            <a:off x="488309" y="1066616"/>
            <a:ext cx="974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800" dirty="0">
                <a:latin typeface="Comic Sans MS" pitchFamily="66"/>
              </a:rPr>
              <a:t>Two-dimensional Hubbard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5472A-4996-BD4D-8AAD-BD9BF9F05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48" y="1870394"/>
            <a:ext cx="10203070" cy="26391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92E12E-B169-C645-9DB4-5AC9EC4877C6}"/>
              </a:ext>
            </a:extLst>
          </p:cNvPr>
          <p:cNvSpPr/>
          <p:nvPr/>
        </p:nvSpPr>
        <p:spPr>
          <a:xfrm>
            <a:off x="6759498" y="1210746"/>
            <a:ext cx="2978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B00FF"/>
                </a:solidFill>
                <a:latin typeface="Comic Sans MS" pitchFamily="66"/>
              </a:rPr>
              <a:t>Zheng,  et al. Science 358, 1155 (2017</a:t>
            </a:r>
            <a:r>
              <a:rPr lang="en-US" sz="1200" dirty="0">
                <a:solidFill>
                  <a:srgbClr val="1B00FF"/>
                </a:solidFill>
                <a:latin typeface="Lucida Grande" panose="020B0600040502020204" pitchFamily="34" charset="0"/>
              </a:rPr>
              <a:t>)</a:t>
            </a:r>
            <a:endParaRPr lang="en-US" sz="1200" dirty="0">
              <a:solidFill>
                <a:srgbClr val="1B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98C41-1611-FA41-87DE-90C3430F8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7" y="4633882"/>
            <a:ext cx="3644155" cy="22241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8B9D4E-D1B7-8A43-9D6F-6ABFE53D093A}"/>
              </a:ext>
            </a:extLst>
          </p:cNvPr>
          <p:cNvSpPr/>
          <p:nvPr/>
        </p:nvSpPr>
        <p:spPr>
          <a:xfrm>
            <a:off x="5154402" y="4573755"/>
            <a:ext cx="6549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224 up electrons + 224 down electron  on 8x64 a rectangular lattice</a:t>
            </a:r>
          </a:p>
        </p:txBody>
      </p:sp>
    </p:spTree>
    <p:extLst>
      <p:ext uri="{BB962C8B-B14F-4D97-AF65-F5344CB8AC3E}">
        <p14:creationId xmlns:p14="http://schemas.microsoft.com/office/powerpoint/2010/main" val="3680248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ED047-D952-3446-AA98-DB60EE14BA73}"/>
              </a:ext>
            </a:extLst>
          </p:cNvPr>
          <p:cNvSpPr/>
          <p:nvPr/>
        </p:nvSpPr>
        <p:spPr>
          <a:xfrm>
            <a:off x="488309" y="1066616"/>
            <a:ext cx="974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800" dirty="0">
                <a:latin typeface="Comic Sans MS" pitchFamily="66"/>
              </a:rPr>
              <a:t>Two-dimensional Hubbard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5472A-4996-BD4D-8AAD-BD9BF9F05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48" y="1870394"/>
            <a:ext cx="10203070" cy="26391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92E12E-B169-C645-9DB4-5AC9EC4877C6}"/>
              </a:ext>
            </a:extLst>
          </p:cNvPr>
          <p:cNvSpPr/>
          <p:nvPr/>
        </p:nvSpPr>
        <p:spPr>
          <a:xfrm>
            <a:off x="6759498" y="1210746"/>
            <a:ext cx="2978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B00FF"/>
                </a:solidFill>
                <a:latin typeface="Comic Sans MS" pitchFamily="66"/>
              </a:rPr>
              <a:t>Zheng,  et al. Science 358, 1155 (2017</a:t>
            </a:r>
            <a:r>
              <a:rPr lang="en-US" sz="1200" dirty="0">
                <a:solidFill>
                  <a:srgbClr val="1B00FF"/>
                </a:solidFill>
                <a:latin typeface="Lucida Grande" panose="020B0600040502020204" pitchFamily="34" charset="0"/>
              </a:rPr>
              <a:t>)</a:t>
            </a:r>
            <a:endParaRPr lang="en-US" sz="1200" dirty="0">
              <a:solidFill>
                <a:srgbClr val="1B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98C41-1611-FA41-87DE-90C3430F8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7" y="4633882"/>
            <a:ext cx="3644155" cy="22241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9DFD32-8A4A-D64A-8E51-0E3D60EFFBCA}"/>
              </a:ext>
            </a:extLst>
          </p:cNvPr>
          <p:cNvSpPr/>
          <p:nvPr/>
        </p:nvSpPr>
        <p:spPr>
          <a:xfrm>
            <a:off x="5154402" y="5007277"/>
            <a:ext cx="6900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745197469291230494356911837868680437301904950539895570894138096543008433159319972991959556926090918385937076166282815855690581057480884099189741492876890384936348050403644230171761853703705648919833033623419093782459908650896188782451556836418267396783392060334621554740029905806330011649172297640000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8B9D4E-D1B7-8A43-9D6F-6ABFE53D093A}"/>
              </a:ext>
            </a:extLst>
          </p:cNvPr>
          <p:cNvSpPr/>
          <p:nvPr/>
        </p:nvSpPr>
        <p:spPr>
          <a:xfrm>
            <a:off x="5154402" y="4573755"/>
            <a:ext cx="6549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224 up electrons + 224 down electron  on 8x64 a rectangular lattice</a:t>
            </a:r>
          </a:p>
        </p:txBody>
      </p:sp>
    </p:spTree>
    <p:extLst>
      <p:ext uri="{BB962C8B-B14F-4D97-AF65-F5344CB8AC3E}">
        <p14:creationId xmlns:p14="http://schemas.microsoft.com/office/powerpoint/2010/main" val="960236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ED047-D952-3446-AA98-DB60EE14BA73}"/>
              </a:ext>
            </a:extLst>
          </p:cNvPr>
          <p:cNvSpPr/>
          <p:nvPr/>
        </p:nvSpPr>
        <p:spPr>
          <a:xfrm>
            <a:off x="488309" y="1066616"/>
            <a:ext cx="974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800" dirty="0">
                <a:latin typeface="Comic Sans MS" pitchFamily="66"/>
              </a:rPr>
              <a:t>Two-dimensional Hubbard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5472A-4996-BD4D-8AAD-BD9BF9F05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48" y="1870394"/>
            <a:ext cx="10203070" cy="26391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92E12E-B169-C645-9DB4-5AC9EC4877C6}"/>
              </a:ext>
            </a:extLst>
          </p:cNvPr>
          <p:cNvSpPr/>
          <p:nvPr/>
        </p:nvSpPr>
        <p:spPr>
          <a:xfrm>
            <a:off x="6759498" y="1210746"/>
            <a:ext cx="2978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B00FF"/>
                </a:solidFill>
                <a:latin typeface="Comic Sans MS" pitchFamily="66"/>
              </a:rPr>
              <a:t>Zheng,  et al. Science 358, 1155 (2017</a:t>
            </a:r>
            <a:r>
              <a:rPr lang="en-US" sz="1200" dirty="0">
                <a:solidFill>
                  <a:srgbClr val="1B00FF"/>
                </a:solidFill>
                <a:latin typeface="Lucida Grande" panose="020B0600040502020204" pitchFamily="34" charset="0"/>
              </a:rPr>
              <a:t>)</a:t>
            </a:r>
            <a:endParaRPr lang="en-US" sz="1200" dirty="0">
              <a:solidFill>
                <a:srgbClr val="1B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98C41-1611-FA41-87DE-90C3430F8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7" y="4633882"/>
            <a:ext cx="3644155" cy="22241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9DFD32-8A4A-D64A-8E51-0E3D60EFFBCA}"/>
              </a:ext>
            </a:extLst>
          </p:cNvPr>
          <p:cNvSpPr/>
          <p:nvPr/>
        </p:nvSpPr>
        <p:spPr>
          <a:xfrm>
            <a:off x="5154402" y="5007277"/>
            <a:ext cx="6900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745197469291230494356911837868680437301904950539895570894138096543008433159319972991959556926090918385937076166282815855690581057480884099189741492876890384936348050403644230171761853703705648919833033623419093782459908650896188782451556836418267396783392060334621554740029905806330011649172297640000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8B9D4E-D1B7-8A43-9D6F-6ABFE53D093A}"/>
              </a:ext>
            </a:extLst>
          </p:cNvPr>
          <p:cNvSpPr/>
          <p:nvPr/>
        </p:nvSpPr>
        <p:spPr>
          <a:xfrm>
            <a:off x="5154402" y="4573755"/>
            <a:ext cx="6549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224 up electrons + 224 down electron  on 8x64 a rectangular lattice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B4FAC9-8276-7A47-B2C4-7F4941E09E01}"/>
              </a:ext>
            </a:extLst>
          </p:cNvPr>
          <p:cNvSpPr/>
          <p:nvPr/>
        </p:nvSpPr>
        <p:spPr>
          <a:xfrm>
            <a:off x="7947754" y="6392271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7.45x10^301</a:t>
            </a:r>
          </a:p>
        </p:txBody>
      </p:sp>
    </p:spTree>
    <p:extLst>
      <p:ext uri="{BB962C8B-B14F-4D97-AF65-F5344CB8AC3E}">
        <p14:creationId xmlns:p14="http://schemas.microsoft.com/office/powerpoint/2010/main" val="390363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16B9A7B-629E-554B-9510-A709E2376084}"/>
              </a:ext>
            </a:extLst>
          </p:cNvPr>
          <p:cNvSpPr txBox="1">
            <a:spLocks/>
          </p:cNvSpPr>
          <p:nvPr/>
        </p:nvSpPr>
        <p:spPr>
          <a:xfrm>
            <a:off x="0" y="283732"/>
            <a:ext cx="12192000" cy="9929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Auxiliary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pitchFamily="66"/>
              </a:rPr>
              <a:t>Field Quantum Monte Carlo Method</a:t>
            </a:r>
            <a:br>
              <a:rPr lang="en-US" sz="2903" dirty="0">
                <a:solidFill>
                  <a:srgbClr val="0000FF"/>
                </a:solidFill>
                <a:latin typeface="Comic Sans MS" pitchFamily="66"/>
              </a:rPr>
            </a:br>
            <a:endParaRPr lang="en-US" sz="2903" dirty="0">
              <a:solidFill>
                <a:srgbClr val="0000FF"/>
              </a:solidFill>
              <a:latin typeface="Comic Sans MS" pitchFamily="66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ED047-D952-3446-AA98-DB60EE14BA73}"/>
              </a:ext>
            </a:extLst>
          </p:cNvPr>
          <p:cNvSpPr/>
          <p:nvPr/>
        </p:nvSpPr>
        <p:spPr>
          <a:xfrm>
            <a:off x="488309" y="1066616"/>
            <a:ext cx="974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US" sz="2800" dirty="0">
                <a:latin typeface="Comic Sans MS" pitchFamily="66"/>
              </a:rPr>
              <a:t>Two-dimensional Hubbard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5472A-4996-BD4D-8AAD-BD9BF9F05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48" y="1870394"/>
            <a:ext cx="10203070" cy="26391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92E12E-B169-C645-9DB4-5AC9EC4877C6}"/>
              </a:ext>
            </a:extLst>
          </p:cNvPr>
          <p:cNvSpPr/>
          <p:nvPr/>
        </p:nvSpPr>
        <p:spPr>
          <a:xfrm>
            <a:off x="6759498" y="1210746"/>
            <a:ext cx="2978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B00FF"/>
                </a:solidFill>
                <a:latin typeface="Comic Sans MS" pitchFamily="66"/>
              </a:rPr>
              <a:t>Zheng,  et al. Science 358, 1155 (2017</a:t>
            </a:r>
            <a:r>
              <a:rPr lang="en-US" sz="1200" dirty="0">
                <a:solidFill>
                  <a:srgbClr val="1B00FF"/>
                </a:solidFill>
                <a:latin typeface="Lucida Grande" panose="020B0600040502020204" pitchFamily="34" charset="0"/>
              </a:rPr>
              <a:t>)</a:t>
            </a:r>
            <a:endParaRPr lang="en-US" sz="1200" dirty="0">
              <a:solidFill>
                <a:srgbClr val="1B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98C41-1611-FA41-87DE-90C3430F8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7" y="4633882"/>
            <a:ext cx="3644155" cy="22241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9DFD32-8A4A-D64A-8E51-0E3D60EFFBCA}"/>
              </a:ext>
            </a:extLst>
          </p:cNvPr>
          <p:cNvSpPr/>
          <p:nvPr/>
        </p:nvSpPr>
        <p:spPr>
          <a:xfrm>
            <a:off x="5154402" y="5007277"/>
            <a:ext cx="6900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745197469291230494356911837868680437301904950539895570894138096543008433159319972991959556926090918385937076166282815855690581057480884099189741492876890384936348050403644230171761853703705648919833033623419093782459908650896188782451556836418267396783392060334621554740029905806330011649172297640000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8B9D4E-D1B7-8A43-9D6F-6ABFE53D093A}"/>
              </a:ext>
            </a:extLst>
          </p:cNvPr>
          <p:cNvSpPr/>
          <p:nvPr/>
        </p:nvSpPr>
        <p:spPr>
          <a:xfrm>
            <a:off x="5154402" y="4573755"/>
            <a:ext cx="6549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224 up electrons + 224 down electron  on 8x64 a rectangular lattice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B4FAC9-8276-7A47-B2C4-7F4941E09E01}"/>
              </a:ext>
            </a:extLst>
          </p:cNvPr>
          <p:cNvSpPr/>
          <p:nvPr/>
        </p:nvSpPr>
        <p:spPr>
          <a:xfrm>
            <a:off x="7947754" y="6392271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7.45x10^301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D0D1C9-5770-9F4D-BFB9-D9D0E32E638D}"/>
              </a:ext>
            </a:extLst>
          </p:cNvPr>
          <p:cNvSpPr/>
          <p:nvPr/>
        </p:nvSpPr>
        <p:spPr>
          <a:xfrm>
            <a:off x="5154402" y="4509565"/>
            <a:ext cx="2349984" cy="49771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D2A052-3723-934A-B01E-01A6932BD2A5}"/>
              </a:ext>
            </a:extLst>
          </p:cNvPr>
          <p:cNvSpPr/>
          <p:nvPr/>
        </p:nvSpPr>
        <p:spPr>
          <a:xfrm>
            <a:off x="7309598" y="4202392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10^28</a:t>
            </a:r>
          </a:p>
        </p:txBody>
      </p:sp>
    </p:spTree>
    <p:extLst>
      <p:ext uri="{BB962C8B-B14F-4D97-AF65-F5344CB8AC3E}">
        <p14:creationId xmlns:p14="http://schemas.microsoft.com/office/powerpoint/2010/main" val="2697998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7132</TotalTime>
  <Words>1314</Words>
  <Application>Microsoft Macintosh PowerPoint</Application>
  <PresentationFormat>Widescreen</PresentationFormat>
  <Paragraphs>453</Paragraphs>
  <Slides>58</Slides>
  <Notes>23</Notes>
  <HiddenSlides>6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6" baseType="lpstr">
      <vt:lpstr>-apple-system</vt:lpstr>
      <vt:lpstr>Albany</vt:lpstr>
      <vt:lpstr>DejaVu Sans</vt:lpstr>
      <vt:lpstr>等线</vt:lpstr>
      <vt:lpstr>Liberation Sans</vt:lpstr>
      <vt:lpstr>Liberation Serif</vt:lpstr>
      <vt:lpstr>Lohit Devanagari</vt:lpstr>
      <vt:lpstr>StarSymbol</vt:lpstr>
      <vt:lpstr>Thorndale</vt:lpstr>
      <vt:lpstr>WenQuanYi Zen Hei Sharp</vt:lpstr>
      <vt:lpstr>Arial</vt:lpstr>
      <vt:lpstr>Calibri</vt:lpstr>
      <vt:lpstr>Calibri Light</vt:lpstr>
      <vt:lpstr>Comic Sans MS</vt:lpstr>
      <vt:lpstr>Lucida Grande</vt:lpstr>
      <vt:lpstr>Tahoma</vt:lpstr>
      <vt:lpstr>Wingdings</vt:lpstr>
      <vt:lpstr>Office Theme</vt:lpstr>
      <vt:lpstr>Auxiliary Field Quantum Monte Carlo Software </vt:lpstr>
      <vt:lpstr>Strongly Correlated Quantum Many-body Systems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number of Slater determinant wave functions in quantum Monte Carlo calculations  </dc:title>
  <dc:creator>Hao Shi</dc:creator>
  <cp:lastModifiedBy>Hao Shi</cp:lastModifiedBy>
  <cp:revision>468</cp:revision>
  <cp:lastPrinted>2018-06-30T14:52:47Z</cp:lastPrinted>
  <dcterms:created xsi:type="dcterms:W3CDTF">2018-03-06T01:26:53Z</dcterms:created>
  <dcterms:modified xsi:type="dcterms:W3CDTF">2018-10-25T14:05:27Z</dcterms:modified>
</cp:coreProperties>
</file>